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56" r:id="rId2"/>
    <p:sldId id="257" r:id="rId3"/>
    <p:sldId id="1566" r:id="rId4"/>
    <p:sldId id="718" r:id="rId5"/>
    <p:sldId id="1623" r:id="rId6"/>
    <p:sldId id="2085" r:id="rId7"/>
    <p:sldId id="2086" r:id="rId8"/>
    <p:sldId id="2087" r:id="rId9"/>
    <p:sldId id="2088" r:id="rId10"/>
    <p:sldId id="2089" r:id="rId11"/>
    <p:sldId id="2090" r:id="rId12"/>
    <p:sldId id="2091" r:id="rId13"/>
    <p:sldId id="2100" r:id="rId14"/>
    <p:sldId id="2094" r:id="rId15"/>
    <p:sldId id="2101" r:id="rId16"/>
    <p:sldId id="2102" r:id="rId17"/>
    <p:sldId id="2103" r:id="rId18"/>
    <p:sldId id="1684" r:id="rId19"/>
    <p:sldId id="2104" r:id="rId20"/>
    <p:sldId id="2105" r:id="rId21"/>
    <p:sldId id="2106" r:id="rId22"/>
    <p:sldId id="2107" r:id="rId23"/>
    <p:sldId id="2108" r:id="rId24"/>
    <p:sldId id="2131" r:id="rId25"/>
    <p:sldId id="2132" r:id="rId26"/>
    <p:sldId id="2110" r:id="rId27"/>
    <p:sldId id="2109" r:id="rId28"/>
    <p:sldId id="2111" r:id="rId29"/>
    <p:sldId id="2112" r:id="rId30"/>
    <p:sldId id="2113" r:id="rId31"/>
    <p:sldId id="2114" r:id="rId32"/>
    <p:sldId id="2115" r:id="rId33"/>
    <p:sldId id="2116" r:id="rId34"/>
    <p:sldId id="2117" r:id="rId35"/>
    <p:sldId id="2118" r:id="rId36"/>
    <p:sldId id="2119" r:id="rId37"/>
    <p:sldId id="2120" r:id="rId38"/>
    <p:sldId id="2124" r:id="rId39"/>
    <p:sldId id="2125" r:id="rId40"/>
    <p:sldId id="2121" r:id="rId41"/>
    <p:sldId id="2122" r:id="rId42"/>
    <p:sldId id="2123" r:id="rId43"/>
    <p:sldId id="2126" r:id="rId44"/>
    <p:sldId id="1533" r:id="rId45"/>
    <p:sldId id="2133" r:id="rId46"/>
  </p:sldIdLst>
  <p:sldSz cx="12192000" cy="6858000"/>
  <p:notesSz cx="6858000" cy="9144000"/>
  <p:custDataLst>
    <p:tags r:id="rId49"/>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p15:clr>
            <a:srgbClr val="A4A3A4"/>
          </p15:clr>
        </p15:guide>
        <p15:guide id="2" pos="3833">
          <p15:clr>
            <a:srgbClr val="A4A3A4"/>
          </p15:clr>
        </p15:guide>
      </p15:sldGuideLst>
    </p:ext>
    <p:ext uri="{2D200454-40CA-4A62-9FC3-DE9A4176ACB9}">
      <p15:notesGuideLst xmlns:p15="http://schemas.microsoft.com/office/powerpoint/2012/main">
        <p15:guide id="1" orient="horz" pos="2855">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E5E6F3"/>
    <a:srgbClr val="256DB7"/>
    <a:srgbClr val="CC0000"/>
    <a:srgbClr val="E6AF00"/>
    <a:srgbClr val="318AAD"/>
    <a:srgbClr val="3699C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00" autoAdjust="0"/>
  </p:normalViewPr>
  <p:slideViewPr>
    <p:cSldViewPr>
      <p:cViewPr varScale="1">
        <p:scale>
          <a:sx n="75" d="100"/>
          <a:sy n="75" d="100"/>
        </p:scale>
        <p:origin x="90" y="594"/>
      </p:cViewPr>
      <p:guideLst>
        <p:guide orient="horz" pos="2141"/>
        <p:guide pos="3833"/>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48" d="100"/>
          <a:sy n="48" d="100"/>
        </p:scale>
        <p:origin x="2684" y="52"/>
      </p:cViewPr>
      <p:guideLst>
        <p:guide orient="horz" pos="2855"/>
        <p:guide pos="2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B2274A7-4FB5-4488-B8D6-F2AE98A25D23}" type="doc">
      <dgm:prSet loTypeId="urn:microsoft.com/office/officeart/2009/3/layout/CircleRelationship" loCatId="relationship" qsTypeId="urn:microsoft.com/office/officeart/2005/8/quickstyle/simple1#3" qsCatId="simple" csTypeId="urn:microsoft.com/office/officeart/2005/8/colors/colorful3#1" csCatId="colorful" phldr="1"/>
      <dgm:spPr/>
      <dgm:t>
        <a:bodyPr/>
        <a:lstStyle/>
        <a:p>
          <a:endParaRPr lang="zh-CN" altLang="en-US"/>
        </a:p>
      </dgm:t>
    </dgm:pt>
    <dgm:pt modelId="{485188A7-B3B2-4B15-9C61-9B150ABD883C}">
      <dgm:prSet phldrT="[文本]" custT="1"/>
      <dgm:spPr>
        <a:scene3d>
          <a:camera prst="orthographicFront"/>
          <a:lightRig rig="threePt" dir="t"/>
        </a:scene3d>
        <a:sp3d>
          <a:bevelT/>
        </a:sp3d>
      </dgm:spPr>
      <dgm:t>
        <a:bodyPr/>
        <a:lstStyle/>
        <a:p>
          <a:endParaRPr lang="zh-CN" altLang="en-US" sz="50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2342E4D0-1B51-40BF-B2B7-C4C607F917B0}" type="par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5701C9D8-9AB8-4BEA-A196-E92AD438DFFD}" type="sibTrans" cxnId="{477EEBC1-8E11-40C4-A738-EA6D5A86EB84}">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F43CF681-7724-4786-BB41-C95A45B8EF7B}">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6554619-8D2E-4616-AE69-BC0D0BFEBCA5}" type="par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9F9FEF4D-346B-4D5D-89E8-5502A3C41F39}" type="sibTrans" cxnId="{E580A88A-E549-45E5-B14D-FC1F581E0F2B}">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4DC4B7CA-897A-434A-9C91-5902D9FC6E33}">
      <dgm:prSet phldrT="[文本]"/>
      <dgm:spPr>
        <a:scene3d>
          <a:camera prst="orthographicFront"/>
          <a:lightRig rig="threePt" dir="t"/>
        </a:scene3d>
        <a:sp3d>
          <a:bevelT/>
        </a:sp3d>
      </dgm:spPr>
      <dgm:t>
        <a:bodyPr/>
        <a:lstStyle/>
        <a:p>
          <a:endParaRPr lang="zh-CN" altLang="en-US"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A7A9AB1-1CB3-44F8-9F96-4DF4A2C17A02}" type="par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68D4DDD9-AF7C-4FE3-B3D0-118C287E9AC4}" type="sibTrans" cxnId="{97848D03-8519-4C99-823E-31F4EAA3AEF2}">
      <dgm:prSet/>
      <dgm:spPr/>
      <dgm:t>
        <a:bodyPr/>
        <a:lstStyle/>
        <a:p>
          <a:endParaRPr lang="zh-CN" altLang="en-US">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gm:t>
    </dgm:pt>
    <dgm:pt modelId="{83FECD7F-E895-4680-A963-DB008F78B946}" type="pres">
      <dgm:prSet presAssocID="{8B2274A7-4FB5-4488-B8D6-F2AE98A25D23}" presName="Name0" presStyleCnt="0">
        <dgm:presLayoutVars>
          <dgm:chMax val="1"/>
          <dgm:chPref val="1"/>
        </dgm:presLayoutVars>
      </dgm:prSet>
      <dgm:spPr/>
    </dgm:pt>
    <dgm:pt modelId="{1F6318E9-8266-41CF-96AE-2062BE056D59}" type="pres">
      <dgm:prSet presAssocID="{485188A7-B3B2-4B15-9C61-9B150ABD883C}" presName="Parent" presStyleLbl="node0" presStyleIdx="0" presStyleCnt="1">
        <dgm:presLayoutVars>
          <dgm:chMax val="5"/>
          <dgm:chPref val="5"/>
        </dgm:presLayoutVars>
      </dgm:prSet>
      <dgm:spPr/>
    </dgm:pt>
    <dgm:pt modelId="{28437256-DED5-4EEF-9051-DDD6F92853B5}" type="pres">
      <dgm:prSet presAssocID="{485188A7-B3B2-4B15-9C61-9B150ABD883C}" presName="Accent1" presStyleLbl="node1" presStyleIdx="0" presStyleCnt="13"/>
      <dgm:spPr>
        <a:scene3d>
          <a:camera prst="orthographicFront"/>
          <a:lightRig rig="threePt" dir="t"/>
        </a:scene3d>
        <a:sp3d>
          <a:bevelT/>
        </a:sp3d>
      </dgm:spPr>
    </dgm:pt>
    <dgm:pt modelId="{73C507BE-7727-4A38-AE5F-C229980DA504}" type="pres">
      <dgm:prSet presAssocID="{485188A7-B3B2-4B15-9C61-9B150ABD883C}" presName="Accent2" presStyleLbl="node1" presStyleIdx="1" presStyleCnt="13"/>
      <dgm:spPr>
        <a:scene3d>
          <a:camera prst="orthographicFront"/>
          <a:lightRig rig="threePt" dir="t"/>
        </a:scene3d>
        <a:sp3d>
          <a:bevelT/>
        </a:sp3d>
      </dgm:spPr>
    </dgm:pt>
    <dgm:pt modelId="{01871CFF-CBBF-4957-986D-6A79637567F4}" type="pres">
      <dgm:prSet presAssocID="{485188A7-B3B2-4B15-9C61-9B150ABD883C}" presName="Accent3" presStyleLbl="node1" presStyleIdx="2" presStyleCnt="13"/>
      <dgm:spPr>
        <a:scene3d>
          <a:camera prst="orthographicFront"/>
          <a:lightRig rig="threePt" dir="t"/>
        </a:scene3d>
        <a:sp3d>
          <a:bevelT/>
        </a:sp3d>
      </dgm:spPr>
    </dgm:pt>
    <dgm:pt modelId="{43E6902F-E870-401D-92DD-55B772B508EE}" type="pres">
      <dgm:prSet presAssocID="{485188A7-B3B2-4B15-9C61-9B150ABD883C}" presName="Accent4" presStyleLbl="node1" presStyleIdx="3" presStyleCnt="13"/>
      <dgm:spPr>
        <a:scene3d>
          <a:camera prst="orthographicFront"/>
          <a:lightRig rig="threePt" dir="t"/>
        </a:scene3d>
        <a:sp3d>
          <a:bevelT/>
        </a:sp3d>
      </dgm:spPr>
    </dgm:pt>
    <dgm:pt modelId="{10184644-DF8D-47FB-A7DE-B462D0A0F848}" type="pres">
      <dgm:prSet presAssocID="{485188A7-B3B2-4B15-9C61-9B150ABD883C}" presName="Accent5" presStyleLbl="node1" presStyleIdx="4" presStyleCnt="13"/>
      <dgm:spPr>
        <a:scene3d>
          <a:camera prst="orthographicFront"/>
          <a:lightRig rig="threePt" dir="t"/>
        </a:scene3d>
        <a:sp3d>
          <a:bevelT/>
        </a:sp3d>
      </dgm:spPr>
    </dgm:pt>
    <dgm:pt modelId="{5F3FA5B0-80DF-45F0-8430-620D5CFEB0DD}" type="pres">
      <dgm:prSet presAssocID="{485188A7-B3B2-4B15-9C61-9B150ABD883C}" presName="Accent6" presStyleLbl="node1" presStyleIdx="5" presStyleCnt="13"/>
      <dgm:spPr>
        <a:scene3d>
          <a:camera prst="orthographicFront"/>
          <a:lightRig rig="threePt" dir="t"/>
        </a:scene3d>
        <a:sp3d>
          <a:bevelT/>
        </a:sp3d>
      </dgm:spPr>
    </dgm:pt>
    <dgm:pt modelId="{1043A8A5-97A0-4B7B-8B0E-ABC4CC5B422B}" type="pres">
      <dgm:prSet presAssocID="{F43CF681-7724-4786-BB41-C95A45B8EF7B}" presName="Child1" presStyleLbl="node1" presStyleIdx="6" presStyleCnt="13">
        <dgm:presLayoutVars>
          <dgm:chMax val="0"/>
          <dgm:chPref val="0"/>
        </dgm:presLayoutVars>
      </dgm:prSet>
      <dgm:spPr/>
    </dgm:pt>
    <dgm:pt modelId="{575734A6-9F34-47B1-A271-7E8666125866}" type="pres">
      <dgm:prSet presAssocID="{F43CF681-7724-4786-BB41-C95A45B8EF7B}" presName="Accent7" presStyleCnt="0"/>
      <dgm:spPr>
        <a:scene3d>
          <a:camera prst="orthographicFront"/>
          <a:lightRig rig="threePt" dir="t"/>
        </a:scene3d>
        <a:sp3d>
          <a:bevelT/>
        </a:sp3d>
      </dgm:spPr>
    </dgm:pt>
    <dgm:pt modelId="{9780E9A3-BF4B-435E-ABA1-89AD33EA9E96}" type="pres">
      <dgm:prSet presAssocID="{F43CF681-7724-4786-BB41-C95A45B8EF7B}" presName="AccentHold1" presStyleLbl="node1" presStyleIdx="7" presStyleCnt="13"/>
      <dgm:spPr>
        <a:scene3d>
          <a:camera prst="orthographicFront"/>
          <a:lightRig rig="threePt" dir="t"/>
        </a:scene3d>
        <a:sp3d>
          <a:bevelT/>
        </a:sp3d>
      </dgm:spPr>
    </dgm:pt>
    <dgm:pt modelId="{0E71E64F-6C16-4AE6-9211-E0752D6E8517}" type="pres">
      <dgm:prSet presAssocID="{F43CF681-7724-4786-BB41-C95A45B8EF7B}" presName="Accent8" presStyleCnt="0"/>
      <dgm:spPr>
        <a:scene3d>
          <a:camera prst="orthographicFront"/>
          <a:lightRig rig="threePt" dir="t"/>
        </a:scene3d>
        <a:sp3d>
          <a:bevelT/>
        </a:sp3d>
      </dgm:spPr>
    </dgm:pt>
    <dgm:pt modelId="{744D8238-C6A2-48D2-9AD5-BA8AECC9C719}" type="pres">
      <dgm:prSet presAssocID="{F43CF681-7724-4786-BB41-C95A45B8EF7B}" presName="AccentHold2" presStyleLbl="node1" presStyleIdx="8" presStyleCnt="13"/>
      <dgm:spPr>
        <a:scene3d>
          <a:camera prst="orthographicFront"/>
          <a:lightRig rig="threePt" dir="t"/>
        </a:scene3d>
        <a:sp3d>
          <a:bevelT/>
        </a:sp3d>
      </dgm:spPr>
    </dgm:pt>
    <dgm:pt modelId="{A08F9F82-0667-4186-8514-07F87AF6EF6E}" type="pres">
      <dgm:prSet presAssocID="{4DC4B7CA-897A-434A-9C91-5902D9FC6E33}" presName="Child2" presStyleLbl="node1" presStyleIdx="9" presStyleCnt="13">
        <dgm:presLayoutVars>
          <dgm:chMax val="0"/>
          <dgm:chPref val="0"/>
        </dgm:presLayoutVars>
      </dgm:prSet>
      <dgm:spPr/>
    </dgm:pt>
    <dgm:pt modelId="{D42A5B1B-94A2-4785-BB6F-0A74A56B3197}" type="pres">
      <dgm:prSet presAssocID="{4DC4B7CA-897A-434A-9C91-5902D9FC6E33}" presName="Accent9" presStyleCnt="0"/>
      <dgm:spPr>
        <a:scene3d>
          <a:camera prst="orthographicFront"/>
          <a:lightRig rig="threePt" dir="t"/>
        </a:scene3d>
        <a:sp3d>
          <a:bevelT/>
        </a:sp3d>
      </dgm:spPr>
    </dgm:pt>
    <dgm:pt modelId="{2361B083-0151-4109-A0AD-85E4120690C0}" type="pres">
      <dgm:prSet presAssocID="{4DC4B7CA-897A-434A-9C91-5902D9FC6E33}" presName="AccentHold1" presStyleLbl="node1" presStyleIdx="10" presStyleCnt="13"/>
      <dgm:spPr>
        <a:scene3d>
          <a:camera prst="orthographicFront"/>
          <a:lightRig rig="threePt" dir="t"/>
        </a:scene3d>
        <a:sp3d>
          <a:bevelT/>
        </a:sp3d>
      </dgm:spPr>
    </dgm:pt>
    <dgm:pt modelId="{BCD00FBC-F868-40F5-AEF3-61ED7292ACFD}" type="pres">
      <dgm:prSet presAssocID="{4DC4B7CA-897A-434A-9C91-5902D9FC6E33}" presName="Accent10" presStyleCnt="0"/>
      <dgm:spPr>
        <a:scene3d>
          <a:camera prst="orthographicFront"/>
          <a:lightRig rig="threePt" dir="t"/>
        </a:scene3d>
        <a:sp3d>
          <a:bevelT/>
        </a:sp3d>
      </dgm:spPr>
    </dgm:pt>
    <dgm:pt modelId="{9BA03A65-EA9E-4FB1-982E-677426ECEFE0}" type="pres">
      <dgm:prSet presAssocID="{4DC4B7CA-897A-434A-9C91-5902D9FC6E33}" presName="AccentHold2" presStyleLbl="node1" presStyleIdx="11" presStyleCnt="13"/>
      <dgm:spPr>
        <a:scene3d>
          <a:camera prst="orthographicFront"/>
          <a:lightRig rig="threePt" dir="t"/>
        </a:scene3d>
        <a:sp3d>
          <a:bevelT/>
        </a:sp3d>
      </dgm:spPr>
    </dgm:pt>
    <dgm:pt modelId="{4844F43F-1783-4187-A190-6139421D0E0F}" type="pres">
      <dgm:prSet presAssocID="{4DC4B7CA-897A-434A-9C91-5902D9FC6E33}" presName="Accent11" presStyleCnt="0"/>
      <dgm:spPr>
        <a:scene3d>
          <a:camera prst="orthographicFront"/>
          <a:lightRig rig="threePt" dir="t"/>
        </a:scene3d>
        <a:sp3d>
          <a:bevelT/>
        </a:sp3d>
      </dgm:spPr>
    </dgm:pt>
    <dgm:pt modelId="{025D28E0-C139-4312-AC88-C7EAC901F6D2}" type="pres">
      <dgm:prSet presAssocID="{4DC4B7CA-897A-434A-9C91-5902D9FC6E33}" presName="AccentHold3" presStyleLbl="node1" presStyleIdx="12" presStyleCnt="13"/>
      <dgm:spPr>
        <a:scene3d>
          <a:camera prst="orthographicFront"/>
          <a:lightRig rig="threePt" dir="t"/>
        </a:scene3d>
        <a:sp3d>
          <a:bevelT/>
        </a:sp3d>
      </dgm:spPr>
    </dgm:pt>
  </dgm:ptLst>
  <dgm:cxnLst>
    <dgm:cxn modelId="{97848D03-8519-4C99-823E-31F4EAA3AEF2}" srcId="{485188A7-B3B2-4B15-9C61-9B150ABD883C}" destId="{4DC4B7CA-897A-434A-9C91-5902D9FC6E33}" srcOrd="1" destOrd="0" parTransId="{6A7A9AB1-1CB3-44F8-9F96-4DF4A2C17A02}" sibTransId="{68D4DDD9-AF7C-4FE3-B3D0-118C287E9AC4}"/>
    <dgm:cxn modelId="{3655CC39-E30C-486E-B044-0AAB3FD5DF5D}" type="presOf" srcId="{4DC4B7CA-897A-434A-9C91-5902D9FC6E33}" destId="{A08F9F82-0667-4186-8514-07F87AF6EF6E}" srcOrd="0" destOrd="0" presId="urn:microsoft.com/office/officeart/2009/3/layout/CircleRelationship"/>
    <dgm:cxn modelId="{8958A27F-59E1-4483-AE81-1C0F4C297065}" type="presOf" srcId="{485188A7-B3B2-4B15-9C61-9B150ABD883C}" destId="{1F6318E9-8266-41CF-96AE-2062BE056D59}" srcOrd="0" destOrd="0" presId="urn:microsoft.com/office/officeart/2009/3/layout/CircleRelationship"/>
    <dgm:cxn modelId="{E580A88A-E549-45E5-B14D-FC1F581E0F2B}" srcId="{485188A7-B3B2-4B15-9C61-9B150ABD883C}" destId="{F43CF681-7724-4786-BB41-C95A45B8EF7B}" srcOrd="0" destOrd="0" parTransId="{96554619-8D2E-4616-AE69-BC0D0BFEBCA5}" sibTransId="{9F9FEF4D-346B-4D5D-89E8-5502A3C41F39}"/>
    <dgm:cxn modelId="{22D61C96-2A32-44EF-950D-63A08948DEE9}" type="presOf" srcId="{8B2274A7-4FB5-4488-B8D6-F2AE98A25D23}" destId="{83FECD7F-E895-4680-A963-DB008F78B946}" srcOrd="0" destOrd="0" presId="urn:microsoft.com/office/officeart/2009/3/layout/CircleRelationship"/>
    <dgm:cxn modelId="{1DDB9D99-C3A5-4492-B9AE-29ED1F62DC8C}" type="presOf" srcId="{F43CF681-7724-4786-BB41-C95A45B8EF7B}" destId="{1043A8A5-97A0-4B7B-8B0E-ABC4CC5B422B}" srcOrd="0" destOrd="0" presId="urn:microsoft.com/office/officeart/2009/3/layout/CircleRelationship"/>
    <dgm:cxn modelId="{477EEBC1-8E11-40C4-A738-EA6D5A86EB84}" srcId="{8B2274A7-4FB5-4488-B8D6-F2AE98A25D23}" destId="{485188A7-B3B2-4B15-9C61-9B150ABD883C}" srcOrd="0" destOrd="0" parTransId="{2342E4D0-1B51-40BF-B2B7-C4C607F917B0}" sibTransId="{5701C9D8-9AB8-4BEA-A196-E92AD438DFFD}"/>
    <dgm:cxn modelId="{B0198EC1-D864-42E1-9310-0730544BE2DA}" type="presParOf" srcId="{83FECD7F-E895-4680-A963-DB008F78B946}" destId="{1F6318E9-8266-41CF-96AE-2062BE056D59}" srcOrd="0" destOrd="0" presId="urn:microsoft.com/office/officeart/2009/3/layout/CircleRelationship"/>
    <dgm:cxn modelId="{CC1C531E-D9E9-4839-9A74-E5178E587830}" type="presParOf" srcId="{83FECD7F-E895-4680-A963-DB008F78B946}" destId="{28437256-DED5-4EEF-9051-DDD6F92853B5}" srcOrd="1" destOrd="0" presId="urn:microsoft.com/office/officeart/2009/3/layout/CircleRelationship"/>
    <dgm:cxn modelId="{BDB7395E-FF3B-406A-B88C-309E62BFA018}" type="presParOf" srcId="{83FECD7F-E895-4680-A963-DB008F78B946}" destId="{73C507BE-7727-4A38-AE5F-C229980DA504}" srcOrd="2" destOrd="0" presId="urn:microsoft.com/office/officeart/2009/3/layout/CircleRelationship"/>
    <dgm:cxn modelId="{56E209D5-DE4E-4735-BC1A-ED8DE476B21F}" type="presParOf" srcId="{83FECD7F-E895-4680-A963-DB008F78B946}" destId="{01871CFF-CBBF-4957-986D-6A79637567F4}" srcOrd="3" destOrd="0" presId="urn:microsoft.com/office/officeart/2009/3/layout/CircleRelationship"/>
    <dgm:cxn modelId="{0B92D7E2-9BC2-4484-BD81-01F39D2C3E7A}" type="presParOf" srcId="{83FECD7F-E895-4680-A963-DB008F78B946}" destId="{43E6902F-E870-401D-92DD-55B772B508EE}" srcOrd="4" destOrd="0" presId="urn:microsoft.com/office/officeart/2009/3/layout/CircleRelationship"/>
    <dgm:cxn modelId="{ABB7CCE2-2C7D-4871-8CD6-5E77707A4E37}" type="presParOf" srcId="{83FECD7F-E895-4680-A963-DB008F78B946}" destId="{10184644-DF8D-47FB-A7DE-B462D0A0F848}" srcOrd="5" destOrd="0" presId="urn:microsoft.com/office/officeart/2009/3/layout/CircleRelationship"/>
    <dgm:cxn modelId="{42F7211B-0DEB-40E4-B24F-D62FF21F7A2B}" type="presParOf" srcId="{83FECD7F-E895-4680-A963-DB008F78B946}" destId="{5F3FA5B0-80DF-45F0-8430-620D5CFEB0DD}" srcOrd="6" destOrd="0" presId="urn:microsoft.com/office/officeart/2009/3/layout/CircleRelationship"/>
    <dgm:cxn modelId="{ABCA2913-3118-4311-BD7B-2EFFFBBA6384}" type="presParOf" srcId="{83FECD7F-E895-4680-A963-DB008F78B946}" destId="{1043A8A5-97A0-4B7B-8B0E-ABC4CC5B422B}" srcOrd="7" destOrd="0" presId="urn:microsoft.com/office/officeart/2009/3/layout/CircleRelationship"/>
    <dgm:cxn modelId="{EABDC985-BE51-4977-B18F-6635E1F29BD1}" type="presParOf" srcId="{83FECD7F-E895-4680-A963-DB008F78B946}" destId="{575734A6-9F34-47B1-A271-7E8666125866}" srcOrd="8" destOrd="0" presId="urn:microsoft.com/office/officeart/2009/3/layout/CircleRelationship"/>
    <dgm:cxn modelId="{9098A3FE-3B47-4B14-93D5-25B271E3BB52}" type="presParOf" srcId="{575734A6-9F34-47B1-A271-7E8666125866}" destId="{9780E9A3-BF4B-435E-ABA1-89AD33EA9E96}" srcOrd="0" destOrd="0" presId="urn:microsoft.com/office/officeart/2009/3/layout/CircleRelationship"/>
    <dgm:cxn modelId="{FFBDDC70-D8A3-4F10-8D34-1190BA1A4C86}" type="presParOf" srcId="{83FECD7F-E895-4680-A963-DB008F78B946}" destId="{0E71E64F-6C16-4AE6-9211-E0752D6E8517}" srcOrd="9" destOrd="0" presId="urn:microsoft.com/office/officeart/2009/3/layout/CircleRelationship"/>
    <dgm:cxn modelId="{91B57B8A-C3F4-4447-B812-EB23301E41C9}" type="presParOf" srcId="{0E71E64F-6C16-4AE6-9211-E0752D6E8517}" destId="{744D8238-C6A2-48D2-9AD5-BA8AECC9C719}" srcOrd="0" destOrd="0" presId="urn:microsoft.com/office/officeart/2009/3/layout/CircleRelationship"/>
    <dgm:cxn modelId="{2A84B0AC-40AC-488E-BBB6-E60B122DBAC0}" type="presParOf" srcId="{83FECD7F-E895-4680-A963-DB008F78B946}" destId="{A08F9F82-0667-4186-8514-07F87AF6EF6E}" srcOrd="10" destOrd="0" presId="urn:microsoft.com/office/officeart/2009/3/layout/CircleRelationship"/>
    <dgm:cxn modelId="{1FD14ABD-6F4E-45F6-91D2-565646D95E94}" type="presParOf" srcId="{83FECD7F-E895-4680-A963-DB008F78B946}" destId="{D42A5B1B-94A2-4785-BB6F-0A74A56B3197}" srcOrd="11" destOrd="0" presId="urn:microsoft.com/office/officeart/2009/3/layout/CircleRelationship"/>
    <dgm:cxn modelId="{17F78AC3-3000-48BE-93CE-29E8AAF673C7}" type="presParOf" srcId="{D42A5B1B-94A2-4785-BB6F-0A74A56B3197}" destId="{2361B083-0151-4109-A0AD-85E4120690C0}" srcOrd="0" destOrd="0" presId="urn:microsoft.com/office/officeart/2009/3/layout/CircleRelationship"/>
    <dgm:cxn modelId="{40C3057C-DDBA-4537-8D97-5EB4B5F0ED9A}" type="presParOf" srcId="{83FECD7F-E895-4680-A963-DB008F78B946}" destId="{BCD00FBC-F868-40F5-AEF3-61ED7292ACFD}" srcOrd="12" destOrd="0" presId="urn:microsoft.com/office/officeart/2009/3/layout/CircleRelationship"/>
    <dgm:cxn modelId="{459420EE-E747-4971-8977-6386412E2985}" type="presParOf" srcId="{BCD00FBC-F868-40F5-AEF3-61ED7292ACFD}" destId="{9BA03A65-EA9E-4FB1-982E-677426ECEFE0}" srcOrd="0" destOrd="0" presId="urn:microsoft.com/office/officeart/2009/3/layout/CircleRelationship"/>
    <dgm:cxn modelId="{603829DF-0A52-43AB-BA2F-9B168E97AAAB}" type="presParOf" srcId="{83FECD7F-E895-4680-A963-DB008F78B946}" destId="{4844F43F-1783-4187-A190-6139421D0E0F}" srcOrd="13" destOrd="0" presId="urn:microsoft.com/office/officeart/2009/3/layout/CircleRelationship"/>
    <dgm:cxn modelId="{EC1A328D-DCAA-4EBD-8872-D6905A72D58C}" type="presParOf" srcId="{4844F43F-1783-4187-A190-6139421D0E0F}" destId="{025D28E0-C139-4312-AC88-C7EAC901F6D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18E9-8266-41CF-96AE-2062BE056D59}">
      <dsp:nvSpPr>
        <dsp:cNvPr id="0" name=""/>
        <dsp:cNvSpPr/>
      </dsp:nvSpPr>
      <dsp:spPr bwMode="white">
        <a:xfrm>
          <a:off x="1532940" y="355685"/>
          <a:ext cx="4370425" cy="437033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zh-CN" altLang="en-US" sz="50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2172974" y="995705"/>
        <a:ext cx="3090357" cy="3090291"/>
      </dsp:txXfrm>
    </dsp:sp>
    <dsp:sp modelId="{28437256-DED5-4EEF-9051-DDD6F92853B5}">
      <dsp:nvSpPr>
        <dsp:cNvPr id="0" name=""/>
        <dsp:cNvSpPr/>
      </dsp:nvSpPr>
      <dsp:spPr>
        <a:xfrm>
          <a:off x="4026611" y="156569"/>
          <a:ext cx="486054" cy="48604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3C507BE-7727-4A38-AE5F-C229980DA504}">
      <dsp:nvSpPr>
        <dsp:cNvPr id="0" name=""/>
        <dsp:cNvSpPr/>
      </dsp:nvSpPr>
      <dsp:spPr>
        <a:xfrm>
          <a:off x="2875686" y="4401305"/>
          <a:ext cx="351942" cy="352281"/>
        </a:xfrm>
        <a:prstGeom prst="ellipse">
          <a:avLst/>
        </a:prstGeom>
        <a:solidFill>
          <a:schemeClr val="accent3">
            <a:hueOff val="-1402203"/>
            <a:satOff val="-721"/>
            <a:lumOff val="-31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1871CFF-CBBF-4957-986D-6A79637567F4}">
      <dsp:nvSpPr>
        <dsp:cNvPr id="0" name=""/>
        <dsp:cNvSpPr/>
      </dsp:nvSpPr>
      <dsp:spPr>
        <a:xfrm>
          <a:off x="6184595" y="2129345"/>
          <a:ext cx="351942" cy="352281"/>
        </a:xfrm>
        <a:prstGeom prst="ellipse">
          <a:avLst/>
        </a:prstGeom>
        <a:solidFill>
          <a:schemeClr val="accent3">
            <a:hueOff val="-2804407"/>
            <a:satOff val="-1442"/>
            <a:lumOff val="-62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43E6902F-E870-401D-92DD-55B772B508EE}">
      <dsp:nvSpPr>
        <dsp:cNvPr id="0" name=""/>
        <dsp:cNvSpPr/>
      </dsp:nvSpPr>
      <dsp:spPr>
        <a:xfrm>
          <a:off x="4500473" y="4776051"/>
          <a:ext cx="486054" cy="486046"/>
        </a:xfrm>
        <a:prstGeom prst="ellipse">
          <a:avLst/>
        </a:prstGeom>
        <a:solidFill>
          <a:schemeClr val="accent3">
            <a:hueOff val="-4206610"/>
            <a:satOff val="-2163"/>
            <a:lumOff val="-931"/>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184644-DF8D-47FB-A7DE-B462D0A0F848}">
      <dsp:nvSpPr>
        <dsp:cNvPr id="0" name=""/>
        <dsp:cNvSpPr/>
      </dsp:nvSpPr>
      <dsp:spPr>
        <a:xfrm>
          <a:off x="2975660" y="847347"/>
          <a:ext cx="351942" cy="352281"/>
        </a:xfrm>
        <a:prstGeom prst="ellipse">
          <a:avLst/>
        </a:prstGeom>
        <a:solidFill>
          <a:schemeClr val="accent3">
            <a:hueOff val="-5608813"/>
            <a:satOff val="-2884"/>
            <a:lumOff val="-124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F3FA5B0-80DF-45F0-8430-620D5CFEB0DD}">
      <dsp:nvSpPr>
        <dsp:cNvPr id="0" name=""/>
        <dsp:cNvSpPr/>
      </dsp:nvSpPr>
      <dsp:spPr>
        <a:xfrm>
          <a:off x="1866188" y="2862499"/>
          <a:ext cx="351942" cy="352281"/>
        </a:xfrm>
        <a:prstGeom prst="ellipse">
          <a:avLst/>
        </a:prstGeom>
        <a:solidFill>
          <a:schemeClr val="accent3">
            <a:hueOff val="-7011017"/>
            <a:satOff val="-3605"/>
            <a:lumOff val="-1552"/>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043A8A5-97A0-4B7B-8B0E-ABC4CC5B422B}">
      <dsp:nvSpPr>
        <dsp:cNvPr id="0" name=""/>
        <dsp:cNvSpPr/>
      </dsp:nvSpPr>
      <dsp:spPr bwMode="white">
        <a:xfrm>
          <a:off x="167436" y="1144489"/>
          <a:ext cx="1776780" cy="1776213"/>
        </a:xfrm>
        <a:prstGeom prst="ellipse">
          <a:avLst/>
        </a:prstGeom>
        <a:solidFill>
          <a:schemeClr val="accent3">
            <a:hueOff val="-8413220"/>
            <a:satOff val="-4326"/>
            <a:lumOff val="-186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zh-CN" altLang="en-US" sz="45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427639" y="1404609"/>
        <a:ext cx="1256374" cy="1255973"/>
      </dsp:txXfrm>
    </dsp:sp>
    <dsp:sp modelId="{9780E9A3-BF4B-435E-ABA1-89AD33EA9E96}">
      <dsp:nvSpPr>
        <dsp:cNvPr id="0" name=""/>
        <dsp:cNvSpPr/>
      </dsp:nvSpPr>
      <dsp:spPr>
        <a:xfrm>
          <a:off x="3534867" y="862664"/>
          <a:ext cx="486054" cy="486046"/>
        </a:xfrm>
        <a:prstGeom prst="ellipse">
          <a:avLst/>
        </a:prstGeom>
        <a:solidFill>
          <a:schemeClr val="accent3">
            <a:hueOff val="-9815424"/>
            <a:satOff val="-5047"/>
            <a:lumOff val="-217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44D8238-C6A2-48D2-9AD5-BA8AECC9C719}">
      <dsp:nvSpPr>
        <dsp:cNvPr id="0" name=""/>
        <dsp:cNvSpPr/>
      </dsp:nvSpPr>
      <dsp:spPr>
        <a:xfrm>
          <a:off x="334060" y="3441466"/>
          <a:ext cx="878636" cy="878661"/>
        </a:xfrm>
        <a:prstGeom prst="ellipse">
          <a:avLst/>
        </a:prstGeom>
        <a:solidFill>
          <a:schemeClr val="accent3">
            <a:hueOff val="-11217627"/>
            <a:satOff val="-5768"/>
            <a:lumOff val="-2483"/>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08F9F82-0667-4186-8514-07F87AF6EF6E}">
      <dsp:nvSpPr>
        <dsp:cNvPr id="0" name=""/>
        <dsp:cNvSpPr/>
      </dsp:nvSpPr>
      <dsp:spPr bwMode="white">
        <a:xfrm>
          <a:off x="6351219" y="308714"/>
          <a:ext cx="1776780" cy="1776213"/>
        </a:xfrm>
        <a:prstGeom prst="ellipse">
          <a:avLst/>
        </a:prstGeom>
        <a:solidFill>
          <a:schemeClr val="accent3">
            <a:hueOff val="-12619830"/>
            <a:satOff val="-6489"/>
            <a:lumOff val="-279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zh-CN" altLang="en-US" sz="4500" kern="1200"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dsp:txBody>
      <dsp:txXfrm>
        <a:off x="6611422" y="568834"/>
        <a:ext cx="1256374" cy="1255973"/>
      </dsp:txXfrm>
    </dsp:sp>
    <dsp:sp modelId="{2361B083-0151-4109-A0AD-85E4120690C0}">
      <dsp:nvSpPr>
        <dsp:cNvPr id="0" name=""/>
        <dsp:cNvSpPr/>
      </dsp:nvSpPr>
      <dsp:spPr>
        <a:xfrm>
          <a:off x="5558739" y="1535062"/>
          <a:ext cx="486054" cy="486046"/>
        </a:xfrm>
        <a:prstGeom prst="ellipse">
          <a:avLst/>
        </a:prstGeom>
        <a:solidFill>
          <a:schemeClr val="accent3">
            <a:hueOff val="-14022034"/>
            <a:satOff val="-7210"/>
            <a:lumOff val="-3104"/>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9BA03A65-EA9E-4FB1-982E-677426ECEFE0}">
      <dsp:nvSpPr>
        <dsp:cNvPr id="0" name=""/>
        <dsp:cNvSpPr/>
      </dsp:nvSpPr>
      <dsp:spPr>
        <a:xfrm>
          <a:off x="0" y="4487078"/>
          <a:ext cx="351942" cy="352281"/>
        </a:xfrm>
        <a:prstGeom prst="ellipse">
          <a:avLst/>
        </a:prstGeom>
        <a:solidFill>
          <a:schemeClr val="accent3">
            <a:hueOff val="-15424237"/>
            <a:satOff val="-7931"/>
            <a:lumOff val="-341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25D28E0-C139-4312-AC88-C7EAC901F6D2}">
      <dsp:nvSpPr>
        <dsp:cNvPr id="0" name=""/>
        <dsp:cNvSpPr/>
      </dsp:nvSpPr>
      <dsp:spPr>
        <a:xfrm>
          <a:off x="3509670" y="3985715"/>
          <a:ext cx="351942" cy="352281"/>
        </a:xfrm>
        <a:prstGeom prst="ellipse">
          <a:avLst/>
        </a:prstGeom>
        <a:solidFill>
          <a:schemeClr val="accent3">
            <a:hueOff val="-16826440"/>
            <a:satOff val="-8652"/>
            <a:lumOff val="-3725"/>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B7DB3-30DF-43FE-8C4B-1722B4800CFC}" type="datetimeFigureOut">
              <a:rPr lang="zh-CN" altLang="en-US" smtClean="0"/>
              <a:t>2022/11/24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558D4-C6A0-4B92-951D-4C89C3A60AD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t>11/24/2022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noProof="0"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panose="020F0502020204030204"/>
                <a:ea typeface="+mn-ea"/>
                <a:cs typeface="+mn-cs"/>
              </a:rPr>
              <a:t>1</a:t>
            </a:fld>
            <a:endParaRPr lang="en-US" sz="1200" b="0" i="0">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6C0ED60-2263-4EAE-A32E-1C3FDB03FC51}" type="slidenum">
              <a:rPr lang="en-US" altLang="zh-CN" b="0" smtClean="0"/>
              <a:t>44</a:t>
            </a:fld>
            <a:endParaRPr lang="en-US" altLang="zh-CN" b="0" dirty="0"/>
          </a:p>
        </p:txBody>
      </p:sp>
      <p:sp>
        <p:nvSpPr>
          <p:cNvPr id="47107" name="Rectangle 2"/>
          <p:cNvSpPr>
            <a:spLocks noGrp="1" noChangeArrowheads="1"/>
          </p:cNvSpPr>
          <p:nvPr>
            <p:ph type="body" idx="1"/>
          </p:nvPr>
        </p:nvSpPr>
        <p:spPr>
          <a:xfrm>
            <a:off x="914400" y="3276600"/>
            <a:ext cx="50292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zh-CN" altLang="zh-CN"/>
          </a:p>
        </p:txBody>
      </p:sp>
      <p:sp>
        <p:nvSpPr>
          <p:cNvPr id="47108" name="Rectangle 3"/>
          <p:cNvSpPr>
            <a:spLocks noGrp="1" noRot="1" noChangeAspect="1" noChangeArrowheads="1" noTextEdit="1"/>
          </p:cNvSpPr>
          <p:nvPr>
            <p:ph type="sldImg"/>
          </p:nvPr>
        </p:nvSpPr>
        <p:spPr>
          <a:xfrm>
            <a:off x="1409700" y="692150"/>
            <a:ext cx="4038600" cy="2273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56C0ED60-2263-4EAE-A32E-1C3FDB03FC51}" type="slidenum">
              <a:rPr lang="en-US" altLang="zh-CN" b="0" smtClean="0"/>
              <a:t>45</a:t>
            </a:fld>
            <a:endParaRPr lang="en-US" altLang="zh-CN" b="0" dirty="0"/>
          </a:p>
        </p:txBody>
      </p:sp>
      <p:sp>
        <p:nvSpPr>
          <p:cNvPr id="47107" name="Rectangle 2"/>
          <p:cNvSpPr>
            <a:spLocks noGrp="1" noChangeArrowheads="1"/>
          </p:cNvSpPr>
          <p:nvPr>
            <p:ph type="body" idx="1"/>
          </p:nvPr>
        </p:nvSpPr>
        <p:spPr>
          <a:xfrm>
            <a:off x="914400" y="3276600"/>
            <a:ext cx="50292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zh-CN" altLang="zh-CN"/>
          </a:p>
        </p:txBody>
      </p:sp>
      <p:sp>
        <p:nvSpPr>
          <p:cNvPr id="47108" name="Rectangle 3"/>
          <p:cNvSpPr>
            <a:spLocks noGrp="1" noRot="1" noChangeAspect="1" noChangeArrowheads="1" noTextEdit="1"/>
          </p:cNvSpPr>
          <p:nvPr>
            <p:ph type="sldImg"/>
          </p:nvPr>
        </p:nvSpPr>
        <p:spPr>
          <a:xfrm>
            <a:off x="1409700" y="692150"/>
            <a:ext cx="4038600" cy="2273300"/>
          </a:xfrm>
          <a:ln w="12700" cap="flat">
            <a:solidFill>
              <a:schemeClr val="tx1"/>
            </a:solidFill>
          </a:ln>
        </p:spPr>
      </p:sp>
    </p:spTree>
    <p:extLst>
      <p:ext uri="{BB962C8B-B14F-4D97-AF65-F5344CB8AC3E}">
        <p14:creationId xmlns:p14="http://schemas.microsoft.com/office/powerpoint/2010/main" val="292443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zh-CN" altLang="en-US"/>
              <a:t>单击此处编辑母版标题样式</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dirty="0"/>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pPr algn="ctr"/>
            <a:fld id="{A192A68D-3DBE-4DB7-A092-DC9DAB0EA4B3}" type="datetime1">
              <a:rPr lang="zh-CN" altLang="en-US" smtClean="0"/>
              <a:t>2022/11/24</a:t>
            </a:fld>
            <a:endParaRPr lang="en-US" sz="2000" dirty="0">
              <a:solidFill>
                <a:srgbClr val="FFFFFF"/>
              </a:solidFill>
            </a:endParaRPr>
          </a:p>
        </p:txBody>
      </p:sp>
      <p:sp>
        <p:nvSpPr>
          <p:cNvPr id="17" name="Footer Placeholder 16"/>
          <p:cNvSpPr>
            <a:spLocks noGrp="1"/>
          </p:cNvSpPr>
          <p:nvPr>
            <p:ph type="ftr" sz="quarter" idx="11"/>
          </p:nvPr>
        </p:nvSpPr>
        <p:spPr>
          <a:xfrm>
            <a:off x="2780524" y="236542"/>
            <a:ext cx="7823200" cy="365125"/>
          </a:xfrm>
          <a:prstGeom prst="rect">
            <a:avLst/>
          </a:prstGeo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a:prstGeom prst="rect">
            <a:avLst/>
          </a:prstGeom>
        </p:spPr>
        <p:txBody>
          <a:bodyPr/>
          <a:lstStyle>
            <a:lvl1pPr>
              <a:defRPr>
                <a:solidFill>
                  <a:schemeClr val="tx2"/>
                </a:solidFill>
              </a:defRPr>
            </a:lvl1pPr>
          </a:lstStyle>
          <a:p>
            <a:fld id="{72AC53DF-4216-466D-99A7-94400E6C2A25}" type="slidenum">
              <a:rPr lang="en-US" smtClean="0"/>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a:xfrm>
            <a:off x="8128000" y="6448252"/>
            <a:ext cx="3556000" cy="365125"/>
          </a:xfrm>
          <a:prstGeom prst="rect">
            <a:avLst/>
          </a:prstGeom>
        </p:spPr>
        <p:txBody>
          <a:bodyPr/>
          <a:lstStyle/>
          <a:p>
            <a:fld id="{C6F0F4B9-8654-4666-B278-A56EF8AD24B9}" type="datetime1">
              <a:rPr lang="zh-CN" altLang="en-US" smtClean="0">
                <a:solidFill>
                  <a:schemeClr val="tx2"/>
                </a:solidFill>
              </a:rPr>
              <a:t>2022/11/24</a:t>
            </a:fld>
            <a:endParaRPr lang="en-US"/>
          </a:p>
        </p:txBody>
      </p:sp>
      <p:sp>
        <p:nvSpPr>
          <p:cNvPr id="5" name="Footer Placeholder 4"/>
          <p:cNvSpPr>
            <a:spLocks noGrp="1"/>
          </p:cNvSpPr>
          <p:nvPr>
            <p:ph type="ftr" sz="quarter" idx="11"/>
          </p:nvPr>
        </p:nvSpPr>
        <p:spPr>
          <a:xfrm>
            <a:off x="597171" y="6248210"/>
            <a:ext cx="744374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58130" y="6381328"/>
            <a:ext cx="616218" cy="357402"/>
          </a:xfrm>
          <a:prstGeom prst="rect">
            <a:avLst/>
          </a:prstGeom>
        </p:spPr>
        <p:txBody>
          <a:bodyPr/>
          <a:lstStyle/>
          <a:p>
            <a:fld id="{72AC53DF-4216-466D-99A7-94400E6C2A25}" type="slidenum">
              <a:rPr lang="en-US" sz="1200" smtClean="0">
                <a:solidFill>
                  <a:schemeClr val="tx2"/>
                </a:solidFill>
              </a:r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737600" y="6248406"/>
            <a:ext cx="2946400" cy="365125"/>
          </a:xfrm>
          <a:prstGeom prst="rect">
            <a:avLst/>
          </a:prstGeom>
        </p:spPr>
        <p:txBody>
          <a:bodyPr/>
          <a:lstStyle/>
          <a:p>
            <a:fld id="{576E0A97-5F99-4E84-B6F5-25253CC05384}" type="datetime1">
              <a:rPr lang="zh-CN" altLang="en-US" smtClean="0">
                <a:solidFill>
                  <a:schemeClr val="tx2"/>
                </a:solidFill>
              </a:rPr>
              <a:t>2022/11/24</a:t>
            </a:fld>
            <a:endParaRPr lang="en-US" dirty="0"/>
          </a:p>
        </p:txBody>
      </p:sp>
      <p:sp>
        <p:nvSpPr>
          <p:cNvPr id="5" name="Footer Placeholder 4"/>
          <p:cNvSpPr>
            <a:spLocks noGrp="1"/>
          </p:cNvSpPr>
          <p:nvPr>
            <p:ph type="ftr" sz="quarter" idx="11"/>
          </p:nvPr>
        </p:nvSpPr>
        <p:spPr>
          <a:xfrm>
            <a:off x="609604" y="6248211"/>
            <a:ext cx="7431311" cy="365125"/>
          </a:xfrm>
          <a:prstGeom prst="rect">
            <a:avLst/>
          </a:prstGeom>
        </p:spPr>
        <p:txBody>
          <a:bodyPr/>
          <a:lstStyle/>
          <a:p>
            <a:endParaRPr lang="en-US" dirty="0"/>
          </a:p>
        </p:txBody>
      </p:sp>
      <p:sp>
        <p:nvSpPr>
          <p:cNvPr id="7" name="Rectangle 6"/>
          <p:cNvSpPr/>
          <p:nvPr/>
        </p:nvSpPr>
        <p:spPr bwMode="white">
          <a:xfrm>
            <a:off x="8128425"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8189385"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8189385"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rot="5400000">
            <a:off x="8075085" y="103718"/>
            <a:ext cx="533400" cy="325968"/>
          </a:xfrm>
          <a:prstGeom prst="rect">
            <a:avLst/>
          </a:prstGeom>
        </p:spPr>
        <p:txBody>
          <a:bodyPr/>
          <a:lstStyle/>
          <a:p>
            <a:fld id="{72AC53DF-4216-466D-99A7-94400E6C2A25}" type="slidenum">
              <a:rPr lang="en-US" sz="1200" smtClean="0">
                <a:solidFill>
                  <a:schemeClr val="tx2"/>
                </a:solidFill>
              </a:r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zh-CN" altLang="en-US" dirty="0"/>
              <a:t>单击此处编辑母版标题样式</a:t>
            </a:r>
            <a:endParaRPr lang="en-US" dirty="0"/>
          </a:p>
        </p:txBody>
      </p:sp>
      <p:sp>
        <p:nvSpPr>
          <p:cNvPr id="8" name="Content Placeholder 7"/>
          <p:cNvSpPr>
            <a:spLocks noGrp="1"/>
          </p:cNvSpPr>
          <p:nvPr>
            <p:ph sz="quarter" idx="1"/>
          </p:nvPr>
        </p:nvSpPr>
        <p:spPr>
          <a:xfrm>
            <a:off x="816864" y="1600200"/>
            <a:ext cx="10871200" cy="44958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0" y="2743200"/>
            <a:ext cx="9497484"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zh-CN" altLang="en-US"/>
              <a:t>单击此处编辑母版标题样式</a:t>
            </a:r>
            <a:endParaRPr lang="en-US" dirty="0"/>
          </a:p>
        </p:txBody>
      </p:sp>
      <p:sp>
        <p:nvSpPr>
          <p:cNvPr id="13" name="Slide Number Placeholder 12"/>
          <p:cNvSpPr>
            <a:spLocks noGrp="1"/>
          </p:cNvSpPr>
          <p:nvPr>
            <p:ph type="sldNum" sz="quarter" idx="11"/>
          </p:nvPr>
        </p:nvSpPr>
        <p:spPr>
          <a:xfrm>
            <a:off x="0" y="1752600"/>
            <a:ext cx="1727200" cy="701676"/>
          </a:xfrm>
          <a:prstGeom prst="rect">
            <a:avLst/>
          </a:prstGeom>
        </p:spPr>
        <p:txBody>
          <a:bodyPr>
            <a:noAutofit/>
          </a:bodyPr>
          <a:lstStyle>
            <a:lvl1pPr>
              <a:defRPr sz="2400">
                <a:solidFill>
                  <a:srgbClr val="FFFFFF"/>
                </a:solidFill>
              </a:defRPr>
            </a:lvl1pPr>
          </a:lstStyle>
          <a:p>
            <a:pPr algn="ctr"/>
            <a:fld id="{1AD93096-5B34-4342-9326-69289CEAE4C2}" type="slidenum">
              <a:rPr lang="en-US" smtClean="0"/>
              <a:t>‹#›</a:t>
            </a:fld>
            <a:endParaRPr lang="en-US" sz="24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
          </p:nvPr>
        </p:nvSpPr>
        <p:spPr>
          <a:xfrm>
            <a:off x="550533" y="1589567"/>
            <a:ext cx="5181600" cy="457200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lang="zh-CN" altLang="en-US"/>
              <a:t>单击此处编辑母版标题样式</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 name="Date Placeholder 9"/>
          <p:cNvSpPr>
            <a:spLocks noGrp="1"/>
          </p:cNvSpPr>
          <p:nvPr>
            <p:ph type="dt" sz="half" idx="15"/>
          </p:nvPr>
        </p:nvSpPr>
        <p:spPr>
          <a:xfrm>
            <a:off x="8128000" y="6448252"/>
            <a:ext cx="3556000" cy="365125"/>
          </a:xfrm>
          <a:prstGeom prst="rect">
            <a:avLst/>
          </a:prstGeom>
        </p:spPr>
        <p:txBody>
          <a:bodyPr rtlCol="0"/>
          <a:lstStyle/>
          <a:p>
            <a:fld id="{B7A8C118-B4EA-4F8F-B280-BEC0017066F1}" type="datetime1">
              <a:rPr lang="zh-CN" altLang="en-US" smtClean="0"/>
              <a:t>2022/11/24</a:t>
            </a:fld>
            <a:endParaRPr lang="en-US"/>
          </a:p>
        </p:txBody>
      </p:sp>
      <p:sp>
        <p:nvSpPr>
          <p:cNvPr id="12" name="Slide Number Placeholder 11"/>
          <p:cNvSpPr>
            <a:spLocks noGrp="1"/>
          </p:cNvSpPr>
          <p:nvPr>
            <p:ph type="sldNum" sz="quarter" idx="16"/>
          </p:nvPr>
        </p:nvSpPr>
        <p:spPr>
          <a:xfrm>
            <a:off x="558130" y="6381328"/>
            <a:ext cx="616218" cy="357402"/>
          </a:xfrm>
          <a:prstGeom prst="rect">
            <a:avLst/>
          </a:prstGeom>
        </p:spPr>
        <p:txBody>
          <a:bodyPr rtlCol="0"/>
          <a:lstStyle/>
          <a:p>
            <a:pPr algn="ctr"/>
            <a:fld id="{1AD93096-5B34-4342-9326-69289CEAE4C2}" type="slidenum">
              <a:rPr lang="en-US" smtClean="0"/>
              <a:t>‹#›</a:t>
            </a:fld>
            <a:endParaRPr lang="en-US"/>
          </a:p>
        </p:txBody>
      </p:sp>
      <p:sp>
        <p:nvSpPr>
          <p:cNvPr id="14" name="Footer Placeholder 13"/>
          <p:cNvSpPr>
            <a:spLocks noGrp="1"/>
          </p:cNvSpPr>
          <p:nvPr>
            <p:ph type="ftr" sz="quarter" idx="17"/>
          </p:nvPr>
        </p:nvSpPr>
        <p:spPr>
          <a:xfrm>
            <a:off x="597171" y="6248210"/>
            <a:ext cx="7443742"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8128000" y="6448252"/>
            <a:ext cx="3556000" cy="365125"/>
          </a:xfrm>
          <a:prstGeom prst="rect">
            <a:avLst/>
          </a:prstGeom>
        </p:spPr>
        <p:txBody>
          <a:bodyPr/>
          <a:lstStyle/>
          <a:p>
            <a:fld id="{34CCC27A-CD2D-4F14-8F78-FCFFD7611D1B}" type="datetime1">
              <a:rPr lang="zh-CN" altLang="en-US" smtClean="0"/>
              <a:t>2022/11/24</a:t>
            </a:fld>
            <a:endParaRPr lang="en-US"/>
          </a:p>
        </p:txBody>
      </p:sp>
      <p:sp>
        <p:nvSpPr>
          <p:cNvPr id="4" name="Footer Placeholder 3"/>
          <p:cNvSpPr>
            <a:spLocks noGrp="1"/>
          </p:cNvSpPr>
          <p:nvPr>
            <p:ph type="ftr" sz="quarter" idx="11"/>
          </p:nvPr>
        </p:nvSpPr>
        <p:spPr>
          <a:xfrm>
            <a:off x="597171" y="6248210"/>
            <a:ext cx="744374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448252"/>
            <a:ext cx="3556000" cy="365125"/>
          </a:xfrm>
          <a:prstGeom prst="rect">
            <a:avLst/>
          </a:prstGeom>
        </p:spPr>
        <p:txBody>
          <a:bodyPr/>
          <a:lstStyle/>
          <a:p>
            <a:fld id="{06A809B8-18EF-491B-9E98-44BF0ECCAC83}" type="datetime1">
              <a:rPr lang="zh-CN" altLang="en-US" smtClean="0"/>
              <a:t>2022/11/24</a:t>
            </a:fld>
            <a:endParaRPr lang="en-US"/>
          </a:p>
        </p:txBody>
      </p:sp>
      <p:sp>
        <p:nvSpPr>
          <p:cNvPr id="3" name="Footer Placeholder 2"/>
          <p:cNvSpPr>
            <a:spLocks noGrp="1"/>
          </p:cNvSpPr>
          <p:nvPr>
            <p:ph type="ftr" sz="quarter" idx="11"/>
          </p:nvPr>
        </p:nvSpPr>
        <p:spPr>
          <a:xfrm>
            <a:off x="597171" y="6248210"/>
            <a:ext cx="7443742"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defRPr>
            </a:lvl1pPr>
          </a:lstStyle>
          <a:p>
            <a:fld id="{1AD93096-5B34-4342-9326-69289CEAE4C2}" type="slidenum">
              <a:rPr lang="en-US" smtClean="0"/>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zh-CN" altLang="en-US"/>
              <a:t>单击此处编辑母版标题样式</a:t>
            </a:r>
            <a:endParaRPr lang="en-US" dirty="0"/>
          </a:p>
        </p:txBody>
      </p:sp>
      <p:sp>
        <p:nvSpPr>
          <p:cNvPr id="5" name="Date Placeholder 4"/>
          <p:cNvSpPr>
            <a:spLocks noGrp="1"/>
          </p:cNvSpPr>
          <p:nvPr>
            <p:ph type="dt" sz="half" idx="10"/>
          </p:nvPr>
        </p:nvSpPr>
        <p:spPr>
          <a:xfrm>
            <a:off x="8128000" y="6448252"/>
            <a:ext cx="3556000" cy="365125"/>
          </a:xfrm>
          <a:prstGeom prst="rect">
            <a:avLst/>
          </a:prstGeom>
        </p:spPr>
        <p:txBody>
          <a:bodyPr/>
          <a:lstStyle/>
          <a:p>
            <a:fld id="{2DD03089-DCCC-45C0-A55C-324DDBBD19E4}" type="datetime1">
              <a:rPr lang="zh-CN" altLang="en-US" smtClean="0"/>
              <a:t>2022/11/24</a:t>
            </a:fld>
            <a:endParaRPr lang="en-US"/>
          </a:p>
        </p:txBody>
      </p:sp>
      <p:sp>
        <p:nvSpPr>
          <p:cNvPr id="6" name="Footer Placeholder 5"/>
          <p:cNvSpPr>
            <a:spLocks noGrp="1"/>
          </p:cNvSpPr>
          <p:nvPr>
            <p:ph type="ftr" sz="quarter" idx="11"/>
          </p:nvPr>
        </p:nvSpPr>
        <p:spPr>
          <a:xfrm>
            <a:off x="597171" y="6248210"/>
            <a:ext cx="744374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558130" y="6381328"/>
            <a:ext cx="616218" cy="357402"/>
          </a:xfrm>
          <a:prstGeom prst="rect">
            <a:avLst/>
          </a:prstGeom>
        </p:spPr>
        <p:txBody>
          <a:bodyPr/>
          <a:lstStyle>
            <a:lvl1pPr>
              <a:defRPr>
                <a:solidFill>
                  <a:srgbClr val="FFFFFF"/>
                </a:solidFill>
              </a:defRPr>
            </a:lvl1pPr>
          </a:lstStyle>
          <a:p>
            <a:fld id="{1AD93096-5B34-4342-9326-69289CEAE4C2}" type="slidenum">
              <a:rPr lang="en-US" smtClean="0"/>
              <a:t>‹#›</a:t>
            </a:fld>
            <a:endParaRPr lang="en-US" dirty="0">
              <a:solidFill>
                <a:srgbClr val="FFFFFF"/>
              </a:solidFill>
            </a:endParaRPr>
          </a:p>
        </p:txBody>
      </p:sp>
      <p:sp>
        <p:nvSpPr>
          <p:cNvPr id="9" name="Content Placeholder 8"/>
          <p:cNvSpPr>
            <a:spLocks noGrp="1"/>
          </p:cNvSpPr>
          <p:nvPr>
            <p:ph sz="quarter" idx="1"/>
          </p:nvPr>
        </p:nvSpPr>
        <p:spPr>
          <a:xfrm>
            <a:off x="3149600" y="1752600"/>
            <a:ext cx="8534400" cy="44196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pic>
        <p:nvPicPr>
          <p:cNvPr id="8" name="Picture 7" descr="sm_pencil.png"/>
          <p:cNvPicPr>
            <a:picLocks noChangeAspect="1"/>
          </p:cNvPicPr>
          <p:nvPr userDrawn="1"/>
        </p:nvPicPr>
        <p:blipFill>
          <a:blip r:embed="rId2"/>
          <a:stretch>
            <a:fillRect/>
          </a:stretch>
        </p:blipFill>
        <p:spPr>
          <a:xfrm>
            <a:off x="816864" y="1755651"/>
            <a:ext cx="2153743" cy="2145615"/>
          </a:xfrm>
          <a:prstGeom prst="rect">
            <a:avLst/>
          </a:prstGeom>
          <a:ln w="50800" cap="sq" cmpd="dbl">
            <a:solidFill>
              <a:schemeClr val="accent2"/>
            </a:solid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lang="zh-CN" altLang="en-US"/>
              <a:t>单击此处编辑母版标题样式</a:t>
            </a:r>
            <a:endParaRPr lang="en-US" dirty="0"/>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Date Placeholder 11"/>
          <p:cNvSpPr>
            <a:spLocks noGrp="1"/>
          </p:cNvSpPr>
          <p:nvPr>
            <p:ph type="dt" sz="half" idx="10"/>
          </p:nvPr>
        </p:nvSpPr>
        <p:spPr>
          <a:xfrm>
            <a:off x="8331200" y="6248404"/>
            <a:ext cx="3556000" cy="365125"/>
          </a:xfrm>
          <a:prstGeom prst="rect">
            <a:avLst/>
          </a:prstGeom>
        </p:spPr>
        <p:txBody>
          <a:bodyPr rtlCol="0"/>
          <a:lstStyle/>
          <a:p>
            <a:fld id="{4B5E4466-AD65-4209-B65C-5868BC503B40}" type="datetime1">
              <a:rPr lang="zh-CN" altLang="en-US" smtClean="0"/>
              <a:t>2022/11/24</a:t>
            </a:fld>
            <a:endParaRPr lang="en-US"/>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pPr algn="ctr"/>
            <a:fld id="{1AD93096-5B34-4342-9326-69289CEAE4C2}" type="slidenum">
              <a:rPr lang="en-US" smtClean="0"/>
              <a:t>‹#›</a:t>
            </a:fld>
            <a:endParaRPr lang="en-US" sz="2800" dirty="0"/>
          </a:p>
        </p:txBody>
      </p:sp>
      <p:sp>
        <p:nvSpPr>
          <p:cNvPr id="14" name="Footer Placeholder 13"/>
          <p:cNvSpPr>
            <a:spLocks noGrp="1"/>
          </p:cNvSpPr>
          <p:nvPr>
            <p:ph type="ftr" sz="quarter" idx="12"/>
          </p:nvPr>
        </p:nvSpPr>
        <p:spPr>
          <a:xfrm>
            <a:off x="2133600" y="6248210"/>
            <a:ext cx="6096000" cy="365125"/>
          </a:xfrm>
          <a:prstGeom prst="rect">
            <a:avLst/>
          </a:prstGeo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lang="zh-CN" altLang="en-US"/>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07865" y="44624"/>
            <a:ext cx="9576135" cy="865294"/>
          </a:xfrm>
          <a:prstGeom prst="rect">
            <a:avLst/>
          </a:prstGeom>
        </p:spPr>
        <p:txBody>
          <a:bodyPr vert="horz" anchor="ctr">
            <a:normAutofit/>
          </a:bodyPr>
          <a:lstStyle/>
          <a:p>
            <a:r>
              <a:rPr lang="zh-CN" altLang="en-US" dirty="0"/>
              <a:t>单击此处编辑母版标题样式</a:t>
            </a:r>
            <a:endParaRPr lang="en-US" dirty="0"/>
          </a:p>
        </p:txBody>
      </p:sp>
      <p:sp>
        <p:nvSpPr>
          <p:cNvPr id="13" name="Text Placeholder 12"/>
          <p:cNvSpPr>
            <a:spLocks noGrp="1"/>
          </p:cNvSpPr>
          <p:nvPr>
            <p:ph type="body" idx="1"/>
          </p:nvPr>
        </p:nvSpPr>
        <p:spPr>
          <a:xfrm>
            <a:off x="508000" y="1520900"/>
            <a:ext cx="11180064" cy="4716412"/>
          </a:xfrm>
          <a:prstGeom prst="rect">
            <a:avLst/>
          </a:prstGeom>
        </p:spPr>
        <p:txBody>
          <a:bodyPr vert="horz">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Rectangle 6"/>
          <p:cNvSpPr/>
          <p:nvPr/>
        </p:nvSpPr>
        <p:spPr bwMode="white">
          <a:xfrm>
            <a:off x="0" y="903633"/>
            <a:ext cx="12192000" cy="4371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ctr"/>
            <a:endParaRPr lang="en-US" sz="1800"/>
          </a:p>
        </p:txBody>
      </p:sp>
      <p:sp>
        <p:nvSpPr>
          <p:cNvPr id="8" name="Rectangle 7"/>
          <p:cNvSpPr/>
          <p:nvPr userDrawn="1"/>
        </p:nvSpPr>
        <p:spPr>
          <a:xfrm>
            <a:off x="0" y="903634"/>
            <a:ext cx="1959324" cy="4371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200" dirty="0">
              <a:solidFill>
                <a:schemeClr val="bg1"/>
              </a:solidFill>
            </a:endParaRPr>
          </a:p>
        </p:txBody>
      </p:sp>
      <p:sp>
        <p:nvSpPr>
          <p:cNvPr id="12" name="Rectangle 8"/>
          <p:cNvSpPr/>
          <p:nvPr userDrawn="1"/>
        </p:nvSpPr>
        <p:spPr>
          <a:xfrm>
            <a:off x="1" y="-1"/>
            <a:ext cx="1959324" cy="90991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 </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 </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endParaRPr 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1" y="6381328"/>
            <a:ext cx="1220032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Date Placeholder 13"/>
          <p:cNvSpPr txBox="1"/>
          <p:nvPr userDrawn="1"/>
        </p:nvSpPr>
        <p:spPr>
          <a:xfrm>
            <a:off x="-1" y="903632"/>
            <a:ext cx="1959324" cy="437134"/>
          </a:xfrm>
          <a:prstGeom prst="rect">
            <a:avLst/>
          </a:prstGeom>
        </p:spPr>
        <p:txBody>
          <a:bodyPr vert="horz" anchor="ctr" anchorCtr="0"/>
          <a:lstStyle>
            <a:defPPr>
              <a:defRPr lang="en-US"/>
            </a:defPPr>
            <a:lvl1pPr marL="0" algn="l" defTabSz="914400" rtl="0" latinLnBrk="0">
              <a:defRPr sz="1400" kern="1200">
                <a:solidFill>
                  <a:srgbClr val="FF0000"/>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仓储综合分析</a:t>
            </a: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sz="2900" kern="1200">
          <a:solidFill>
            <a:schemeClr val="tx1"/>
          </a:solidFill>
          <a:latin typeface="华文细黑" panose="02010600040101010101" pitchFamily="2" charset="-122"/>
          <a:ea typeface="华文细黑" panose="02010600040101010101" pitchFamily="2" charset="-122"/>
          <a:cs typeface="+mn-cs"/>
        </a:defRPr>
      </a:lvl1pPr>
      <a:lvl2pPr marL="640080" indent="-274320" algn="l" rtl="0" eaLnBrk="1" latinLnBrk="0" hangingPunct="1">
        <a:spcBef>
          <a:spcPts val="550"/>
        </a:spcBef>
        <a:buClr>
          <a:schemeClr val="accent1"/>
        </a:buClr>
        <a:buSzPct val="70000"/>
        <a:buFont typeface="Wingdings 2" panose="05020102010507070707"/>
        <a:buChar char=""/>
        <a:defRPr sz="2600" kern="1200">
          <a:solidFill>
            <a:schemeClr val="tx1"/>
          </a:solidFill>
          <a:latin typeface="华文细黑" panose="02010600040101010101" pitchFamily="2" charset="-122"/>
          <a:ea typeface="华文细黑" panose="02010600040101010101" pitchFamily="2" charset="-122"/>
          <a:cs typeface="+mn-cs"/>
        </a:defRPr>
      </a:lvl2pPr>
      <a:lvl3pPr marL="914400" indent="-228600" algn="l" rtl="0" eaLnBrk="1" latinLnBrk="0" hangingPunct="1">
        <a:spcBef>
          <a:spcPts val="500"/>
        </a:spcBef>
        <a:buClr>
          <a:schemeClr val="accent2"/>
        </a:buClr>
        <a:buSzPct val="75000"/>
        <a:buFont typeface="Wingdings" panose="05000000000000000000"/>
        <a:buChar char=""/>
        <a:defRPr sz="2300" kern="1200">
          <a:solidFill>
            <a:schemeClr val="tx1"/>
          </a:solidFill>
          <a:latin typeface="华文细黑" panose="02010600040101010101" pitchFamily="2" charset="-122"/>
          <a:ea typeface="华文细黑" panose="02010600040101010101" pitchFamily="2" charset="-122"/>
          <a:cs typeface="+mn-cs"/>
        </a:defRPr>
      </a:lvl3pPr>
      <a:lvl4pPr marL="1371600" indent="-228600" algn="l" rtl="0" eaLnBrk="1" latinLnBrk="0" hangingPunct="1">
        <a:spcBef>
          <a:spcPts val="400"/>
        </a:spcBef>
        <a:buClr>
          <a:schemeClr val="accent3"/>
        </a:buClr>
        <a:buSzPct val="7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4pPr>
      <a:lvl5pPr marL="1828800" indent="-228600" algn="l" rtl="0" eaLnBrk="1" latinLnBrk="0" hangingPunct="1">
        <a:spcBef>
          <a:spcPts val="400"/>
        </a:spcBef>
        <a:buClr>
          <a:schemeClr val="accent4"/>
        </a:buClr>
        <a:buSzPct val="65000"/>
        <a:buFont typeface="Wingdings" panose="05000000000000000000"/>
        <a:buChar char=""/>
        <a:defRPr sz="2000" kern="1200">
          <a:solidFill>
            <a:schemeClr val="tx1"/>
          </a:solidFill>
          <a:latin typeface="华文细黑" panose="02010600040101010101" pitchFamily="2" charset="-122"/>
          <a:ea typeface="华文细黑" panose="02010600040101010101" pitchFamily="2" charset="-122"/>
          <a:cs typeface="+mn-cs"/>
        </a:defRPr>
      </a:lvl5pPr>
      <a:lvl6pPr marL="2103120" indent="-228600" algn="l" rtl="0" eaLnBrk="1" latinLnBrk="0" hangingPunct="1">
        <a:spcBef>
          <a:spcPct val="20000"/>
        </a:spcBef>
        <a:buClr>
          <a:schemeClr val="accent1"/>
        </a:buClr>
        <a:buFont typeface="Wingdings" panose="05000000000000000000"/>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097" name="Rectangle 2"/>
          <p:cNvSpPr>
            <a:spLocks noGrp="1"/>
          </p:cNvSpPr>
          <p:nvPr>
            <p:ph type="subTitle" idx="1"/>
          </p:nvPr>
        </p:nvSpPr>
        <p:spPr>
          <a:xfrm>
            <a:off x="2351088" y="2493010"/>
            <a:ext cx="7705725" cy="985838"/>
          </a:xfrm>
        </p:spPr>
        <p:txBody>
          <a:bodyPr vert="horz" wrap="square" lIns="91440" tIns="45720" rIns="91440" bIns="45720" anchor="t" anchorCtr="0">
            <a:normAutofit fontScale="95000"/>
          </a:bodyPr>
          <a:lstStyle/>
          <a:p>
            <a:pPr algn="ctr" eaLnBrk="1" hangingPunct="1">
              <a:buClrTx/>
              <a:buSzTx/>
            </a:pPr>
            <a:r>
              <a:rPr lang="zh-CN" altLang="en-US" sz="6000" b="1" dirty="0">
                <a:solidFill>
                  <a:srgbClr val="FF0000"/>
                </a:solidFill>
                <a:latin typeface="+mn-lt"/>
                <a:ea typeface="+mn-ea"/>
                <a:cs typeface="+mn-cs"/>
              </a:rPr>
              <a:t>第</a:t>
            </a:r>
            <a:r>
              <a:rPr lang="en-US" altLang="zh-CN" sz="6000" b="1" dirty="0">
                <a:solidFill>
                  <a:srgbClr val="FF0000"/>
                </a:solidFill>
                <a:latin typeface="+mn-lt"/>
                <a:ea typeface="+mn-ea"/>
                <a:cs typeface="+mn-cs"/>
              </a:rPr>
              <a:t>12</a:t>
            </a:r>
            <a:r>
              <a:rPr lang="zh-CN" altLang="en-US" sz="6000" b="1" dirty="0">
                <a:solidFill>
                  <a:srgbClr val="FF0000"/>
                </a:solidFill>
                <a:latin typeface="+mn-lt"/>
                <a:ea typeface="+mn-ea"/>
                <a:cs typeface="+mn-cs"/>
              </a:rPr>
              <a:t>章  仓储综合分析</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sp>
        <p:nvSpPr>
          <p:cNvPr id="5" name="文本框 4"/>
          <p:cNvSpPr txBox="1"/>
          <p:nvPr/>
        </p:nvSpPr>
        <p:spPr>
          <a:xfrm>
            <a:off x="694690" y="1412875"/>
            <a:ext cx="3916680" cy="607695"/>
          </a:xfrm>
          <a:prstGeom prst="rect">
            <a:avLst/>
          </a:prstGeom>
          <a:noFill/>
        </p:spPr>
        <p:txBody>
          <a:bodyPr wrap="square" rtlCol="0" anchor="t">
            <a:spAutoFit/>
          </a:bodyPr>
          <a:lstStyle/>
          <a:p>
            <a:pPr marL="457200" indent="-457200">
              <a:lnSpc>
                <a:spcPct val="120000"/>
              </a:lnSpc>
              <a:buFont typeface="Wingdings" panose="05000000000000000000" charset="0"/>
              <a:buChar char="Ø"/>
            </a:pPr>
            <a:r>
              <a:rPr lang="zh-CN" altLang="en-US" sz="2800" b="1">
                <a:latin typeface="华文仿宋" panose="02010600040101010101" charset="-122"/>
                <a:ea typeface="华文仿宋" panose="02010600040101010101" charset="-122"/>
                <a:cs typeface="华文仿宋" panose="02010600040101010101" charset="-122"/>
              </a:rPr>
              <a:t>设备运行时长度量</a:t>
            </a:r>
          </a:p>
        </p:txBody>
      </p:sp>
      <p:sp>
        <p:nvSpPr>
          <p:cNvPr id="6" name="文本框 5"/>
          <p:cNvSpPr txBox="1"/>
          <p:nvPr/>
        </p:nvSpPr>
        <p:spPr>
          <a:xfrm>
            <a:off x="1558925" y="5300980"/>
            <a:ext cx="8940165" cy="891540"/>
          </a:xfrm>
          <a:prstGeom prst="rect">
            <a:avLst/>
          </a:prstGeom>
          <a:noFill/>
        </p:spPr>
        <p:txBody>
          <a:bodyPr wrap="square" rtlCol="0" anchor="t">
            <a:spAutoFit/>
          </a:bodyPr>
          <a:lstStyle/>
          <a:p>
            <a:pPr algn="ctr">
              <a:lnSpc>
                <a:spcPct val="130000"/>
              </a:lnSpc>
            </a:pPr>
            <a:r>
              <a:rPr lang="zh-CN" altLang="en-US" sz="2000" b="1">
                <a:solidFill>
                  <a:srgbClr val="FF0000"/>
                </a:solidFill>
                <a:latin typeface="华文仿宋" panose="02010600040101010101" charset="-122"/>
                <a:ea typeface="华文仿宋" panose="02010600040101010101" charset="-122"/>
                <a:cs typeface="华文仿宋" panose="02010600040101010101" charset="-122"/>
              </a:rPr>
              <a:t>可以发现，异常值为单次任务运行时长大于574秒的数据。因此对这些数据进行剔除后，计算各车辆的运行时长。</a:t>
            </a:r>
          </a:p>
        </p:txBody>
      </p:sp>
      <p:sp>
        <p:nvSpPr>
          <p:cNvPr id="7" name="文本框 6"/>
          <p:cNvSpPr txBox="1"/>
          <p:nvPr/>
        </p:nvSpPr>
        <p:spPr>
          <a:xfrm>
            <a:off x="1559560" y="2019935"/>
            <a:ext cx="10051415" cy="101473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rPr>
              <a:t>数据中的异常值值得关注，忽视异常值的存在是十分危险的，不加剔除地把异常值包括在数据的计算分析过程中，会对结果造成不良影响；重视异常值的出现，分析其产生的原因。常常会成为发现问题进而改进决策的契机。异常值列表如图所示。</a:t>
            </a:r>
          </a:p>
        </p:txBody>
      </p:sp>
      <p:sp>
        <p:nvSpPr>
          <p:cNvPr id="9" name="文本框 8"/>
          <p:cNvSpPr txBox="1"/>
          <p:nvPr/>
        </p:nvSpPr>
        <p:spPr>
          <a:xfrm>
            <a:off x="1127760" y="3068955"/>
            <a:ext cx="10664190" cy="2121535"/>
          </a:xfrm>
          <a:prstGeom prst="rect">
            <a:avLst/>
          </a:prstGeom>
          <a:noFill/>
        </p:spPr>
        <p:txBody>
          <a:bodyPr wrap="square" rtlCol="0" anchor="t">
            <a:spAutoFit/>
          </a:bodyPr>
          <a:lstStyle/>
          <a:p>
            <a:pPr>
              <a:lnSpc>
                <a:spcPct val="120000"/>
              </a:lnSpc>
            </a:pPr>
            <a:r>
              <a:rPr lang="zh-CN" altLang="en-US" sz="2000" b="1">
                <a:solidFill>
                  <a:srgbClr val="FF0000"/>
                </a:solidFill>
              </a:rPr>
              <a:t>异常值列表</a:t>
            </a:r>
          </a:p>
          <a:p>
            <a:pPr>
              <a:lnSpc>
                <a:spcPct val="120000"/>
              </a:lnSpc>
            </a:pPr>
            <a:r>
              <a:rPr lang="zh-CN" altLang="en-US">
                <a:sym typeface="+mn-ea"/>
              </a:rPr>
              <a:t>[1</a:t>
            </a:r>
            <a:r>
              <a:rPr lang="en-US" altLang="zh-CN">
                <a:sym typeface="+mn-ea"/>
              </a:rPr>
              <a:t>]</a:t>
            </a:r>
            <a:r>
              <a:rPr lang="zh-CN" altLang="en-US"/>
              <a:t>912 868 646 1485 737 574 655 2184 1619 591 3380 825 002 619 584 844 1122 882 857 1921</a:t>
            </a:r>
          </a:p>
          <a:p>
            <a:pPr>
              <a:lnSpc>
                <a:spcPct val="120000"/>
              </a:lnSpc>
            </a:pPr>
            <a:r>
              <a:rPr lang="zh-CN" altLang="en-US">
                <a:sym typeface="+mn-ea"/>
              </a:rPr>
              <a:t>[</a:t>
            </a:r>
            <a:r>
              <a:rPr lang="en-US" altLang="zh-CN">
                <a:sym typeface="+mn-ea"/>
              </a:rPr>
              <a:t>2</a:t>
            </a:r>
            <a:r>
              <a:rPr lang="zh-CN" altLang="en-US">
                <a:sym typeface="+mn-ea"/>
              </a:rPr>
              <a:t>1</a:t>
            </a:r>
            <a:r>
              <a:rPr lang="en-US" altLang="zh-CN">
                <a:sym typeface="+mn-ea"/>
              </a:rPr>
              <a:t>]</a:t>
            </a:r>
            <a:r>
              <a:rPr lang="zh-CN" altLang="en-US"/>
              <a:t>752</a:t>
            </a:r>
            <a:r>
              <a:rPr lang="en-US" altLang="zh-CN"/>
              <a:t> </a:t>
            </a:r>
            <a:r>
              <a:rPr lang="zh-CN" altLang="en-US"/>
              <a:t>2445</a:t>
            </a:r>
            <a:r>
              <a:rPr lang="en-US" altLang="zh-CN"/>
              <a:t> </a:t>
            </a:r>
            <a:r>
              <a:rPr lang="zh-CN" altLang="en-US"/>
              <a:t>2041</a:t>
            </a:r>
            <a:r>
              <a:rPr lang="en-US" altLang="zh-CN"/>
              <a:t> </a:t>
            </a:r>
            <a:r>
              <a:rPr lang="zh-CN" altLang="en-US"/>
              <a:t>646 692</a:t>
            </a:r>
            <a:r>
              <a:rPr lang="en-US" altLang="zh-CN"/>
              <a:t> </a:t>
            </a:r>
            <a:r>
              <a:rPr lang="zh-CN" altLang="en-US"/>
              <a:t>781 873 790 739 578 </a:t>
            </a:r>
            <a:r>
              <a:rPr lang="en-US" altLang="zh-CN"/>
              <a:t>7</a:t>
            </a:r>
            <a:r>
              <a:rPr lang="zh-CN" altLang="en-US"/>
              <a:t>30</a:t>
            </a:r>
            <a:r>
              <a:rPr lang="en-US" altLang="zh-CN"/>
              <a:t> </a:t>
            </a:r>
            <a:r>
              <a:rPr lang="zh-CN" altLang="en-US"/>
              <a:t>642</a:t>
            </a:r>
            <a:r>
              <a:rPr lang="en-US" altLang="zh-CN"/>
              <a:t> </a:t>
            </a:r>
            <a:r>
              <a:rPr lang="zh-CN" altLang="en-US"/>
              <a:t>617 640 2098 1177 1528 1521 1011 638 </a:t>
            </a:r>
          </a:p>
          <a:p>
            <a:pPr>
              <a:lnSpc>
                <a:spcPct val="120000"/>
              </a:lnSpc>
            </a:pPr>
            <a:r>
              <a:rPr lang="zh-CN" altLang="en-US"/>
              <a:t>[41</a:t>
            </a:r>
            <a:r>
              <a:rPr lang="en-US" altLang="zh-CN"/>
              <a:t>]</a:t>
            </a:r>
            <a:r>
              <a:rPr lang="zh-CN" altLang="en-US"/>
              <a:t> 866 804 626 2468 763 2220 647 1651 1451 1589 2499 720 2274 590 860 1153 622 1859</a:t>
            </a:r>
            <a:r>
              <a:rPr lang="en-US" altLang="zh-CN"/>
              <a:t> </a:t>
            </a:r>
            <a:r>
              <a:rPr lang="zh-CN" altLang="en-US"/>
              <a:t>579</a:t>
            </a:r>
            <a:r>
              <a:rPr lang="en-US" altLang="zh-CN"/>
              <a:t> </a:t>
            </a:r>
            <a:r>
              <a:rPr lang="zh-CN" altLang="en-US"/>
              <a:t>6</a:t>
            </a:r>
            <a:r>
              <a:rPr lang="en-US" altLang="zh-CN"/>
              <a:t>29</a:t>
            </a:r>
            <a:r>
              <a:rPr lang="zh-CN" altLang="en-US"/>
              <a:t> </a:t>
            </a:r>
          </a:p>
          <a:p>
            <a:pPr>
              <a:lnSpc>
                <a:spcPct val="120000"/>
              </a:lnSpc>
            </a:pPr>
            <a:r>
              <a:rPr lang="zh-CN" altLang="en-US">
                <a:sym typeface="+mn-ea"/>
              </a:rPr>
              <a:t>[</a:t>
            </a:r>
            <a:r>
              <a:rPr lang="en-US" altLang="zh-CN">
                <a:sym typeface="+mn-ea"/>
              </a:rPr>
              <a:t>6</a:t>
            </a:r>
            <a:r>
              <a:rPr lang="zh-CN" altLang="en-US">
                <a:sym typeface="+mn-ea"/>
              </a:rPr>
              <a:t>1</a:t>
            </a:r>
            <a:r>
              <a:rPr lang="en-US" altLang="zh-CN">
                <a:sym typeface="+mn-ea"/>
              </a:rPr>
              <a:t>]</a:t>
            </a:r>
            <a:r>
              <a:rPr lang="zh-CN" altLang="en-US"/>
              <a:t> 590 4473 597 585 671 678 1112 1503 4947 789 1164 1054 1136 581 638 119 615 626 797 </a:t>
            </a:r>
            <a:r>
              <a:rPr lang="en-US" altLang="zh-CN"/>
              <a:t>784</a:t>
            </a:r>
            <a:endParaRPr lang="zh-CN" altLang="en-US"/>
          </a:p>
          <a:p>
            <a:pPr marL="0" lvl="0" indent="0">
              <a:lnSpc>
                <a:spcPct val="120000"/>
              </a:lnSpc>
              <a:buNone/>
            </a:pPr>
            <a:r>
              <a:rPr lang="zh-CN" altLang="en-US">
                <a:solidFill>
                  <a:schemeClr val="tx1"/>
                </a:solidFill>
                <a:sym typeface="+mn-ea"/>
              </a:rPr>
              <a:t>[</a:t>
            </a:r>
            <a:r>
              <a:rPr lang="en-US" altLang="zh-CN">
                <a:sym typeface="+mn-ea"/>
              </a:rPr>
              <a:t>8</a:t>
            </a:r>
            <a:r>
              <a:rPr lang="zh-CN" altLang="en-US">
                <a:sym typeface="+mn-ea"/>
              </a:rPr>
              <a:t>1</a:t>
            </a:r>
            <a:r>
              <a:rPr lang="en-US" altLang="zh-CN">
                <a:sym typeface="+mn-ea"/>
              </a:rPr>
              <a:t>]</a:t>
            </a:r>
            <a:r>
              <a:rPr lang="zh-CN" altLang="en-US"/>
              <a:t>026 1717 576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sp>
        <p:nvSpPr>
          <p:cNvPr id="5" name="文本框 4"/>
          <p:cNvSpPr txBox="1"/>
          <p:nvPr/>
        </p:nvSpPr>
        <p:spPr>
          <a:xfrm>
            <a:off x="694690" y="1412875"/>
            <a:ext cx="3916680" cy="681990"/>
          </a:xfrm>
          <a:prstGeom prst="rect">
            <a:avLst/>
          </a:prstGeom>
          <a:noFill/>
        </p:spPr>
        <p:txBody>
          <a:bodyPr wrap="square" rtlCol="0" anchor="t">
            <a:spAutoFit/>
          </a:bodyPr>
          <a:lstStyle/>
          <a:p>
            <a:pPr marL="457200" indent="-457200">
              <a:lnSpc>
                <a:spcPct val="120000"/>
              </a:lnSpc>
              <a:buFont typeface="Wingdings" panose="05000000000000000000" charset="0"/>
              <a:buChar char="Ø"/>
            </a:pPr>
            <a:r>
              <a:rPr lang="zh-CN" altLang="en-US" sz="3200" b="1">
                <a:latin typeface="华文仿宋" panose="02010600040101010101" charset="-122"/>
                <a:ea typeface="华文仿宋" panose="02010600040101010101" charset="-122"/>
                <a:cs typeface="华文仿宋" panose="02010600040101010101" charset="-122"/>
              </a:rPr>
              <a:t>设备运行时长度量</a:t>
            </a:r>
            <a:endParaRPr lang="zh-CN" altLang="en-US" sz="2800">
              <a:latin typeface="华文仿宋" panose="02010600040101010101" charset="-122"/>
              <a:ea typeface="华文仿宋" panose="02010600040101010101" charset="-122"/>
              <a:cs typeface="华文仿宋" panose="02010600040101010101" charset="-122"/>
            </a:endParaRPr>
          </a:p>
        </p:txBody>
      </p:sp>
      <p:grpSp>
        <p:nvGrpSpPr>
          <p:cNvPr id="10" name="组合 9"/>
          <p:cNvGrpSpPr/>
          <p:nvPr/>
        </p:nvGrpSpPr>
        <p:grpSpPr>
          <a:xfrm>
            <a:off x="695325" y="2636520"/>
            <a:ext cx="4774565" cy="3416481"/>
            <a:chOff x="4270" y="3246"/>
            <a:chExt cx="12704" cy="6803"/>
          </a:xfrm>
        </p:grpSpPr>
        <p:sp>
          <p:nvSpPr>
            <p:cNvPr id="4" name="文本框 3"/>
            <p:cNvSpPr txBox="1"/>
            <p:nvPr/>
          </p:nvSpPr>
          <p:spPr>
            <a:xfrm>
              <a:off x="7543" y="9255"/>
              <a:ext cx="7228" cy="794"/>
            </a:xfrm>
            <a:prstGeom prst="rect">
              <a:avLst/>
            </a:prstGeom>
            <a:noFill/>
          </p:spPr>
          <p:txBody>
            <a:bodyPr wrap="square" rtlCol="0" anchor="t">
              <a:spAutoFit/>
            </a:bodyPr>
            <a:lstStyle/>
            <a:p>
              <a:r>
                <a:rPr lang="zh-CN" altLang="en-US" sz="2000" b="1">
                  <a:latin typeface="华文仿宋" panose="02010600040101010101" charset="-122"/>
                  <a:ea typeface="华文仿宋" panose="02010600040101010101" charset="-122"/>
                  <a:cs typeface="华文仿宋" panose="02010600040101010101" charset="-122"/>
                  <a:sym typeface="+mn-ea"/>
                </a:rPr>
                <a:t>车辆运行时长箱线图</a:t>
              </a:r>
            </a:p>
          </p:txBody>
        </p:sp>
        <p:pic>
          <p:nvPicPr>
            <p:cNvPr id="8" name="图片 7"/>
            <p:cNvPicPr>
              <a:picLocks noChangeAspect="1"/>
            </p:cNvPicPr>
            <p:nvPr/>
          </p:nvPicPr>
          <p:blipFill>
            <a:blip r:embed="rId3"/>
            <a:stretch>
              <a:fillRect/>
            </a:stretch>
          </p:blipFill>
          <p:spPr>
            <a:xfrm>
              <a:off x="4270" y="3246"/>
              <a:ext cx="12704" cy="5943"/>
            </a:xfrm>
            <a:prstGeom prst="rect">
              <a:avLst/>
            </a:prstGeom>
          </p:spPr>
        </p:pic>
        <p:sp>
          <p:nvSpPr>
            <p:cNvPr id="7" name="圆角矩形 6"/>
            <p:cNvSpPr/>
            <p:nvPr/>
          </p:nvSpPr>
          <p:spPr>
            <a:xfrm>
              <a:off x="9940" y="8235"/>
              <a:ext cx="2382" cy="119"/>
            </a:xfrm>
            <a:prstGeom prst="roundRect">
              <a:avLst/>
            </a:prstGeom>
            <a:noFill/>
            <a:ln>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436" y="7895"/>
              <a:ext cx="1975" cy="794"/>
            </a:xfrm>
            <a:prstGeom prst="rect">
              <a:avLst/>
            </a:prstGeom>
            <a:noFill/>
          </p:spPr>
          <p:txBody>
            <a:bodyPr wrap="square" rtlCol="0">
              <a:spAutoFit/>
            </a:bodyPr>
            <a:lstStyle/>
            <a:p>
              <a:r>
                <a:rPr lang="en-US" altLang="zh-CN" sz="2000" b="1">
                  <a:solidFill>
                    <a:srgbClr val="FF0000"/>
                  </a:solidFill>
                </a:rPr>
                <a:t>574</a:t>
              </a:r>
            </a:p>
          </p:txBody>
        </p:sp>
      </p:grpSp>
      <p:graphicFrame>
        <p:nvGraphicFramePr>
          <p:cNvPr id="11" name="表格 10"/>
          <p:cNvGraphicFramePr/>
          <p:nvPr>
            <p:custDataLst>
              <p:tags r:id="rId1"/>
            </p:custDataLst>
          </p:nvPr>
        </p:nvGraphicFramePr>
        <p:xfrm>
          <a:off x="6600190" y="2230120"/>
          <a:ext cx="4469130" cy="3779520"/>
        </p:xfrm>
        <a:graphic>
          <a:graphicData uri="http://schemas.openxmlformats.org/drawingml/2006/table">
            <a:tbl>
              <a:tblPr firstRow="1" bandRow="1">
                <a:tableStyleId>{5C22544A-7EE6-4342-B048-85BDC9FD1C3A}</a:tableStyleId>
              </a:tblPr>
              <a:tblGrid>
                <a:gridCol w="2280920">
                  <a:extLst>
                    <a:ext uri="{9D8B030D-6E8A-4147-A177-3AD203B41FA5}">
                      <a16:colId xmlns:a16="http://schemas.microsoft.com/office/drawing/2014/main" val="20000"/>
                    </a:ext>
                  </a:extLst>
                </a:gridCol>
                <a:gridCol w="2188210">
                  <a:extLst>
                    <a:ext uri="{9D8B030D-6E8A-4147-A177-3AD203B41FA5}">
                      <a16:colId xmlns:a16="http://schemas.microsoft.com/office/drawing/2014/main" val="20001"/>
                    </a:ext>
                  </a:extLst>
                </a:gridCol>
              </a:tblGrid>
              <a:tr h="342900">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小车编号</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a:noFill/>
                    </a:lnL>
                    <a:lnR>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75000"/>
                      </a:schemeClr>
                    </a:solidFill>
                  </a:tcPr>
                </a:tc>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运行总时长（秒）</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a:noFill/>
                    </a:lnL>
                    <a:lnR cap="flat">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190500">
                <a:tc>
                  <a:txBody>
                    <a:bodyPr/>
                    <a:lstStyle/>
                    <a:p>
                      <a:pPr indent="0" algn="ctr">
                        <a:buNone/>
                      </a:pPr>
                      <a:r>
                        <a:rPr lang="en-US" sz="1100" b="0">
                          <a:solidFill>
                            <a:schemeClr val="bg1"/>
                          </a:solidFill>
                          <a:latin typeface="微软雅黑" panose="020B0503020204020204" pitchFamily="34" charset="-122"/>
                        </a:rPr>
                        <a:t>100142</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1187</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190500">
                <a:tc>
                  <a:txBody>
                    <a:bodyPr/>
                    <a:lstStyle/>
                    <a:p>
                      <a:pPr indent="0" algn="ctr">
                        <a:buNone/>
                      </a:pPr>
                      <a:r>
                        <a:rPr lang="en-US" sz="1100" b="0">
                          <a:solidFill>
                            <a:schemeClr val="bg1"/>
                          </a:solidFill>
                          <a:latin typeface="微软雅黑" panose="020B0503020204020204" pitchFamily="34" charset="-122"/>
                        </a:rPr>
                        <a:t>100146</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477</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190500">
                <a:tc>
                  <a:txBody>
                    <a:bodyPr/>
                    <a:lstStyle/>
                    <a:p>
                      <a:pPr indent="0" algn="ctr">
                        <a:buNone/>
                      </a:pPr>
                      <a:r>
                        <a:rPr lang="en-US" sz="1100" b="0">
                          <a:solidFill>
                            <a:schemeClr val="bg1"/>
                          </a:solidFill>
                          <a:latin typeface="微软雅黑" panose="020B0503020204020204" pitchFamily="34" charset="-122"/>
                        </a:rPr>
                        <a:t>100206</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641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190500">
                <a:tc>
                  <a:txBody>
                    <a:bodyPr/>
                    <a:lstStyle/>
                    <a:p>
                      <a:pPr indent="0" algn="ctr">
                        <a:buNone/>
                      </a:pPr>
                      <a:r>
                        <a:rPr lang="en-US" sz="1100" b="0">
                          <a:solidFill>
                            <a:schemeClr val="bg1"/>
                          </a:solidFill>
                          <a:latin typeface="微软雅黑" panose="020B0503020204020204" pitchFamily="34" charset="-122"/>
                        </a:rPr>
                        <a:t>100223</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484</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190500">
                <a:tc>
                  <a:txBody>
                    <a:bodyPr/>
                    <a:lstStyle/>
                    <a:p>
                      <a:pPr indent="0" algn="ctr">
                        <a:buNone/>
                      </a:pPr>
                      <a:r>
                        <a:rPr lang="en-US" sz="1100" b="0">
                          <a:solidFill>
                            <a:schemeClr val="bg1"/>
                          </a:solidFill>
                          <a:latin typeface="微软雅黑" panose="020B0503020204020204" pitchFamily="34" charset="-122"/>
                        </a:rPr>
                        <a:t>100227</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1277</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190500">
                <a:tc>
                  <a:txBody>
                    <a:bodyPr/>
                    <a:lstStyle/>
                    <a:p>
                      <a:pPr indent="0" algn="ctr">
                        <a:buNone/>
                      </a:pPr>
                      <a:r>
                        <a:rPr lang="en-US" sz="1100" b="0">
                          <a:solidFill>
                            <a:schemeClr val="bg1"/>
                          </a:solidFill>
                          <a:latin typeface="微软雅黑" panose="020B0503020204020204" pitchFamily="34" charset="-122"/>
                        </a:rPr>
                        <a:t>100243</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698</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190500">
                <a:tc>
                  <a:txBody>
                    <a:bodyPr/>
                    <a:lstStyle/>
                    <a:p>
                      <a:pPr indent="0" algn="ctr">
                        <a:buNone/>
                      </a:pPr>
                      <a:r>
                        <a:rPr lang="en-US" sz="1100" b="0">
                          <a:solidFill>
                            <a:schemeClr val="bg1"/>
                          </a:solidFill>
                          <a:latin typeface="微软雅黑" panose="020B0503020204020204" pitchFamily="34" charset="-122"/>
                        </a:rPr>
                        <a:t>100260</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692</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190500">
                <a:tc>
                  <a:txBody>
                    <a:bodyPr/>
                    <a:lstStyle/>
                    <a:p>
                      <a:pPr indent="0" algn="ctr">
                        <a:buNone/>
                      </a:pPr>
                      <a:r>
                        <a:rPr lang="en-US" sz="1100" b="0">
                          <a:solidFill>
                            <a:schemeClr val="bg1"/>
                          </a:solidFill>
                          <a:latin typeface="微软雅黑" panose="020B0503020204020204" pitchFamily="34" charset="-122"/>
                        </a:rPr>
                        <a:t>100273</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431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190500">
                <a:tc>
                  <a:txBody>
                    <a:bodyPr/>
                    <a:lstStyle/>
                    <a:p>
                      <a:pPr indent="0" algn="ctr">
                        <a:buNone/>
                      </a:pPr>
                      <a:r>
                        <a:rPr lang="en-US" sz="1100" b="0">
                          <a:solidFill>
                            <a:schemeClr val="bg1"/>
                          </a:solidFill>
                          <a:latin typeface="微软雅黑" panose="020B0503020204020204" pitchFamily="34" charset="-122"/>
                        </a:rPr>
                        <a:t>100280</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944</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190500">
                <a:tc>
                  <a:txBody>
                    <a:bodyPr/>
                    <a:lstStyle/>
                    <a:p>
                      <a:pPr indent="0" algn="ctr">
                        <a:buNone/>
                      </a:pPr>
                      <a:r>
                        <a:rPr lang="en-US" sz="1100" b="0">
                          <a:solidFill>
                            <a:schemeClr val="bg1"/>
                          </a:solidFill>
                          <a:latin typeface="微软雅黑" panose="020B0503020204020204" pitchFamily="34" charset="-122"/>
                        </a:rPr>
                        <a:t>100281</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495</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190500">
                <a:tc>
                  <a:txBody>
                    <a:bodyPr/>
                    <a:lstStyle/>
                    <a:p>
                      <a:pPr indent="0" algn="ctr">
                        <a:buNone/>
                      </a:pPr>
                      <a:r>
                        <a:rPr lang="en-US" sz="1100" b="0">
                          <a:solidFill>
                            <a:schemeClr val="bg1"/>
                          </a:solidFill>
                          <a:latin typeface="微软雅黑" panose="020B0503020204020204" pitchFamily="34" charset="-122"/>
                        </a:rPr>
                        <a:t>100292</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1155</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1"/>
                  </a:ext>
                </a:extLst>
              </a:tr>
              <a:tr h="190500">
                <a:tc>
                  <a:txBody>
                    <a:bodyPr/>
                    <a:lstStyle/>
                    <a:p>
                      <a:pPr indent="0" algn="ctr">
                        <a:buNone/>
                      </a:pPr>
                      <a:r>
                        <a:rPr lang="en-US" sz="1100" b="0">
                          <a:solidFill>
                            <a:schemeClr val="bg1"/>
                          </a:solidFill>
                          <a:latin typeface="微软雅黑" panose="020B0503020204020204" pitchFamily="34" charset="-122"/>
                        </a:rPr>
                        <a:t>100293</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605</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2"/>
                  </a:ext>
                </a:extLst>
              </a:tr>
              <a:tr h="190500">
                <a:tc>
                  <a:txBody>
                    <a:bodyPr/>
                    <a:lstStyle/>
                    <a:p>
                      <a:pPr indent="0" algn="ctr">
                        <a:buNone/>
                      </a:pPr>
                      <a:r>
                        <a:rPr lang="en-US" sz="1100" b="0">
                          <a:solidFill>
                            <a:schemeClr val="bg1"/>
                          </a:solidFill>
                          <a:latin typeface="微软雅黑" panose="020B0503020204020204" pitchFamily="34" charset="-122"/>
                        </a:rPr>
                        <a:t>100298</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329</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3"/>
                  </a:ext>
                </a:extLst>
              </a:tr>
              <a:tr h="190500">
                <a:tc>
                  <a:txBody>
                    <a:bodyPr/>
                    <a:lstStyle/>
                    <a:p>
                      <a:pPr indent="0" algn="ctr">
                        <a:buNone/>
                      </a:pPr>
                      <a:r>
                        <a:rPr lang="en-US" sz="1100" b="0">
                          <a:solidFill>
                            <a:schemeClr val="bg1"/>
                          </a:solidFill>
                          <a:latin typeface="微软雅黑" panose="020B0503020204020204" pitchFamily="34" charset="-122"/>
                        </a:rPr>
                        <a:t>100306</a:t>
                      </a:r>
                      <a:endParaRPr lang="en-US" altLang="en-US" sz="1100" b="0">
                        <a:solidFill>
                          <a:schemeClr val="bg1"/>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sz="1100" b="0">
                          <a:solidFill>
                            <a:srgbClr val="000000"/>
                          </a:solidFill>
                          <a:latin typeface="微软雅黑" panose="020B0503020204020204" pitchFamily="34" charset="-122"/>
                        </a:rPr>
                        <a:t>979</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4"/>
                  </a:ext>
                </a:extLst>
              </a:tr>
              <a:tr h="190500">
                <a:tc>
                  <a:txBody>
                    <a:bodyPr/>
                    <a:lstStyle/>
                    <a:p>
                      <a:pPr indent="0" algn="ctr">
                        <a:buNone/>
                      </a:pPr>
                      <a:r>
                        <a:rPr lang="en-US" altLang="en-US" sz="1400" b="1">
                          <a:solidFill>
                            <a:schemeClr val="tx1"/>
                          </a:solidFill>
                          <a:latin typeface="微软雅黑" panose="020B0503020204020204" pitchFamily="34"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4">
                        <a:lumMod val="50000"/>
                      </a:schemeClr>
                    </a:solidFill>
                  </a:tcPr>
                </a:tc>
                <a:tc>
                  <a:txBody>
                    <a:bodyPr/>
                    <a:lstStyle/>
                    <a:p>
                      <a:pPr indent="0" algn="ctr">
                        <a:buNone/>
                      </a:pPr>
                      <a:r>
                        <a:rPr lang="en-US" altLang="en-US" sz="1400" b="1">
                          <a:solidFill>
                            <a:schemeClr val="tx1"/>
                          </a:solidFill>
                          <a:latin typeface="微软雅黑" panose="020B0503020204020204" pitchFamily="34" charset="-122"/>
                          <a:sym typeface="+mn-ea"/>
                        </a:rPr>
                        <a:t>……</a:t>
                      </a:r>
                      <a:endParaRPr lang="en-US" altLang="en-US" sz="1400" b="1">
                        <a:solidFill>
                          <a:schemeClr val="tx1"/>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2" name="文本框 11"/>
          <p:cNvSpPr txBox="1"/>
          <p:nvPr/>
        </p:nvSpPr>
        <p:spPr>
          <a:xfrm>
            <a:off x="6672580" y="1726565"/>
            <a:ext cx="3136265" cy="521970"/>
          </a:xfrm>
          <a:prstGeom prst="rect">
            <a:avLst/>
          </a:prstGeom>
          <a:noFill/>
        </p:spPr>
        <p:txBody>
          <a:bodyPr wrap="square" rtlCol="0" anchor="t">
            <a:spAutoFit/>
          </a:bodyPr>
          <a:lstStyle/>
          <a:p>
            <a:r>
              <a:rPr lang="zh-CN" sz="2800" b="1">
                <a:solidFill>
                  <a:srgbClr val="000000"/>
                </a:solidFill>
                <a:latin typeface="华文仿宋" panose="02010600040101010101" charset="-122"/>
                <a:ea typeface="华文仿宋" panose="02010600040101010101" charset="-122"/>
              </a:rPr>
              <a:t>车辆的运行时长</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sp>
        <p:nvSpPr>
          <p:cNvPr id="5" name="文本框 4"/>
          <p:cNvSpPr txBox="1"/>
          <p:nvPr/>
        </p:nvSpPr>
        <p:spPr>
          <a:xfrm>
            <a:off x="695325" y="1412240"/>
            <a:ext cx="3916680" cy="607695"/>
          </a:xfrm>
          <a:prstGeom prst="rect">
            <a:avLst/>
          </a:prstGeom>
          <a:noFill/>
        </p:spPr>
        <p:txBody>
          <a:bodyPr wrap="square" rtlCol="0" anchor="t">
            <a:spAutoFit/>
          </a:bodyPr>
          <a:lstStyle/>
          <a:p>
            <a:pPr marL="457200" indent="-457200">
              <a:lnSpc>
                <a:spcPct val="120000"/>
              </a:lnSpc>
              <a:buFont typeface="Wingdings" panose="05000000000000000000" charset="0"/>
              <a:buChar char="Ø"/>
            </a:pPr>
            <a:r>
              <a:rPr lang="zh-CN" altLang="en-US" sz="2800" b="1">
                <a:latin typeface="华文仿宋" panose="02010600040101010101" charset="-122"/>
                <a:ea typeface="华文仿宋" panose="02010600040101010101" charset="-122"/>
                <a:cs typeface="华文仿宋" panose="02010600040101010101" charset="-122"/>
              </a:rPr>
              <a:t>设备利用率的计算</a:t>
            </a:r>
          </a:p>
        </p:txBody>
      </p:sp>
      <mc:AlternateContent xmlns:mc="http://schemas.openxmlformats.org/markup-compatibility/2006">
        <mc:Choice xmlns:a14="http://schemas.microsoft.com/office/drawing/2010/main" Requires="a14">
          <p:sp>
            <p:nvSpPr>
              <p:cNvPr id="2" name="文本框 1"/>
              <p:cNvSpPr txBox="1"/>
              <p:nvPr/>
            </p:nvSpPr>
            <p:spPr>
              <a:xfrm>
                <a:off x="301625" y="2023745"/>
                <a:ext cx="11795125" cy="4307840"/>
              </a:xfrm>
              <a:prstGeom prst="rect">
                <a:avLst/>
              </a:prstGeom>
              <a:noFill/>
            </p:spPr>
            <p:txBody>
              <a:bodyPr wrap="square" rtlCol="0" anchor="t">
                <a:spAutoFit/>
              </a:bodyPr>
              <a:lstStyle/>
              <a:p>
                <a:pPr>
                  <a:lnSpc>
                    <a:spcPct val="130000"/>
                  </a:lnSpc>
                </a:pPr>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思考:通过设备运行时长的计算，可以得到每台设备的运行情况。对于系统整体，如何衡量整个系统包含的所有设备的利用率？</a:t>
                </a:r>
              </a:p>
              <a:p>
                <a:endParaRPr lang="zh-CN" altLang="en-US" sz="2000" b="1" dirty="0">
                  <a:solidFill>
                    <a:srgbClr val="FF0000"/>
                  </a:solidFill>
                  <a:latin typeface="华文仿宋" panose="02010600040101010101" charset="-122"/>
                  <a:ea typeface="华文仿宋" panose="02010600040101010101" charset="-122"/>
                  <a:cs typeface="华文仿宋" panose="02010600040101010101" charset="-122"/>
                </a:endParaRPr>
              </a:p>
              <a:p>
                <a:r>
                  <a:rPr lang="zh-CN" altLang="en-US" sz="2400" b="1" dirty="0">
                    <a:latin typeface="华文仿宋" panose="02010600040101010101" charset="-122"/>
                    <a:ea typeface="华文仿宋" panose="02010600040101010101" charset="-122"/>
                    <a:cs typeface="华文仿宋" panose="02010600040101010101" charset="-122"/>
                  </a:rPr>
                  <a:t>设备利用率的计算:</a:t>
                </a:r>
              </a:p>
              <a:p>
                <a:r>
                  <a:rPr lang="zh-CN" altLang="en-US" sz="2000" dirty="0">
                    <a:latin typeface="华文仿宋" panose="02010600040101010101" charset="-122"/>
                    <a:ea typeface="华文仿宋" panose="02010600040101010101" charset="-122"/>
                    <a:cs typeface="华文仿宋" panose="02010600040101010101" charset="-122"/>
                  </a:rPr>
                  <a:t>由于仓库作业任务不均匀，所以按小时计算仓库设备的整体利用率更能代表仓库整体设备利用率。</a:t>
                </a:r>
              </a:p>
              <a:p>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rPr>
                  <a:t>每自然小时设备整体利用率=</a:t>
                </a:r>
                <a14:m>
                  <m:oMath xmlns:m="http://schemas.openxmlformats.org/officeDocument/2006/math">
                    <m:f>
                      <m:fPr>
                        <m:ctrlPr>
                          <a:rPr lang="en-US" altLang="zh-CN" sz="2000" i="1">
                            <a:latin typeface="Cambria Math" panose="02040503050406030204" pitchFamily="18" charset="0"/>
                            <a:ea typeface="华文仿宋" panose="02010600040101010101" charset="-122"/>
                            <a:cs typeface="Cambria Math" panose="02040503050406030204" pitchFamily="18" charset="0"/>
                          </a:rPr>
                        </m:ctrlPr>
                      </m:fPr>
                      <m:num>
                        <m:r>
                          <a:rPr lang="zh-CN" altLang="en-US" sz="2000">
                            <a:latin typeface="Cambria Math" panose="02040503050406030204" pitchFamily="18" charset="0"/>
                            <a:ea typeface="华文仿宋" panose="02010600040101010101" charset="-122"/>
                            <a:cs typeface="华文仿宋" panose="02010600040101010101" charset="-122"/>
                            <a:sym typeface="+mn-ea"/>
                          </a:rPr>
                          <m:t>该自然小时所有设备运行总时长</m:t>
                        </m:r>
                        <m:r>
                          <a:rPr lang="zh-CN" altLang="en-US" sz="2000">
                            <a:latin typeface="Cambria Math" panose="02040503050406030204" pitchFamily="18" charset="0"/>
                            <a:ea typeface="华文仿宋" panose="02010600040101010101" charset="-122"/>
                            <a:cs typeface="华文仿宋" panose="02010600040101010101" charset="-122"/>
                            <a:sym typeface="+mn-ea"/>
                          </a:rPr>
                          <m:t>(</m:t>
                        </m:r>
                        <m:r>
                          <a:rPr lang="zh-CN" altLang="en-US" sz="2000">
                            <a:latin typeface="Cambria Math" panose="02040503050406030204" pitchFamily="18" charset="0"/>
                            <a:ea typeface="华文仿宋" panose="02010600040101010101" charset="-122"/>
                            <a:cs typeface="华文仿宋" panose="02010600040101010101" charset="-122"/>
                            <a:sym typeface="+mn-ea"/>
                          </a:rPr>
                          <m:t>小时</m:t>
                        </m:r>
                        <m:r>
                          <a:rPr lang="zh-CN" altLang="en-US" sz="2000">
                            <a:latin typeface="Cambria Math" panose="02040503050406030204" pitchFamily="18" charset="0"/>
                            <a:ea typeface="华文仿宋" panose="02010600040101010101" charset="-122"/>
                            <a:cs typeface="华文仿宋" panose="02010600040101010101" charset="-122"/>
                            <a:sym typeface="+mn-ea"/>
                          </a:rPr>
                          <m:t>) </m:t>
                        </m:r>
                      </m:num>
                      <m:den>
                        <m:r>
                          <a:rPr lang="zh-CN" altLang="en-US" sz="2000">
                            <a:latin typeface="Cambria Math" panose="02040503050406030204" pitchFamily="18" charset="0"/>
                            <a:ea typeface="华文仿宋" panose="02010600040101010101" charset="-122"/>
                            <a:cs typeface="华文仿宋" panose="02010600040101010101" charset="-122"/>
                            <a:sym typeface="+mn-ea"/>
                          </a:rPr>
                          <m:t>仓库内</m:t>
                        </m:r>
                        <m:r>
                          <a:rPr lang="zh-CN" altLang="en-US" sz="2000">
                            <a:latin typeface="Cambria Math" panose="02040503050406030204" pitchFamily="18" charset="0"/>
                            <a:ea typeface="华文仿宋" panose="02010600040101010101" charset="-122"/>
                            <a:cs typeface="华文仿宋" panose="02010600040101010101" charset="-122"/>
                            <a:sym typeface="+mn-ea"/>
                          </a:rPr>
                          <m:t>𝐴𝐺𝑉</m:t>
                        </m:r>
                        <m:r>
                          <a:rPr lang="zh-CN" altLang="en-US" sz="2000">
                            <a:latin typeface="Cambria Math" panose="02040503050406030204" pitchFamily="18" charset="0"/>
                            <a:ea typeface="华文仿宋" panose="02010600040101010101" charset="-122"/>
                            <a:cs typeface="华文仿宋" panose="02010600040101010101" charset="-122"/>
                            <a:sym typeface="+mn-ea"/>
                          </a:rPr>
                          <m:t>总数</m:t>
                        </m:r>
                        <m:r>
                          <a:rPr lang="zh-CN" altLang="en-US" sz="2000">
                            <a:latin typeface="Cambria Math" panose="02040503050406030204" pitchFamily="18" charset="0"/>
                            <a:ea typeface="华文仿宋" panose="02010600040101010101" charset="-122"/>
                            <a:cs typeface="华文仿宋" panose="02010600040101010101" charset="-122"/>
                            <a:sym typeface="+mn-ea"/>
                          </a:rPr>
                          <m:t>∗1</m:t>
                        </m:r>
                        <m:r>
                          <a:rPr lang="zh-CN" altLang="en-US" sz="2000">
                            <a:latin typeface="Cambria Math" panose="02040503050406030204" pitchFamily="18" charset="0"/>
                            <a:ea typeface="华文仿宋" panose="02010600040101010101" charset="-122"/>
                            <a:cs typeface="华文仿宋" panose="02010600040101010101" charset="-122"/>
                            <a:sym typeface="+mn-ea"/>
                          </a:rPr>
                          <m:t>小时</m:t>
                        </m:r>
                        <m:r>
                          <a:rPr lang="zh-CN" altLang="en-US" sz="2000">
                            <a:latin typeface="Cambria Math" panose="02040503050406030204" pitchFamily="18" charset="0"/>
                            <a:ea typeface="华文仿宋" panose="02010600040101010101" charset="-122"/>
                            <a:cs typeface="华文仿宋" panose="02010600040101010101" charset="-122"/>
                            <a:sym typeface="+mn-ea"/>
                          </a:rPr>
                          <m:t>  </m:t>
                        </m:r>
                      </m:den>
                    </m:f>
                  </m:oMath>
                </a14:m>
                <a:r>
                  <a:rPr lang="zh-CN" altLang="en-US" dirty="0">
                    <a:latin typeface="华文仿宋" panose="02010600040101010101" charset="-122"/>
                    <a:ea typeface="华文仿宋" panose="02010600040101010101" charset="-122"/>
                    <a:cs typeface="华文仿宋" panose="02010600040101010101" charset="-122"/>
                  </a:rPr>
                  <a:t> </a:t>
                </a:r>
              </a:p>
              <a:p>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rPr>
                  <a:t>根据上式，可以计算每自然小时设备整体利用率，可绘制出设备利用率的折线图观察利用率的变化趋势。</a:t>
                </a:r>
              </a:p>
              <a:p>
                <a:r>
                  <a:rPr lang="zh-CN" altLang="en-US" sz="2000" dirty="0">
                    <a:latin typeface="华文仿宋" panose="02010600040101010101" charset="-122"/>
                    <a:ea typeface="华文仿宋" panose="02010600040101010101" charset="-122"/>
                    <a:cs typeface="华文仿宋" panose="02010600040101010101" charset="-122"/>
                  </a:rPr>
                  <a:t>此外，还可计算以下两个指标代表一天的设备利用率情况。</a:t>
                </a:r>
              </a:p>
              <a:p>
                <a:r>
                  <a:rPr lang="zh-CN" altLang="en-US" sz="2000" dirty="0">
                    <a:latin typeface="华文仿宋" panose="02010600040101010101" charset="-122"/>
                    <a:ea typeface="华文仿宋" panose="02010600040101010101" charset="-122"/>
                    <a:cs typeface="华文仿宋" panose="02010600040101010101" charset="-122"/>
                  </a:rPr>
                  <a:t>设备利用率的</a:t>
                </a:r>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均值</a:t>
                </a:r>
                <a:r>
                  <a:rPr lang="zh-CN" altLang="en-US" sz="2000" dirty="0">
                    <a:latin typeface="华文仿宋" panose="02010600040101010101" charset="-122"/>
                    <a:ea typeface="华文仿宋" panose="02010600040101010101" charset="-122"/>
                    <a:cs typeface="华文仿宋" panose="02010600040101010101" charset="-122"/>
                  </a:rPr>
                  <a:t>:一天内所有自然小时设备整体利用率的平均值。</a:t>
                </a:r>
              </a:p>
              <a:p>
                <a:r>
                  <a:rPr lang="zh-CN" altLang="en-US" sz="2000" dirty="0">
                    <a:latin typeface="华文仿宋" panose="02010600040101010101" charset="-122"/>
                    <a:ea typeface="华文仿宋" panose="02010600040101010101" charset="-122"/>
                    <a:cs typeface="华文仿宋" panose="02010600040101010101" charset="-122"/>
                  </a:rPr>
                  <a:t>设备利用率的</a:t>
                </a:r>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峰值</a:t>
                </a:r>
                <a:r>
                  <a:rPr lang="zh-CN" altLang="en-US" sz="2000" dirty="0">
                    <a:latin typeface="华文仿宋" panose="02010600040101010101" charset="-122"/>
                    <a:ea typeface="华文仿宋" panose="02010600040101010101" charset="-122"/>
                    <a:cs typeface="华文仿宋" panose="02010600040101010101" charset="-122"/>
                  </a:rPr>
                  <a:t>:一天内所有自然小时设备整体利用率的最大值。</a:t>
                </a:r>
              </a:p>
            </p:txBody>
          </p:sp>
        </mc:Choice>
        <mc:Fallback>
          <p:sp>
            <p:nvSpPr>
              <p:cNvPr id="2" name="文本框 1"/>
              <p:cNvSpPr txBox="1">
                <a:spLocks noRot="1" noChangeAspect="1" noMove="1" noResize="1" noEditPoints="1" noAdjustHandles="1" noChangeArrowheads="1" noChangeShapeType="1" noTextEdit="1"/>
              </p:cNvSpPr>
              <p:nvPr/>
            </p:nvSpPr>
            <p:spPr>
              <a:xfrm>
                <a:off x="301625" y="2023745"/>
                <a:ext cx="11795125" cy="4307840"/>
              </a:xfrm>
              <a:prstGeom prst="rect">
                <a:avLst/>
              </a:prstGeom>
              <a:blipFill>
                <a:blip r:embed="rId2"/>
                <a:stretch>
                  <a:fillRect l="-775" r="-1189" b="-2122"/>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pic>
        <p:nvPicPr>
          <p:cNvPr id="2" name="图片 1"/>
          <p:cNvPicPr>
            <a:picLocks noChangeAspect="1"/>
          </p:cNvPicPr>
          <p:nvPr/>
        </p:nvPicPr>
        <p:blipFill>
          <a:blip r:embed="rId2"/>
          <a:stretch>
            <a:fillRect/>
          </a:stretch>
        </p:blipFill>
        <p:spPr>
          <a:xfrm>
            <a:off x="2352040" y="1557020"/>
            <a:ext cx="7221855" cy="2533015"/>
          </a:xfrm>
          <a:prstGeom prst="rect">
            <a:avLst/>
          </a:prstGeom>
        </p:spPr>
      </p:pic>
      <p:sp>
        <p:nvSpPr>
          <p:cNvPr id="3" name="文本框 2"/>
          <p:cNvSpPr txBox="1"/>
          <p:nvPr/>
        </p:nvSpPr>
        <p:spPr>
          <a:xfrm>
            <a:off x="479425" y="4580890"/>
            <a:ext cx="10597515" cy="1568450"/>
          </a:xfrm>
          <a:prstGeom prst="rect">
            <a:avLst/>
          </a:prstGeom>
          <a:noFill/>
        </p:spPr>
        <p:txBody>
          <a:bodyPr wrap="square" rtlCol="0" anchor="t">
            <a:spAutoFit/>
          </a:bodyPr>
          <a:lstStyle/>
          <a:p>
            <a:r>
              <a:rPr lang="zh-CN" altLang="en-US" sz="2400" dirty="0">
                <a:latin typeface="华文仿宋" panose="02010600040101010101" charset="-122"/>
                <a:ea typeface="华文仿宋" panose="02010600040101010101" charset="-122"/>
                <a:cs typeface="华文仿宋" panose="02010600040101010101" charset="-122"/>
              </a:rPr>
              <a:t>设备利用率的应用:</a:t>
            </a:r>
          </a:p>
          <a:p>
            <a:r>
              <a:rPr lang="zh-CN" altLang="en-US" sz="2400" dirty="0">
                <a:latin typeface="华文仿宋" panose="02010600040101010101" charset="-122"/>
                <a:ea typeface="华文仿宋" panose="02010600040101010101" charset="-122"/>
                <a:cs typeface="华文仿宋" panose="02010600040101010101" charset="-122"/>
              </a:rPr>
              <a:t>设备利用率均值和峰值的差距可以判断设备每小时利用率是否均衡。</a:t>
            </a:r>
          </a:p>
          <a:p>
            <a:r>
              <a:rPr lang="zh-CN" altLang="en-US" sz="2400" dirty="0">
                <a:latin typeface="华文仿宋" panose="02010600040101010101" charset="-122"/>
                <a:ea typeface="华文仿宋" panose="02010600040101010101" charset="-122"/>
                <a:cs typeface="华文仿宋" panose="02010600040101010101" charset="-122"/>
              </a:rPr>
              <a:t>均值和峰值的差距较小，表明设备在各时段的任务量是均衡的。</a:t>
            </a:r>
          </a:p>
          <a:p>
            <a:r>
              <a:rPr lang="zh-CN" altLang="en-US" sz="2400" dirty="0">
                <a:latin typeface="华文仿宋" panose="02010600040101010101" charset="-122"/>
                <a:ea typeface="华文仿宋" panose="02010600040101010101" charset="-122"/>
                <a:cs typeface="华文仿宋" panose="02010600040101010101" charset="-122"/>
              </a:rPr>
              <a:t>均值和峰值的</a:t>
            </a:r>
            <a:r>
              <a:rPr lang="zh-CN" altLang="en-US" sz="2400" dirty="0">
                <a:solidFill>
                  <a:srgbClr val="FF0000"/>
                </a:solidFill>
                <a:latin typeface="华文仿宋" panose="02010600040101010101" charset="-122"/>
                <a:ea typeface="华文仿宋" panose="02010600040101010101" charset="-122"/>
                <a:cs typeface="华文仿宋" panose="02010600040101010101" charset="-122"/>
              </a:rPr>
              <a:t>差距较小且利用率数值较高</a:t>
            </a:r>
            <a:r>
              <a:rPr lang="zh-CN" altLang="en-US" sz="2400" dirty="0">
                <a:latin typeface="华文仿宋" panose="02010600040101010101" charset="-122"/>
                <a:ea typeface="华文仿宋" panose="02010600040101010101" charset="-122"/>
                <a:cs typeface="华文仿宋" panose="02010600040101010101" charset="-122"/>
              </a:rPr>
              <a:t>时，表明可能存在设备不够用的情况。</a:t>
            </a:r>
          </a:p>
        </p:txBody>
      </p:sp>
      <p:sp>
        <p:nvSpPr>
          <p:cNvPr id="4" name="文本框 3"/>
          <p:cNvSpPr txBox="1"/>
          <p:nvPr/>
        </p:nvSpPr>
        <p:spPr>
          <a:xfrm>
            <a:off x="4006850" y="4149090"/>
            <a:ext cx="4029075" cy="368300"/>
          </a:xfrm>
          <a:prstGeom prst="rect">
            <a:avLst/>
          </a:prstGeom>
          <a:noFill/>
        </p:spPr>
        <p:txBody>
          <a:bodyPr wrap="square" rtlCol="0" anchor="t">
            <a:spAutoFit/>
          </a:bodyPr>
          <a:lstStyle/>
          <a:p>
            <a:r>
              <a:rPr lang="zh-CN" altLang="en-US"/>
              <a:t>图1AGV每自然小时整体利用率折线图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12.1.3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a:latin typeface="华文仿宋" panose="02010600040101010101" charset="-122"/>
                <a:ea typeface="华文仿宋" panose="02010600040101010101" charset="-122"/>
                <a:cs typeface="华文仿宋" panose="02010600040101010101" charset="-122"/>
                <a:sym typeface="+mn-ea"/>
              </a:rPr>
              <a:t>利用多元线性回归拟合生产资源与产能的数量关系</a:t>
            </a:r>
            <a:endParaRPr lang="zh-CN" altLang="en-US" sz="2200" b="1" dirty="0">
              <a:solidFill>
                <a:schemeClr val="bg1"/>
              </a:solidFill>
              <a:latin typeface="等线" panose="02010600030101010101" pitchFamily="2" charset="-122"/>
              <a:ea typeface="等线" panose="02010600030101010101" pitchFamily="2" charset="-122"/>
              <a:sym typeface="+mn-ea"/>
            </a:endParaRPr>
          </a:p>
        </p:txBody>
      </p:sp>
      <p:sp>
        <p:nvSpPr>
          <p:cNvPr id="3" name="文本框 2"/>
          <p:cNvSpPr txBox="1"/>
          <p:nvPr/>
        </p:nvSpPr>
        <p:spPr>
          <a:xfrm>
            <a:off x="382270" y="1557020"/>
            <a:ext cx="7310120" cy="460375"/>
          </a:xfrm>
          <a:prstGeom prst="rect">
            <a:avLst/>
          </a:prstGeom>
          <a:noFill/>
        </p:spPr>
        <p:txBody>
          <a:bodyPr wrap="square" rtlCol="0" anchor="t">
            <a:spAutoFit/>
          </a:bodyPr>
          <a:lstStyle/>
          <a:p>
            <a:r>
              <a:rPr lang="zh-CN" altLang="en-US" sz="2400" b="1">
                <a:latin typeface="华文仿宋" panose="02010600040101010101" charset="-122"/>
                <a:ea typeface="华文仿宋" panose="02010600040101010101" charset="-122"/>
                <a:cs typeface="华文仿宋" panose="02010600040101010101" charset="-122"/>
              </a:rPr>
              <a:t>利用多元线性回归拟合生产资源与产能的数量关系</a:t>
            </a:r>
            <a:endParaRPr lang="zh-CN" altLang="en-US" sz="2000">
              <a:latin typeface="华文仿宋" panose="02010600040101010101" charset="-122"/>
              <a:ea typeface="华文仿宋" panose="02010600040101010101" charset="-122"/>
              <a:cs typeface="华文仿宋" panose="02010600040101010101" charset="-122"/>
            </a:endParaRPr>
          </a:p>
        </p:txBody>
      </p:sp>
      <p:pic>
        <p:nvPicPr>
          <p:cNvPr id="4" name="图片 3"/>
          <p:cNvPicPr>
            <a:picLocks noChangeAspect="1"/>
          </p:cNvPicPr>
          <p:nvPr/>
        </p:nvPicPr>
        <p:blipFill>
          <a:blip r:embed="rId2"/>
          <a:stretch>
            <a:fillRect/>
          </a:stretch>
        </p:blipFill>
        <p:spPr>
          <a:xfrm>
            <a:off x="6311900" y="2781300"/>
            <a:ext cx="5080635" cy="3348355"/>
          </a:xfrm>
          <a:prstGeom prst="rect">
            <a:avLst/>
          </a:prstGeom>
        </p:spPr>
      </p:pic>
      <p:sp>
        <p:nvSpPr>
          <p:cNvPr id="6" name="文本框 5"/>
          <p:cNvSpPr txBox="1"/>
          <p:nvPr/>
        </p:nvSpPr>
        <p:spPr>
          <a:xfrm>
            <a:off x="382905" y="2233930"/>
            <a:ext cx="4910455" cy="3928110"/>
          </a:xfrm>
          <a:prstGeom prst="rect">
            <a:avLst/>
          </a:prstGeom>
          <a:noFill/>
        </p:spPr>
        <p:txBody>
          <a:bodyPr wrap="square" rtlCol="0" anchor="t">
            <a:spAutoFit/>
          </a:bodyPr>
          <a:lstStyle/>
          <a:p>
            <a:pPr>
              <a:lnSpc>
                <a:spcPct val="130000"/>
              </a:lnSpc>
            </a:pPr>
            <a:r>
              <a:rPr lang="zh-CN" altLang="en-US" sz="2400" b="1" dirty="0">
                <a:latin typeface="华文仿宋" panose="02010600040101010101" charset="-122"/>
                <a:ea typeface="华文仿宋" panose="02010600040101010101" charset="-122"/>
                <a:cs typeface="华文仿宋" panose="02010600040101010101" charset="-122"/>
                <a:sym typeface="+mn-ea"/>
              </a:rPr>
              <a:t>实践教学与练习:</a:t>
            </a:r>
            <a:endParaRPr lang="zh-CN" altLang="en-US" sz="2400" b="1" dirty="0">
              <a:latin typeface="华文仿宋" panose="02010600040101010101" charset="-122"/>
              <a:ea typeface="华文仿宋" panose="02010600040101010101" charset="-122"/>
              <a:cs typeface="华文仿宋" panose="02010600040101010101" charset="-122"/>
            </a:endParaRPr>
          </a:p>
          <a:p>
            <a:pPr>
              <a:lnSpc>
                <a:spcPct val="130000"/>
              </a:lnSpc>
            </a:pPr>
            <a:r>
              <a:rPr lang="zh-CN" altLang="en-US" sz="2400" dirty="0">
                <a:latin typeface="华文仿宋" panose="02010600040101010101" charset="-122"/>
                <a:ea typeface="华文仿宋" panose="02010600040101010101" charset="-122"/>
                <a:cs typeface="华文仿宋" panose="02010600040101010101" charset="-122"/>
                <a:sym typeface="+mn-ea"/>
              </a:rPr>
              <a:t>(数据12-3)以拣货作业为例，已知某仓库各自然小时拣选总件数、出库工作站数和AGV数量，如何构建拣选总件数和出库工作站和AGV之间的数量关系？请使用SPSS进行多元线性回归，写出关系表达式，并对模型进行相关检验。</a:t>
            </a:r>
          </a:p>
        </p:txBody>
      </p:sp>
      <p:sp>
        <p:nvSpPr>
          <p:cNvPr id="7" name="文本框 6"/>
          <p:cNvSpPr txBox="1"/>
          <p:nvPr/>
        </p:nvSpPr>
        <p:spPr>
          <a:xfrm>
            <a:off x="6384290" y="2348865"/>
            <a:ext cx="1151870" cy="460375"/>
          </a:xfrm>
          <a:prstGeom prst="rect">
            <a:avLst/>
          </a:prstGeom>
          <a:noFill/>
        </p:spPr>
        <p:txBody>
          <a:bodyPr wrap="square" rtlCol="0">
            <a:spAutoFit/>
          </a:bodyPr>
          <a:lstStyle/>
          <a:p>
            <a:r>
              <a:rPr lang="en-US" altLang="zh-CN" sz="2400" b="1" dirty="0">
                <a:solidFill>
                  <a:srgbClr val="FF0000"/>
                </a:solidFill>
                <a:latin typeface="华文仿宋" panose="02010600040101010101" charset="-122"/>
                <a:ea typeface="华文仿宋" panose="02010600040101010101" charset="-122"/>
              </a:rPr>
              <a:t>SPSS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12.1.3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a:latin typeface="华文仿宋" panose="02010600040101010101" charset="-122"/>
                <a:ea typeface="华文仿宋" panose="02010600040101010101" charset="-122"/>
                <a:cs typeface="华文仿宋" panose="02010600040101010101" charset="-122"/>
                <a:sym typeface="+mn-ea"/>
              </a:rPr>
              <a:t>利用多元线性回归拟合生产资源与产能的数量关系</a:t>
            </a:r>
            <a:endParaRPr lang="zh-CN" altLang="en-US" sz="2200" b="1" dirty="0">
              <a:solidFill>
                <a:schemeClr val="bg1"/>
              </a:solidFill>
              <a:latin typeface="等线" panose="02010600030101010101" pitchFamily="2" charset="-122"/>
              <a:ea typeface="等线" panose="02010600030101010101" pitchFamily="2" charset="-122"/>
              <a:sym typeface="+mn-ea"/>
            </a:endParaRPr>
          </a:p>
        </p:txBody>
      </p:sp>
      <p:pic>
        <p:nvPicPr>
          <p:cNvPr id="2" name="图片 1"/>
          <p:cNvPicPr>
            <a:picLocks noChangeAspect="1"/>
          </p:cNvPicPr>
          <p:nvPr/>
        </p:nvPicPr>
        <p:blipFill>
          <a:blip r:embed="rId2"/>
          <a:stretch>
            <a:fillRect/>
          </a:stretch>
        </p:blipFill>
        <p:spPr>
          <a:xfrm>
            <a:off x="2927985" y="1484630"/>
            <a:ext cx="5954395" cy="47485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12.1.3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a:latin typeface="华文仿宋" panose="02010600040101010101" charset="-122"/>
                <a:ea typeface="华文仿宋" panose="02010600040101010101" charset="-122"/>
                <a:cs typeface="华文仿宋" panose="02010600040101010101" charset="-122"/>
                <a:sym typeface="+mn-ea"/>
              </a:rPr>
              <a:t>利用多元线性回归拟合生产资源与产能的数量关系</a:t>
            </a:r>
            <a:endParaRPr lang="zh-CN" altLang="en-US" sz="2200" b="1" dirty="0">
              <a:solidFill>
                <a:schemeClr val="bg1"/>
              </a:solidFill>
              <a:latin typeface="等线" panose="02010600030101010101" pitchFamily="2" charset="-122"/>
              <a:ea typeface="等线" panose="02010600030101010101" pitchFamily="2" charset="-122"/>
              <a:sym typeface="+mn-ea"/>
            </a:endParaRPr>
          </a:p>
        </p:txBody>
      </p:sp>
      <p:sp>
        <p:nvSpPr>
          <p:cNvPr id="3" name="文本框 2"/>
          <p:cNvSpPr txBox="1"/>
          <p:nvPr/>
        </p:nvSpPr>
        <p:spPr>
          <a:xfrm>
            <a:off x="839470" y="1485265"/>
            <a:ext cx="11088370" cy="4730750"/>
          </a:xfrm>
          <a:prstGeom prst="rect">
            <a:avLst/>
          </a:prstGeom>
          <a:noFill/>
        </p:spPr>
        <p:txBody>
          <a:bodyPr wrap="square" rtlCol="0" anchor="t">
            <a:spAutoFit/>
          </a:bodyPr>
          <a:lstStyle/>
          <a:p>
            <a:pPr>
              <a:lnSpc>
                <a:spcPct val="130000"/>
              </a:lnSpc>
            </a:pPr>
            <a:r>
              <a:rPr lang="zh-CN" altLang="en-US" sz="2400" b="1" dirty="0">
                <a:latin typeface="华文仿宋" panose="02010600040101010101" charset="-122"/>
                <a:ea typeface="华文仿宋" panose="02010600040101010101" charset="-122"/>
                <a:cs typeface="华文仿宋" panose="02010600040101010101" charset="-122"/>
              </a:rPr>
              <a:t>模型:</a:t>
            </a:r>
          </a:p>
          <a:p>
            <a:pPr>
              <a:lnSpc>
                <a:spcPct val="130000"/>
              </a:lnSpc>
            </a:pPr>
            <a:r>
              <a:rPr lang="zh-CN" altLang="en-US" sz="2000" dirty="0">
                <a:latin typeface="华文仿宋" panose="02010600040101010101" charset="-122"/>
                <a:ea typeface="华文仿宋" panose="02010600040101010101" charset="-122"/>
                <a:cs typeface="华文仿宋" panose="02010600040101010101" charset="-122"/>
              </a:rPr>
              <a:t>拣选件数=165</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396*出库工作站数+11</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191*AGV数-31</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005</a:t>
            </a:r>
          </a:p>
          <a:p>
            <a:pPr>
              <a:lnSpc>
                <a:spcPct val="130000"/>
              </a:lnSpc>
            </a:pPr>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130000"/>
              </a:lnSpc>
            </a:pPr>
            <a:r>
              <a:rPr lang="zh-CN" altLang="en-US" sz="2400" b="1" dirty="0">
                <a:latin typeface="华文仿宋" panose="02010600040101010101" charset="-122"/>
                <a:ea typeface="华文仿宋" panose="02010600040101010101" charset="-122"/>
                <a:cs typeface="华文仿宋" panose="02010600040101010101" charset="-122"/>
              </a:rPr>
              <a:t>模型系数的含义:</a:t>
            </a:r>
          </a:p>
          <a:p>
            <a:pPr marL="342900" indent="-342900">
              <a:lnSpc>
                <a:spcPct val="130000"/>
              </a:lnSpc>
              <a:buFont typeface="Arial" panose="020B0604020202020204" pitchFamily="34" charset="0"/>
              <a:buChar char="•"/>
            </a:pPr>
            <a:r>
              <a:rPr lang="zh-CN" altLang="en-US" sz="2000" dirty="0">
                <a:latin typeface="华文仿宋" panose="02010600040101010101" charset="-122"/>
                <a:ea typeface="华文仿宋" panose="02010600040101010101" charset="-122"/>
                <a:cs typeface="华文仿宋" panose="02010600040101010101" charset="-122"/>
              </a:rPr>
              <a:t>当其他条件不变的情况下，出库工作站每增加1个，每自然小时仓库的拣选件数平均增加165件；</a:t>
            </a:r>
          </a:p>
          <a:p>
            <a:pPr marL="342900" indent="-342900">
              <a:lnSpc>
                <a:spcPct val="130000"/>
              </a:lnSpc>
              <a:buFont typeface="Arial" panose="020B0604020202020204" pitchFamily="34" charset="0"/>
              <a:buChar char="•"/>
            </a:pPr>
            <a:r>
              <a:rPr lang="zh-CN" altLang="en-US" sz="2000" dirty="0">
                <a:latin typeface="华文仿宋" panose="02010600040101010101" charset="-122"/>
                <a:ea typeface="华文仿宋" panose="02010600040101010101" charset="-122"/>
                <a:cs typeface="华文仿宋" panose="02010600040101010101" charset="-122"/>
              </a:rPr>
              <a:t>当其他条件不变的情况下，AGV每增加1个，每自然小时仓库的拣选件数平均增加11件；</a:t>
            </a:r>
          </a:p>
          <a:p>
            <a:pPr>
              <a:lnSpc>
                <a:spcPct val="130000"/>
              </a:lnSpc>
            </a:pPr>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130000"/>
              </a:lnSpc>
            </a:pPr>
            <a:r>
              <a:rPr lang="zh-CN" altLang="en-US" sz="2400" b="1" dirty="0">
                <a:latin typeface="华文仿宋" panose="02010600040101010101" charset="-122"/>
                <a:ea typeface="华文仿宋" panose="02010600040101010101" charset="-122"/>
                <a:cs typeface="华文仿宋" panose="02010600040101010101" charset="-122"/>
              </a:rPr>
              <a:t>模型检验结果:</a:t>
            </a:r>
          </a:p>
          <a:p>
            <a:pPr>
              <a:lnSpc>
                <a:spcPct val="130000"/>
              </a:lnSpc>
            </a:pPr>
            <a:r>
              <a:rPr lang="zh-CN" altLang="en-US" sz="2000" dirty="0">
                <a:latin typeface="华文仿宋" panose="02010600040101010101" charset="-122"/>
                <a:ea typeface="华文仿宋" panose="02010600040101010101" charset="-122"/>
                <a:cs typeface="华文仿宋" panose="02010600040101010101" charset="-122"/>
              </a:rPr>
              <a:t>F检验:F值为1033.857，p=0.000&lt;0.01，通过检验，模型整体线性具有显著性。</a:t>
            </a:r>
          </a:p>
          <a:p>
            <a:pPr>
              <a:lnSpc>
                <a:spcPct val="130000"/>
              </a:lnSpc>
            </a:pPr>
            <a:r>
              <a:rPr lang="zh-CN" altLang="en-US" sz="2000" dirty="0">
                <a:latin typeface="华文仿宋" panose="02010600040101010101" charset="-122"/>
                <a:ea typeface="华文仿宋" panose="02010600040101010101" charset="-122"/>
                <a:cs typeface="华文仿宋" panose="02010600040101010101" charset="-122"/>
              </a:rPr>
              <a:t>T检验:两个系数的t检验值分别为11.8758827，且p=0.000&lt;0.01说明模型系数具有显著性，自变量与因变量之间存在线性关系</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12.1.3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a:latin typeface="华文仿宋" panose="02010600040101010101" charset="-122"/>
                <a:ea typeface="华文仿宋" panose="02010600040101010101" charset="-122"/>
                <a:cs typeface="华文仿宋" panose="02010600040101010101" charset="-122"/>
                <a:sym typeface="+mn-ea"/>
              </a:rPr>
              <a:t>利用多元线性回归拟合生产资源与产能的数量关系</a:t>
            </a:r>
            <a:endParaRPr lang="zh-CN" altLang="en-US" sz="2200" b="1" dirty="0">
              <a:solidFill>
                <a:schemeClr val="bg1"/>
              </a:solidFill>
              <a:latin typeface="等线" panose="02010600030101010101" pitchFamily="2" charset="-122"/>
              <a:ea typeface="等线" panose="02010600030101010101" pitchFamily="2" charset="-122"/>
              <a:sym typeface="+mn-ea"/>
            </a:endParaRPr>
          </a:p>
        </p:txBody>
      </p:sp>
      <p:sp>
        <p:nvSpPr>
          <p:cNvPr id="2" name="文本框 1"/>
          <p:cNvSpPr txBox="1"/>
          <p:nvPr/>
        </p:nvSpPr>
        <p:spPr>
          <a:xfrm>
            <a:off x="897890" y="1551305"/>
            <a:ext cx="10890885" cy="2885440"/>
          </a:xfrm>
          <a:prstGeom prst="rect">
            <a:avLst/>
          </a:prstGeom>
          <a:noFill/>
        </p:spPr>
        <p:txBody>
          <a:bodyPr wrap="square" rtlCol="0" anchor="t">
            <a:spAutoFit/>
          </a:bodyPr>
          <a:lstStyle/>
          <a:p>
            <a:r>
              <a:rPr lang="zh-CN" altLang="en-US" sz="2400" b="1" dirty="0">
                <a:latin typeface="华文仿宋" panose="02010600040101010101" charset="-122"/>
                <a:ea typeface="华文仿宋" panose="02010600040101010101" charset="-122"/>
                <a:cs typeface="华文仿宋" panose="02010600040101010101" charset="-122"/>
              </a:rPr>
              <a:t>结合情景分析方法对资源进行合理配置</a:t>
            </a:r>
          </a:p>
          <a:p>
            <a:r>
              <a:rPr lang="zh-CN" altLang="en-US" sz="2400" b="1" dirty="0">
                <a:latin typeface="华文仿宋" panose="02010600040101010101" charset="-122"/>
                <a:ea typeface="华文仿宋" panose="02010600040101010101" charset="-122"/>
                <a:cs typeface="华文仿宋" panose="02010600040101010101" charset="-122"/>
              </a:rPr>
              <a:t>情景分析方法介绍:</a:t>
            </a:r>
          </a:p>
          <a:p>
            <a:pPr>
              <a:lnSpc>
                <a:spcPct val="90000"/>
              </a:lnSpc>
            </a:pPr>
            <a:r>
              <a:rPr lang="zh-CN" altLang="en-US" sz="2000" dirty="0">
                <a:latin typeface="华文仿宋" panose="02010600040101010101" charset="-122"/>
                <a:ea typeface="华文仿宋" panose="02010600040101010101" charset="-122"/>
                <a:cs typeface="华文仿宋" panose="02010600040101010101" charset="-122"/>
              </a:rPr>
              <a:t>情景分析法，是假定某种现象或某种趋势将持续到未来的前提下，对预测对象可能出现的情况或引起的后果作出预测的方法。通常用来对预测对象的未来发展作出种种设想或预计，是一种直观的</a:t>
            </a:r>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定性预算方法</a:t>
            </a:r>
            <a:r>
              <a:rPr lang="zh-CN" altLang="en-US" sz="2000" dirty="0">
                <a:latin typeface="华文仿宋" panose="02010600040101010101" charset="-122"/>
                <a:ea typeface="华文仿宋" panose="02010600040101010101" charset="-122"/>
                <a:cs typeface="华文仿宋" panose="02010600040101010101" charset="-122"/>
              </a:rPr>
              <a:t>。</a:t>
            </a:r>
          </a:p>
          <a:p>
            <a:pPr>
              <a:lnSpc>
                <a:spcPct val="90000"/>
              </a:lnSpc>
            </a:pPr>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90000"/>
              </a:lnSpc>
            </a:pPr>
            <a:r>
              <a:rPr lang="zh-CN" altLang="en-US" sz="2400" b="1" dirty="0">
                <a:latin typeface="华文仿宋" panose="02010600040101010101" charset="-122"/>
                <a:ea typeface="华文仿宋" panose="02010600040101010101" charset="-122"/>
                <a:cs typeface="华文仿宋" panose="02010600040101010101" charset="-122"/>
              </a:rPr>
              <a:t>情景分析方法的应用:</a:t>
            </a:r>
          </a:p>
          <a:p>
            <a:r>
              <a:rPr lang="zh-CN" altLang="en-US" sz="2000" dirty="0">
                <a:latin typeface="华文仿宋" panose="02010600040101010101" charset="-122"/>
                <a:ea typeface="华文仿宋" panose="02010600040101010101" charset="-122"/>
                <a:cs typeface="华文仿宋" panose="02010600040101010101" charset="-122"/>
              </a:rPr>
              <a:t>基于多元线性回归的方法，我们可以得到生产资源与产能之间的数量关系式。以多元回归中数据为例，在已知产能的情况下，即可得到工作站和AGV的最优数量配置。</a:t>
            </a:r>
          </a:p>
        </p:txBody>
      </p:sp>
      <p:graphicFrame>
        <p:nvGraphicFramePr>
          <p:cNvPr id="4" name="表格 3"/>
          <p:cNvGraphicFramePr/>
          <p:nvPr>
            <p:custDataLst>
              <p:tags r:id="rId1"/>
            </p:custDataLst>
          </p:nvPr>
        </p:nvGraphicFramePr>
        <p:xfrm>
          <a:off x="7254875" y="4508500"/>
          <a:ext cx="4533900" cy="1810385"/>
        </p:xfrm>
        <a:graphic>
          <a:graphicData uri="http://schemas.openxmlformats.org/drawingml/2006/table">
            <a:tbl>
              <a:tblPr firstRow="1" bandRow="1">
                <a:tableStyleId>{5C22544A-7EE6-4342-B048-85BDC9FD1C3A}</a:tableStyleId>
              </a:tblPr>
              <a:tblGrid>
                <a:gridCol w="1340485">
                  <a:extLst>
                    <a:ext uri="{9D8B030D-6E8A-4147-A177-3AD203B41FA5}">
                      <a16:colId xmlns:a16="http://schemas.microsoft.com/office/drawing/2014/main" val="20000"/>
                    </a:ext>
                  </a:extLst>
                </a:gridCol>
                <a:gridCol w="1671320">
                  <a:extLst>
                    <a:ext uri="{9D8B030D-6E8A-4147-A177-3AD203B41FA5}">
                      <a16:colId xmlns:a16="http://schemas.microsoft.com/office/drawing/2014/main" val="20001"/>
                    </a:ext>
                  </a:extLst>
                </a:gridCol>
                <a:gridCol w="1522095">
                  <a:extLst>
                    <a:ext uri="{9D8B030D-6E8A-4147-A177-3AD203B41FA5}">
                      <a16:colId xmlns:a16="http://schemas.microsoft.com/office/drawing/2014/main" val="20002"/>
                    </a:ext>
                  </a:extLst>
                </a:gridCol>
              </a:tblGrid>
              <a:tr h="682625">
                <a:tc>
                  <a:txBody>
                    <a:bodyPr/>
                    <a:lstStyle/>
                    <a:p>
                      <a:pPr indent="0" algn="ctr">
                        <a:buNone/>
                      </a:pPr>
                      <a:r>
                        <a:rPr lang="zh-CN" sz="1800" b="0">
                          <a:solidFill>
                            <a:schemeClr val="bg1"/>
                          </a:solidFill>
                          <a:latin typeface="华文仿宋" panose="02010600040101010101" charset="-122"/>
                          <a:ea typeface="华文仿宋" panose="02010600040101010101" charset="-122"/>
                        </a:rPr>
                        <a:t>平均每小时拣选件数</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800" b="0">
                          <a:solidFill>
                            <a:schemeClr val="bg1"/>
                          </a:solidFill>
                          <a:latin typeface="华文仿宋" panose="02010600040101010101" charset="-122"/>
                          <a:ea typeface="华文仿宋" panose="02010600040101010101" charset="-122"/>
                        </a:rPr>
                        <a:t>出库工作站数量</a:t>
                      </a:r>
                      <a:endParaRPr lang="zh-CN" altLang="en-US" sz="18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800" b="0">
                          <a:solidFill>
                            <a:schemeClr val="bg1"/>
                          </a:solidFill>
                          <a:latin typeface="华文仿宋" panose="02010600040101010101" charset="-122"/>
                          <a:ea typeface="华文仿宋" panose="02010600040101010101" charset="-122"/>
                          <a:cs typeface="华文仿宋" panose="02010600040101010101" charset="-122"/>
                        </a:rPr>
                        <a:t>出库AGV数量</a:t>
                      </a:r>
                      <a:endParaRPr lang="zh-CN" altLang="en-US" sz="1800" b="0">
                        <a:solidFill>
                          <a:schemeClr val="bg1"/>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76555">
                <a:tc rowSpan="3">
                  <a:txBody>
                    <a:bodyPr/>
                    <a:lstStyle/>
                    <a:p>
                      <a:pPr indent="0" algn="ctr">
                        <a:buNone/>
                      </a:pPr>
                      <a:r>
                        <a:rPr lang="en-US" sz="1800" b="0" dirty="0">
                          <a:solidFill>
                            <a:srgbClr val="000000"/>
                          </a:solidFill>
                          <a:latin typeface="华文仿宋" panose="02010600040101010101" charset="-122"/>
                          <a:ea typeface="华文仿宋" panose="02010600040101010101" charset="-122"/>
                        </a:rPr>
                        <a:t>3000</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11</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108</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75285">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12</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93</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75920">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13</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79</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文本框 4"/>
          <p:cNvSpPr txBox="1"/>
          <p:nvPr/>
        </p:nvSpPr>
        <p:spPr>
          <a:xfrm>
            <a:off x="403226" y="4608830"/>
            <a:ext cx="6845300" cy="1548765"/>
          </a:xfrm>
          <a:prstGeom prst="rect">
            <a:avLst/>
          </a:prstGeom>
          <a:noFill/>
        </p:spPr>
        <p:txBody>
          <a:bodyPr wrap="square" rtlCol="0" anchor="t">
            <a:noAutofit/>
          </a:bodyPr>
          <a:lstStyle/>
          <a:p>
            <a:r>
              <a:rPr lang="zh-CN" altLang="en-US" sz="2400" b="1" dirty="0">
                <a:latin typeface="华文仿宋" panose="02010600040101010101" charset="-122"/>
                <a:ea typeface="华文仿宋" panose="02010600040101010101" charset="-122"/>
                <a:cs typeface="华文仿宋" panose="02010600040101010101" charset="-122"/>
                <a:sym typeface="+mn-ea"/>
              </a:rPr>
              <a:t>模型:</a:t>
            </a:r>
            <a:endParaRPr lang="zh-CN" altLang="en-US" sz="2400" b="1"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sym typeface="+mn-ea"/>
              </a:rPr>
              <a:t>拣选件数=165</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396*出库工作站数+11</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191*AGV数-31.005</a:t>
            </a:r>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sym typeface="+mn-ea"/>
              </a:rPr>
              <a:t>假设每小时要完成拣选3000件，则可将3000代入到模型中，限制工作站数量，计算出库AGV数量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620" y="1628775"/>
            <a:ext cx="5348605" cy="857250"/>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1">
              <a:lumMod val="50000"/>
            </a:schemeClr>
          </a:solidFill>
        </p:spPr>
        <p:txBody>
          <a:bodyPr wrap="square" lIns="0" tIns="0" rIns="0" bIns="0" rtlCol="0"/>
          <a:lstStyle/>
          <a:p>
            <a:endParaRPr sz="1100"/>
          </a:p>
        </p:txBody>
      </p:sp>
      <p:sp>
        <p:nvSpPr>
          <p:cNvPr id="5" name="object 5"/>
          <p:cNvSpPr txBox="1"/>
          <p:nvPr/>
        </p:nvSpPr>
        <p:spPr>
          <a:xfrm>
            <a:off x="5067935" y="1842135"/>
            <a:ext cx="5273675" cy="430530"/>
          </a:xfrm>
          <a:prstGeom prst="rect">
            <a:avLst/>
          </a:prstGeom>
        </p:spPr>
        <p:txBody>
          <a:bodyPr vert="horz" wrap="square" lIns="0" tIns="0" rIns="0" bIns="0" rtlCol="0">
            <a:spAutoFit/>
          </a:bodyPr>
          <a:lstStyle/>
          <a:p>
            <a:pPr marL="8890" algn="ctr">
              <a:tabLst>
                <a:tab pos="1146810" algn="l"/>
              </a:tabLst>
            </a:pPr>
            <a:r>
              <a:rPr lang="zh-CN" altLang="en-US" sz="2800" dirty="0">
                <a:solidFill>
                  <a:schemeClr val="bg1"/>
                </a:solidFill>
                <a:latin typeface="等线" panose="02010600030101010101" pitchFamily="2" charset="-122"/>
                <a:ea typeface="等线" panose="02010600030101010101" pitchFamily="2" charset="-122"/>
                <a:sym typeface="+mn-ea"/>
              </a:rPr>
              <a:t>仓储综合评价体系的构建与实例</a:t>
            </a:r>
            <a:endPar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6" name="object 3"/>
          <p:cNvSpPr txBox="1"/>
          <p:nvPr/>
        </p:nvSpPr>
        <p:spPr>
          <a:xfrm>
            <a:off x="2683501" y="1504911"/>
            <a:ext cx="2271919" cy="1076960"/>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2</a:t>
            </a:r>
            <a:endParaRPr sz="10770" baseline="-3000" dirty="0">
              <a:solidFill>
                <a:schemeClr val="accent5">
                  <a:lumMod val="50000"/>
                </a:schemeClr>
              </a:solidFill>
              <a:latin typeface="Arial" panose="020B0604020202020204"/>
              <a:cs typeface="Arial" panose="020B0604020202020204"/>
            </a:endParaRPr>
          </a:p>
        </p:txBody>
      </p:sp>
      <p:sp>
        <p:nvSpPr>
          <p:cNvPr id="2" name="文本框 1"/>
          <p:cNvSpPr txBox="1"/>
          <p:nvPr/>
        </p:nvSpPr>
        <p:spPr>
          <a:xfrm>
            <a:off x="3251835" y="2937510"/>
            <a:ext cx="6905625" cy="1470025"/>
          </a:xfrm>
          <a:prstGeom prst="rect">
            <a:avLst/>
          </a:prstGeom>
          <a:noFill/>
        </p:spPr>
        <p:txBody>
          <a:bodyPr wrap="square" rtlCol="0">
            <a:spAutoFit/>
          </a:bodyPr>
          <a:lstStyle/>
          <a:p>
            <a:pPr marL="457200" indent="-457200">
              <a:lnSpc>
                <a:spcPct val="160000"/>
              </a:lnSpc>
              <a:buFont typeface="Wingdings" panose="05000000000000000000" charset="0"/>
              <a:buChar char="n"/>
            </a:pPr>
            <a:r>
              <a:rPr lang="zh-CN" altLang="en-US" sz="2800" dirty="0"/>
              <a:t>仓储运营综合评价体系</a:t>
            </a:r>
          </a:p>
          <a:p>
            <a:pPr marL="457200" indent="-457200">
              <a:lnSpc>
                <a:spcPct val="160000"/>
              </a:lnSpc>
              <a:buFont typeface="Wingdings" panose="05000000000000000000" charset="0"/>
              <a:buChar char="n"/>
            </a:pPr>
            <a:r>
              <a:rPr lang="zh-CN" altLang="en-US" sz="2800" dirty="0"/>
              <a:t>利用综合评价方法对仓储运营情况评分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2" name="圆角矩形 1"/>
          <p:cNvSpPr/>
          <p:nvPr/>
        </p:nvSpPr>
        <p:spPr>
          <a:xfrm>
            <a:off x="2505710" y="3285490"/>
            <a:ext cx="1875790" cy="5365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仓库运营</a:t>
            </a:r>
          </a:p>
        </p:txBody>
      </p:sp>
      <p:sp>
        <p:nvSpPr>
          <p:cNvPr id="3" name="圆角矩形 2"/>
          <p:cNvSpPr/>
          <p:nvPr/>
        </p:nvSpPr>
        <p:spPr>
          <a:xfrm>
            <a:off x="2505710" y="5096510"/>
            <a:ext cx="1875790" cy="5365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设备异常</a:t>
            </a:r>
          </a:p>
        </p:txBody>
      </p:sp>
      <p:sp>
        <p:nvSpPr>
          <p:cNvPr id="4" name="圆角矩形 3"/>
          <p:cNvSpPr/>
          <p:nvPr/>
        </p:nvSpPr>
        <p:spPr>
          <a:xfrm>
            <a:off x="4678045" y="2614930"/>
            <a:ext cx="1319530" cy="32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入库</a:t>
            </a:r>
          </a:p>
        </p:txBody>
      </p:sp>
      <p:sp>
        <p:nvSpPr>
          <p:cNvPr id="5" name="圆角矩形 4"/>
          <p:cNvSpPr/>
          <p:nvPr/>
        </p:nvSpPr>
        <p:spPr>
          <a:xfrm>
            <a:off x="4678045" y="3084195"/>
            <a:ext cx="1319530" cy="32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出库</a:t>
            </a:r>
          </a:p>
        </p:txBody>
      </p:sp>
      <p:sp>
        <p:nvSpPr>
          <p:cNvPr id="6" name="圆角矩形 5"/>
          <p:cNvSpPr/>
          <p:nvPr/>
        </p:nvSpPr>
        <p:spPr>
          <a:xfrm>
            <a:off x="4678045" y="3553460"/>
            <a:ext cx="1319530" cy="32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在库</a:t>
            </a:r>
          </a:p>
        </p:txBody>
      </p:sp>
      <p:sp>
        <p:nvSpPr>
          <p:cNvPr id="7" name="圆角矩形 6"/>
          <p:cNvSpPr/>
          <p:nvPr/>
        </p:nvSpPr>
        <p:spPr>
          <a:xfrm>
            <a:off x="4678045" y="4023360"/>
            <a:ext cx="1301115" cy="364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AGV</a:t>
            </a:r>
            <a:r>
              <a:rPr lang="zh-CN" altLang="en-US" sz="2000" dirty="0"/>
              <a:t>运行</a:t>
            </a:r>
          </a:p>
        </p:txBody>
      </p:sp>
      <p:sp>
        <p:nvSpPr>
          <p:cNvPr id="8" name="圆角矩形 7"/>
          <p:cNvSpPr/>
          <p:nvPr/>
        </p:nvSpPr>
        <p:spPr>
          <a:xfrm>
            <a:off x="4696460" y="4559935"/>
            <a:ext cx="1301115" cy="364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异常总体</a:t>
            </a:r>
          </a:p>
        </p:txBody>
      </p:sp>
      <p:sp>
        <p:nvSpPr>
          <p:cNvPr id="9" name="圆角矩形 8"/>
          <p:cNvSpPr/>
          <p:nvPr/>
        </p:nvSpPr>
        <p:spPr>
          <a:xfrm>
            <a:off x="4696460" y="5149850"/>
            <a:ext cx="1301115" cy="364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严重异常</a:t>
            </a:r>
          </a:p>
        </p:txBody>
      </p:sp>
      <p:sp>
        <p:nvSpPr>
          <p:cNvPr id="10" name="圆角矩形 9"/>
          <p:cNvSpPr/>
          <p:nvPr/>
        </p:nvSpPr>
        <p:spPr>
          <a:xfrm>
            <a:off x="4696460" y="5699760"/>
            <a:ext cx="1301115"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频发码点及设备</a:t>
            </a:r>
          </a:p>
        </p:txBody>
      </p:sp>
      <p:sp>
        <p:nvSpPr>
          <p:cNvPr id="11" name="圆角矩形 10"/>
          <p:cNvSpPr/>
          <p:nvPr/>
        </p:nvSpPr>
        <p:spPr>
          <a:xfrm>
            <a:off x="551815" y="3917315"/>
            <a:ext cx="1875790" cy="88201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地狼仓综合评价体系</a:t>
            </a:r>
          </a:p>
        </p:txBody>
      </p:sp>
      <p:sp>
        <p:nvSpPr>
          <p:cNvPr id="12" name="圆角矩形 11"/>
          <p:cNvSpPr/>
          <p:nvPr/>
        </p:nvSpPr>
        <p:spPr>
          <a:xfrm>
            <a:off x="6704965" y="2614930"/>
            <a:ext cx="5349875" cy="32258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入库总量、上架效率、入库工作站</a:t>
            </a:r>
          </a:p>
        </p:txBody>
      </p:sp>
      <p:sp>
        <p:nvSpPr>
          <p:cNvPr id="13" name="圆角矩形 12"/>
          <p:cNvSpPr/>
          <p:nvPr/>
        </p:nvSpPr>
        <p:spPr>
          <a:xfrm>
            <a:off x="6704965" y="3084195"/>
            <a:ext cx="5349875" cy="34798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出库总量、订单结构、拣选效率、出库工作站</a:t>
            </a:r>
          </a:p>
        </p:txBody>
      </p:sp>
      <p:sp>
        <p:nvSpPr>
          <p:cNvPr id="14" name="圆角矩形 13"/>
          <p:cNvSpPr/>
          <p:nvPr/>
        </p:nvSpPr>
        <p:spPr>
          <a:xfrm>
            <a:off x="6704965" y="3528060"/>
            <a:ext cx="5349875" cy="34798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整体情况、商品分散度、周转速度</a:t>
            </a:r>
          </a:p>
        </p:txBody>
      </p:sp>
      <p:sp>
        <p:nvSpPr>
          <p:cNvPr id="15" name="圆角矩形 14"/>
          <p:cNvSpPr/>
          <p:nvPr/>
        </p:nvSpPr>
        <p:spPr>
          <a:xfrm>
            <a:off x="6704965" y="4040505"/>
            <a:ext cx="5349875" cy="34798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AGV</a:t>
            </a:r>
            <a:r>
              <a:rPr lang="zh-CN" altLang="en-US" sz="2000"/>
              <a:t>数量、利用率</a:t>
            </a:r>
          </a:p>
        </p:txBody>
      </p:sp>
      <p:sp>
        <p:nvSpPr>
          <p:cNvPr id="16" name="圆角矩形 15"/>
          <p:cNvSpPr/>
          <p:nvPr/>
        </p:nvSpPr>
        <p:spPr>
          <a:xfrm>
            <a:off x="6704965" y="4559935"/>
            <a:ext cx="5349875" cy="34798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异常总量、变化趋势</a:t>
            </a:r>
          </a:p>
        </p:txBody>
      </p:sp>
      <p:sp>
        <p:nvSpPr>
          <p:cNvPr id="17" name="圆角矩形 16"/>
          <p:cNvSpPr/>
          <p:nvPr/>
        </p:nvSpPr>
        <p:spPr>
          <a:xfrm>
            <a:off x="6704965" y="5158105"/>
            <a:ext cx="5349875" cy="34798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占比、结构、环比</a:t>
            </a:r>
          </a:p>
        </p:txBody>
      </p:sp>
      <p:sp>
        <p:nvSpPr>
          <p:cNvPr id="18" name="圆角矩形 17"/>
          <p:cNvSpPr/>
          <p:nvPr/>
        </p:nvSpPr>
        <p:spPr>
          <a:xfrm>
            <a:off x="6704965" y="5805805"/>
            <a:ext cx="5349875" cy="34798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问题码点、异常小车</a:t>
            </a:r>
          </a:p>
        </p:txBody>
      </p:sp>
      <p:cxnSp>
        <p:nvCxnSpPr>
          <p:cNvPr id="21" name="直接连接符 20"/>
          <p:cNvCxnSpPr>
            <a:stCxn id="4" idx="1"/>
            <a:endCxn id="2" idx="3"/>
          </p:cNvCxnSpPr>
          <p:nvPr/>
        </p:nvCxnSpPr>
        <p:spPr>
          <a:xfrm flipH="1">
            <a:off x="4381500" y="2776220"/>
            <a:ext cx="295910" cy="777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 idx="3"/>
            <a:endCxn id="5" idx="1"/>
          </p:cNvCxnSpPr>
          <p:nvPr/>
        </p:nvCxnSpPr>
        <p:spPr>
          <a:xfrm flipV="1">
            <a:off x="4381500" y="3246120"/>
            <a:ext cx="295910" cy="307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 idx="3"/>
            <a:endCxn id="6" idx="1"/>
          </p:cNvCxnSpPr>
          <p:nvPr/>
        </p:nvCxnSpPr>
        <p:spPr>
          <a:xfrm>
            <a:off x="4381500" y="3554095"/>
            <a:ext cx="295910" cy="160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 idx="3"/>
            <a:endCxn id="7" idx="1"/>
          </p:cNvCxnSpPr>
          <p:nvPr/>
        </p:nvCxnSpPr>
        <p:spPr>
          <a:xfrm>
            <a:off x="4381500" y="3554095"/>
            <a:ext cx="295910" cy="651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3" idx="3"/>
            <a:endCxn id="8" idx="1"/>
          </p:cNvCxnSpPr>
          <p:nvPr/>
        </p:nvCxnSpPr>
        <p:spPr>
          <a:xfrm flipV="1">
            <a:off x="4381500" y="4742180"/>
            <a:ext cx="314960" cy="622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9" idx="1"/>
          </p:cNvCxnSpPr>
          <p:nvPr/>
        </p:nvCxnSpPr>
        <p:spPr>
          <a:xfrm flipV="1">
            <a:off x="4388485" y="5332095"/>
            <a:ext cx="307975" cy="3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3" idx="3"/>
            <a:endCxn id="10" idx="1"/>
          </p:cNvCxnSpPr>
          <p:nvPr/>
        </p:nvCxnSpPr>
        <p:spPr>
          <a:xfrm>
            <a:off x="4381500" y="5365115"/>
            <a:ext cx="314960" cy="614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4" idx="3"/>
            <a:endCxn id="12" idx="1"/>
          </p:cNvCxnSpPr>
          <p:nvPr/>
        </p:nvCxnSpPr>
        <p:spPr>
          <a:xfrm>
            <a:off x="5997575" y="2776220"/>
            <a:ext cx="707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997575" y="3285490"/>
            <a:ext cx="707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997575" y="3696970"/>
            <a:ext cx="707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88685" y="4224655"/>
            <a:ext cx="707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97575" y="4792980"/>
            <a:ext cx="707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997575" y="5356860"/>
            <a:ext cx="707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997575" y="5983605"/>
            <a:ext cx="707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2" idx="2"/>
            <a:endCxn id="11" idx="3"/>
          </p:cNvCxnSpPr>
          <p:nvPr/>
        </p:nvCxnSpPr>
        <p:spPr>
          <a:xfrm flipH="1">
            <a:off x="2427605" y="3822065"/>
            <a:ext cx="1016000" cy="536575"/>
          </a:xfrm>
          <a:prstGeom prst="line">
            <a:avLst/>
          </a:prstGeom>
          <a:solidFill>
            <a:schemeClr val="accent1">
              <a:lumMod val="75000"/>
            </a:schemeClr>
          </a:solidFill>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 idx="0"/>
          </p:cNvCxnSpPr>
          <p:nvPr/>
        </p:nvCxnSpPr>
        <p:spPr>
          <a:xfrm>
            <a:off x="2433955" y="4492625"/>
            <a:ext cx="1010285" cy="603885"/>
          </a:xfrm>
          <a:prstGeom prst="line">
            <a:avLst/>
          </a:prstGeom>
          <a:solidFill>
            <a:schemeClr val="accent1">
              <a:lumMod val="75000"/>
            </a:schemeClr>
          </a:solidFill>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271905" y="1341120"/>
            <a:ext cx="10411460" cy="1084399"/>
          </a:xfrm>
          <a:prstGeom prst="rect">
            <a:avLst/>
          </a:prstGeom>
          <a:noFill/>
        </p:spPr>
        <p:txBody>
          <a:bodyPr wrap="square" rtlCol="0" anchor="t">
            <a:spAutoFit/>
          </a:bodyPr>
          <a:lstStyle/>
          <a:p>
            <a:pPr>
              <a:lnSpc>
                <a:spcPct val="110000"/>
              </a:lnSpc>
            </a:pPr>
            <a:r>
              <a:rPr lang="zh-CN" altLang="en-US" sz="2000" b="1" dirty="0">
                <a:latin typeface="华文仿宋" panose="02010600040101010101" charset="-122"/>
                <a:ea typeface="华文仿宋" panose="02010600040101010101" charset="-122"/>
              </a:rPr>
              <a:t>仓储运营综合评价体系的介绍</a:t>
            </a:r>
          </a:p>
          <a:p>
            <a:pPr>
              <a:lnSpc>
                <a:spcPct val="110000"/>
              </a:lnSpc>
            </a:pPr>
            <a:r>
              <a:rPr lang="zh-CN" altLang="en-US" sz="2000" dirty="0">
                <a:latin typeface="华文仿宋" panose="02010600040101010101" charset="-122"/>
                <a:ea typeface="华文仿宋" panose="02010600040101010101" charset="-122"/>
              </a:rPr>
              <a:t>仓储综合评价体系是综合了各项物流作业和设备运营情况，搭建起的一套综合评价体系，帮助我们全面，系统的了解仓储运营的实际状况。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71864" y="227949"/>
            <a:ext cx="3262066" cy="492443"/>
          </a:xfrm>
          <a:prstGeom prst="rect">
            <a:avLst/>
          </a:prstGeom>
        </p:spPr>
        <p:txBody>
          <a:bodyPr vert="horz" wrap="square" lIns="0" tIns="0" rIns="0" bIns="0" rtlCol="0">
            <a:spAutoFit/>
          </a:bodyPr>
          <a:lstStyle/>
          <a:p>
            <a:pPr marL="12700" algn="ctr">
              <a:lnSpc>
                <a:spcPct val="100000"/>
              </a:lnSpc>
            </a:pPr>
            <a:r>
              <a:rPr lang="zh-CN" altLang="en-US" sz="3200" b="1" dirty="0">
                <a:latin typeface="宋体" panose="02010600030101010101" pitchFamily="2" charset="-122"/>
                <a:ea typeface="宋体" panose="02010600030101010101" pitchFamily="2" charset="-122"/>
                <a:cs typeface="微软雅黑" panose="020B0503020204020204" pitchFamily="34" charset="-122"/>
              </a:rPr>
              <a:t>教学标准</a:t>
            </a:r>
            <a:endParaRPr sz="3200" b="1" dirty="0">
              <a:latin typeface="宋体" panose="02010600030101010101" pitchFamily="2" charset="-122"/>
              <a:ea typeface="宋体" panose="02010600030101010101" pitchFamily="2" charset="-122"/>
              <a:cs typeface="微软雅黑" panose="020B0503020204020204" pitchFamily="34" charset="-122"/>
            </a:endParaRPr>
          </a:p>
        </p:txBody>
      </p:sp>
      <p:sp>
        <p:nvSpPr>
          <p:cNvPr id="2" name="object 2"/>
          <p:cNvSpPr/>
          <p:nvPr/>
        </p:nvSpPr>
        <p:spPr>
          <a:xfrm>
            <a:off x="4601210" y="1459865"/>
            <a:ext cx="6363335" cy="1591945"/>
          </a:xfrm>
          <a:custGeom>
            <a:avLst/>
            <a:gdLst/>
            <a:ahLst/>
            <a:cxnLst/>
            <a:rect l="l" t="t" r="r" b="b"/>
            <a:pathLst>
              <a:path w="5824220" h="706755">
                <a:moveTo>
                  <a:pt x="0" y="706754"/>
                </a:moveTo>
                <a:lnTo>
                  <a:pt x="5824220" y="706754"/>
                </a:lnTo>
                <a:lnTo>
                  <a:pt x="5824220" y="0"/>
                </a:lnTo>
                <a:lnTo>
                  <a:pt x="0" y="0"/>
                </a:lnTo>
                <a:lnTo>
                  <a:pt x="0" y="706754"/>
                </a:lnTo>
              </a:path>
            </a:pathLst>
          </a:custGeom>
          <a:solidFill>
            <a:schemeClr val="accent1">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3" name="object 3"/>
          <p:cNvSpPr txBox="1"/>
          <p:nvPr/>
        </p:nvSpPr>
        <p:spPr>
          <a:xfrm>
            <a:off x="4743450" y="1590675"/>
            <a:ext cx="6148705" cy="1143635"/>
          </a:xfrm>
          <a:prstGeom prst="rect">
            <a:avLst/>
          </a:prstGeom>
        </p:spPr>
        <p:txBody>
          <a:bodyPr vert="horz" wrap="square" lIns="0" tIns="0" rIns="0" bIns="0" rtlCol="0">
            <a:noAutofit/>
          </a:bodyPr>
          <a:lstStyle/>
          <a:p>
            <a:pPr marL="12700" marR="5080">
              <a:lnSpc>
                <a:spcPct val="130000"/>
              </a:lnSpc>
            </a:pPr>
            <a:r>
              <a:rPr sz="1400" b="0" dirty="0">
                <a:solidFill>
                  <a:schemeClr val="bg1"/>
                </a:solidFill>
                <a:latin typeface="宋体" panose="02010600030101010101" pitchFamily="2" charset="-122"/>
                <a:ea typeface="宋体" panose="02010600030101010101" pitchFamily="2" charset="-122"/>
                <a:cs typeface="微软雅黑 Light" panose="020B0502040204020203" charset="-122"/>
              </a:rPr>
              <a:t>1.了解仓库中主要生产要素的作用，并能够计算出个生产要素工作时长。</a:t>
            </a:r>
          </a:p>
          <a:p>
            <a:pPr marL="12700" marR="5080">
              <a:lnSpc>
                <a:spcPct val="130000"/>
              </a:lnSpc>
            </a:pPr>
            <a:r>
              <a:rPr sz="1400" b="0" dirty="0">
                <a:solidFill>
                  <a:schemeClr val="bg1"/>
                </a:solidFill>
                <a:latin typeface="宋体" panose="02010600030101010101" pitchFamily="2" charset="-122"/>
                <a:ea typeface="宋体" panose="02010600030101010101" pitchFamily="2" charset="-122"/>
                <a:cs typeface="微软雅黑 Light" panose="020B0502040204020203" charset="-122"/>
              </a:rPr>
              <a:t>2.了解多元线性回归的方法，能够根据SPSS输出的结果写出产能与资源的数学关系式，并解释资源系数的含义。</a:t>
            </a:r>
          </a:p>
          <a:p>
            <a:pPr marL="12700" marR="5080">
              <a:lnSpc>
                <a:spcPct val="130000"/>
              </a:lnSpc>
            </a:pPr>
            <a:r>
              <a:rPr sz="1400" b="0" dirty="0">
                <a:solidFill>
                  <a:schemeClr val="bg1"/>
                </a:solidFill>
                <a:latin typeface="宋体" panose="02010600030101010101" pitchFamily="2" charset="-122"/>
                <a:ea typeface="宋体" panose="02010600030101010101" pitchFamily="2" charset="-122"/>
                <a:cs typeface="微软雅黑 Light" panose="020B0502040204020203" charset="-122"/>
              </a:rPr>
              <a:t>3.掌握仓储运营综合评价体系构建的方法和应用价值能够运用对比分析法对仓储运营综合评价体系中的数据进行解读。</a:t>
            </a:r>
          </a:p>
        </p:txBody>
      </p:sp>
      <p:sp>
        <p:nvSpPr>
          <p:cNvPr id="7" name="object 7"/>
          <p:cNvSpPr/>
          <p:nvPr/>
        </p:nvSpPr>
        <p:spPr>
          <a:xfrm>
            <a:off x="5218430" y="3139440"/>
            <a:ext cx="6276340" cy="1626870"/>
          </a:xfrm>
          <a:custGeom>
            <a:avLst/>
            <a:gdLst/>
            <a:ahLst/>
            <a:cxnLst/>
            <a:rect l="l" t="t" r="r" b="b"/>
            <a:pathLst>
              <a:path w="5824220" h="706754">
                <a:moveTo>
                  <a:pt x="0" y="706755"/>
                </a:moveTo>
                <a:lnTo>
                  <a:pt x="5824220" y="706755"/>
                </a:lnTo>
                <a:lnTo>
                  <a:pt x="5824220" y="0"/>
                </a:lnTo>
                <a:lnTo>
                  <a:pt x="0" y="0"/>
                </a:lnTo>
                <a:lnTo>
                  <a:pt x="0" y="706755"/>
                </a:lnTo>
              </a:path>
            </a:pathLst>
          </a:custGeom>
          <a:solidFill>
            <a:schemeClr val="accent4">
              <a:lumMod val="50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8" name="object 8"/>
          <p:cNvSpPr txBox="1"/>
          <p:nvPr/>
        </p:nvSpPr>
        <p:spPr>
          <a:xfrm>
            <a:off x="5290185" y="3220085"/>
            <a:ext cx="6198235" cy="1474470"/>
          </a:xfrm>
          <a:prstGeom prst="rect">
            <a:avLst/>
          </a:prstGeom>
        </p:spPr>
        <p:txBody>
          <a:bodyPr vert="horz" wrap="square" lIns="0" tIns="0" rIns="0" bIns="0" rtlCol="0">
            <a:spAutoFit/>
          </a:bodyPr>
          <a:lstStyle/>
          <a:p>
            <a:pPr marL="12700" marR="5080">
              <a:lnSpc>
                <a:spcPct val="12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1.掌握设备利用率的计算方法，能够根据设备运行的数据，计算每自然小时的设备整体利用率和每日设备利用率的均值和峰值，能够根据设备利用率的数据判断仓库中设备利用情况。</a:t>
            </a:r>
          </a:p>
          <a:p>
            <a:pPr marL="12700" marR="5080">
              <a:lnSpc>
                <a:spcPct val="12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2.利用多元线性回归拟合生产资源与产能的数量关系模型，并结合情景分析方法对资源进行合理配置。</a:t>
            </a:r>
          </a:p>
        </p:txBody>
      </p:sp>
      <p:sp>
        <p:nvSpPr>
          <p:cNvPr id="9" name="object 9"/>
          <p:cNvSpPr/>
          <p:nvPr/>
        </p:nvSpPr>
        <p:spPr>
          <a:xfrm>
            <a:off x="5970270" y="4855845"/>
            <a:ext cx="5981700" cy="1381125"/>
          </a:xfrm>
          <a:custGeom>
            <a:avLst/>
            <a:gdLst/>
            <a:ahLst/>
            <a:cxnLst/>
            <a:rect l="l" t="t" r="r" b="b"/>
            <a:pathLst>
              <a:path w="5824220" h="706754">
                <a:moveTo>
                  <a:pt x="0" y="706755"/>
                </a:moveTo>
                <a:lnTo>
                  <a:pt x="5824220" y="706755"/>
                </a:lnTo>
                <a:lnTo>
                  <a:pt x="5824220" y="0"/>
                </a:lnTo>
                <a:lnTo>
                  <a:pt x="0" y="0"/>
                </a:lnTo>
                <a:lnTo>
                  <a:pt x="0" y="706755"/>
                </a:lnTo>
                <a:close/>
              </a:path>
            </a:pathLst>
          </a:custGeom>
          <a:solidFill>
            <a:schemeClr val="bg2">
              <a:lumMod val="25000"/>
            </a:schemeClr>
          </a:solidFill>
        </p:spPr>
        <p:txBody>
          <a:bodyPr wrap="square" lIns="0" tIns="0" rIns="0" bIns="0" rtlCol="0"/>
          <a:lstStyle/>
          <a:p>
            <a:endParaRPr sz="1600">
              <a:latin typeface="宋体" panose="02010600030101010101" pitchFamily="2" charset="-122"/>
              <a:ea typeface="宋体" panose="02010600030101010101" pitchFamily="2" charset="-122"/>
            </a:endParaRPr>
          </a:p>
        </p:txBody>
      </p:sp>
      <p:sp>
        <p:nvSpPr>
          <p:cNvPr id="10" name="object 10"/>
          <p:cNvSpPr txBox="1"/>
          <p:nvPr/>
        </p:nvSpPr>
        <p:spPr>
          <a:xfrm>
            <a:off x="6369050" y="5194300"/>
            <a:ext cx="4253230" cy="533400"/>
          </a:xfrm>
          <a:prstGeom prst="rect">
            <a:avLst/>
          </a:prstGeom>
          <a:solidFill>
            <a:schemeClr val="bg2">
              <a:lumMod val="25000"/>
            </a:schemeClr>
          </a:solidFill>
        </p:spPr>
        <p:txBody>
          <a:bodyPr vert="horz" wrap="square" lIns="0" tIns="0" rIns="0" bIns="0" rtlCol="0">
            <a:noAutofit/>
          </a:bodyPr>
          <a:lstStyle/>
          <a:p>
            <a:pPr marL="12700" marR="5080">
              <a:lnSpc>
                <a:spcPct val="10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1.多元线性回归的方法及模型结果的检验。</a:t>
            </a:r>
          </a:p>
          <a:p>
            <a:pPr marL="12700" marR="5080">
              <a:lnSpc>
                <a:spcPct val="100000"/>
              </a:lnSpc>
            </a:pPr>
            <a:r>
              <a:rPr sz="1600" b="0" dirty="0">
                <a:solidFill>
                  <a:schemeClr val="bg1"/>
                </a:solidFill>
                <a:latin typeface="宋体" panose="02010600030101010101" pitchFamily="2" charset="-122"/>
                <a:ea typeface="宋体" panose="02010600030101010101" pitchFamily="2" charset="-122"/>
                <a:cs typeface="微软雅黑 Light" panose="020B0502040204020203" charset="-122"/>
              </a:rPr>
              <a:t>2.掌握仓储综合评价体系中指标选取的原则、综合评分的确定。</a:t>
            </a:r>
          </a:p>
        </p:txBody>
      </p:sp>
      <p:sp>
        <p:nvSpPr>
          <p:cNvPr id="11" name="object 11"/>
          <p:cNvSpPr/>
          <p:nvPr/>
        </p:nvSpPr>
        <p:spPr>
          <a:xfrm>
            <a:off x="2182428" y="2131422"/>
            <a:ext cx="2421680" cy="735330"/>
          </a:xfrm>
          <a:custGeom>
            <a:avLst/>
            <a:gdLst/>
            <a:ahLst/>
            <a:cxnLst/>
            <a:rect l="l" t="t" r="r" b="b"/>
            <a:pathLst>
              <a:path w="4187190" h="735329">
                <a:moveTo>
                  <a:pt x="3819143" y="0"/>
                </a:moveTo>
                <a:lnTo>
                  <a:pt x="0" y="0"/>
                </a:lnTo>
                <a:lnTo>
                  <a:pt x="0" y="735076"/>
                </a:lnTo>
                <a:lnTo>
                  <a:pt x="3819143" y="735076"/>
                </a:lnTo>
                <a:lnTo>
                  <a:pt x="4186681" y="367538"/>
                </a:lnTo>
                <a:lnTo>
                  <a:pt x="3819143" y="0"/>
                </a:lnTo>
                <a:close/>
              </a:path>
            </a:pathLst>
          </a:custGeom>
          <a:solidFill>
            <a:schemeClr val="accent1">
              <a:lumMod val="50000"/>
            </a:schemeClr>
          </a:solidFill>
        </p:spPr>
        <p:txBody>
          <a:bodyPr wrap="square" lIns="0" tIns="0" rIns="0" bIns="0" rtlCol="0"/>
          <a:lstStyle/>
          <a:p>
            <a:endParaRPr sz="2400"/>
          </a:p>
        </p:txBody>
      </p:sp>
      <p:sp>
        <p:nvSpPr>
          <p:cNvPr id="12" name="object 12"/>
          <p:cNvSpPr txBox="1"/>
          <p:nvPr/>
        </p:nvSpPr>
        <p:spPr>
          <a:xfrm>
            <a:off x="2382289" y="2370199"/>
            <a:ext cx="1588796" cy="430887"/>
          </a:xfrm>
          <a:prstGeom prst="rect">
            <a:avLst/>
          </a:prstGeom>
          <a:solidFill>
            <a:schemeClr val="accent1">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教学目标</a:t>
            </a:r>
            <a:endParaRPr sz="2800" dirty="0">
              <a:latin typeface="微软雅黑 Light" panose="020B0502040204020203" charset="-122"/>
              <a:cs typeface="微软雅黑 Light" panose="020B0502040204020203" charset="-122"/>
            </a:endParaRPr>
          </a:p>
        </p:txBody>
      </p:sp>
      <p:sp>
        <p:nvSpPr>
          <p:cNvPr id="13" name="object 13"/>
          <p:cNvSpPr/>
          <p:nvPr/>
        </p:nvSpPr>
        <p:spPr>
          <a:xfrm>
            <a:off x="1147724" y="2010835"/>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1">
              <a:lumMod val="50000"/>
            </a:schemeClr>
          </a:solidFill>
        </p:spPr>
        <p:txBody>
          <a:bodyPr wrap="square" lIns="0" tIns="0" rIns="0" bIns="0" rtlCol="0"/>
          <a:lstStyle/>
          <a:p>
            <a:endParaRPr sz="2400"/>
          </a:p>
        </p:txBody>
      </p:sp>
      <p:sp>
        <p:nvSpPr>
          <p:cNvPr id="15" name="object 15"/>
          <p:cNvSpPr/>
          <p:nvPr/>
        </p:nvSpPr>
        <p:spPr>
          <a:xfrm>
            <a:off x="1827381" y="2010772"/>
            <a:ext cx="356237" cy="976630"/>
          </a:xfrm>
          <a:custGeom>
            <a:avLst/>
            <a:gdLst/>
            <a:ahLst/>
            <a:cxnLst/>
            <a:rect l="l" t="t" r="r" b="b"/>
            <a:pathLst>
              <a:path w="615950" h="976629">
                <a:moveTo>
                  <a:pt x="3175" y="0"/>
                </a:moveTo>
                <a:lnTo>
                  <a:pt x="0" y="976376"/>
                </a:lnTo>
                <a:lnTo>
                  <a:pt x="615924" y="858012"/>
                </a:lnTo>
                <a:lnTo>
                  <a:pt x="615924" y="124713"/>
                </a:lnTo>
                <a:lnTo>
                  <a:pt x="3175" y="0"/>
                </a:lnTo>
                <a:close/>
              </a:path>
            </a:pathLst>
          </a:custGeom>
          <a:solidFill>
            <a:schemeClr val="accent1">
              <a:lumMod val="50000"/>
            </a:schemeClr>
          </a:solidFill>
        </p:spPr>
        <p:txBody>
          <a:bodyPr wrap="square" lIns="0" tIns="0" rIns="0" bIns="0" rtlCol="0"/>
          <a:lstStyle/>
          <a:p>
            <a:endParaRPr sz="2400"/>
          </a:p>
        </p:txBody>
      </p:sp>
      <p:sp>
        <p:nvSpPr>
          <p:cNvPr id="16" name="object 16"/>
          <p:cNvSpPr/>
          <p:nvPr/>
        </p:nvSpPr>
        <p:spPr>
          <a:xfrm>
            <a:off x="3548313" y="5109402"/>
            <a:ext cx="2421680" cy="736600"/>
          </a:xfrm>
          <a:custGeom>
            <a:avLst/>
            <a:gdLst/>
            <a:ahLst/>
            <a:cxnLst/>
            <a:rect l="l" t="t" r="r" b="b"/>
            <a:pathLst>
              <a:path w="4187190" h="736600">
                <a:moveTo>
                  <a:pt x="3818381" y="0"/>
                </a:moveTo>
                <a:lnTo>
                  <a:pt x="0" y="0"/>
                </a:lnTo>
                <a:lnTo>
                  <a:pt x="0" y="736536"/>
                </a:lnTo>
                <a:lnTo>
                  <a:pt x="3818381" y="736536"/>
                </a:lnTo>
                <a:lnTo>
                  <a:pt x="4186681" y="368236"/>
                </a:lnTo>
                <a:lnTo>
                  <a:pt x="3818381" y="0"/>
                </a:lnTo>
                <a:close/>
              </a:path>
            </a:pathLst>
          </a:custGeom>
          <a:solidFill>
            <a:schemeClr val="bg2">
              <a:lumMod val="25000"/>
            </a:schemeClr>
          </a:solidFill>
        </p:spPr>
        <p:txBody>
          <a:bodyPr wrap="square" lIns="0" tIns="0" rIns="0" bIns="0" rtlCol="0"/>
          <a:lstStyle/>
          <a:p>
            <a:endParaRPr sz="2400"/>
          </a:p>
        </p:txBody>
      </p:sp>
      <p:sp>
        <p:nvSpPr>
          <p:cNvPr id="17" name="object 17"/>
          <p:cNvSpPr txBox="1"/>
          <p:nvPr/>
        </p:nvSpPr>
        <p:spPr>
          <a:xfrm>
            <a:off x="3748174" y="5349452"/>
            <a:ext cx="1588796" cy="430887"/>
          </a:xfrm>
          <a:prstGeom prst="rect">
            <a:avLst/>
          </a:prstGeom>
          <a:solidFill>
            <a:schemeClr val="bg2">
              <a:lumMod val="25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教学难点</a:t>
            </a:r>
            <a:endParaRPr sz="2800" dirty="0">
              <a:latin typeface="微软雅黑 Light" panose="020B0502040204020203" charset="-122"/>
              <a:cs typeface="微软雅黑 Light" panose="020B0502040204020203" charset="-122"/>
            </a:endParaRPr>
          </a:p>
        </p:txBody>
      </p:sp>
      <p:sp>
        <p:nvSpPr>
          <p:cNvPr id="18" name="object 18"/>
          <p:cNvSpPr/>
          <p:nvPr/>
        </p:nvSpPr>
        <p:spPr>
          <a:xfrm>
            <a:off x="2513609" y="4997262"/>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bg2">
              <a:lumMod val="25000"/>
            </a:schemeClr>
          </a:solidFill>
        </p:spPr>
        <p:txBody>
          <a:bodyPr wrap="square" lIns="0" tIns="0" rIns="0" bIns="0" rtlCol="0"/>
          <a:lstStyle/>
          <a:p>
            <a:endParaRPr sz="2400"/>
          </a:p>
        </p:txBody>
      </p:sp>
      <p:sp>
        <p:nvSpPr>
          <p:cNvPr id="20" name="object 20"/>
          <p:cNvSpPr/>
          <p:nvPr/>
        </p:nvSpPr>
        <p:spPr>
          <a:xfrm>
            <a:off x="3193266" y="4995738"/>
            <a:ext cx="356237" cy="977900"/>
          </a:xfrm>
          <a:custGeom>
            <a:avLst/>
            <a:gdLst/>
            <a:ahLst/>
            <a:cxnLst/>
            <a:rect l="l" t="t" r="r" b="b"/>
            <a:pathLst>
              <a:path w="615950" h="977900">
                <a:moveTo>
                  <a:pt x="3175" y="0"/>
                </a:moveTo>
                <a:lnTo>
                  <a:pt x="0" y="977836"/>
                </a:lnTo>
                <a:lnTo>
                  <a:pt x="615924" y="859370"/>
                </a:lnTo>
                <a:lnTo>
                  <a:pt x="615924" y="124840"/>
                </a:lnTo>
                <a:lnTo>
                  <a:pt x="3175" y="0"/>
                </a:lnTo>
                <a:close/>
              </a:path>
            </a:pathLst>
          </a:custGeom>
          <a:solidFill>
            <a:schemeClr val="bg2">
              <a:lumMod val="25000"/>
            </a:schemeClr>
          </a:solidFill>
        </p:spPr>
        <p:txBody>
          <a:bodyPr wrap="square" lIns="0" tIns="0" rIns="0" bIns="0" rtlCol="0"/>
          <a:lstStyle/>
          <a:p>
            <a:endParaRPr sz="2400"/>
          </a:p>
        </p:txBody>
      </p:sp>
      <p:sp>
        <p:nvSpPr>
          <p:cNvPr id="21" name="object 21"/>
          <p:cNvSpPr/>
          <p:nvPr/>
        </p:nvSpPr>
        <p:spPr>
          <a:xfrm>
            <a:off x="2796473" y="3595732"/>
            <a:ext cx="2421680" cy="736600"/>
          </a:xfrm>
          <a:custGeom>
            <a:avLst/>
            <a:gdLst/>
            <a:ahLst/>
            <a:cxnLst/>
            <a:rect l="l" t="t" r="r" b="b"/>
            <a:pathLst>
              <a:path w="4187190" h="736600">
                <a:moveTo>
                  <a:pt x="3818381" y="0"/>
                </a:moveTo>
                <a:lnTo>
                  <a:pt x="0" y="0"/>
                </a:lnTo>
                <a:lnTo>
                  <a:pt x="0" y="736600"/>
                </a:lnTo>
                <a:lnTo>
                  <a:pt x="3818381" y="736600"/>
                </a:lnTo>
                <a:lnTo>
                  <a:pt x="4186681" y="368300"/>
                </a:lnTo>
                <a:lnTo>
                  <a:pt x="3818381" y="0"/>
                </a:lnTo>
                <a:close/>
              </a:path>
            </a:pathLst>
          </a:custGeom>
          <a:solidFill>
            <a:schemeClr val="accent4">
              <a:lumMod val="50000"/>
            </a:schemeClr>
          </a:solidFill>
        </p:spPr>
        <p:txBody>
          <a:bodyPr wrap="square" lIns="0" tIns="0" rIns="0" bIns="0" rtlCol="0"/>
          <a:lstStyle/>
          <a:p>
            <a:endParaRPr sz="2400"/>
          </a:p>
        </p:txBody>
      </p:sp>
      <p:sp>
        <p:nvSpPr>
          <p:cNvPr id="22" name="object 22"/>
          <p:cNvSpPr txBox="1"/>
          <p:nvPr/>
        </p:nvSpPr>
        <p:spPr>
          <a:xfrm>
            <a:off x="2996334" y="3835652"/>
            <a:ext cx="1588796" cy="430887"/>
          </a:xfrm>
          <a:prstGeom prst="rect">
            <a:avLst/>
          </a:prstGeom>
          <a:solidFill>
            <a:schemeClr val="accent4">
              <a:lumMod val="50000"/>
            </a:schemeClr>
          </a:solidFill>
        </p:spPr>
        <p:txBody>
          <a:bodyPr vert="horz" wrap="square" lIns="0" tIns="0" rIns="0" bIns="0" rtlCol="0">
            <a:spAutoFit/>
          </a:bodyPr>
          <a:lstStyle/>
          <a:p>
            <a:pPr marL="12700">
              <a:lnSpc>
                <a:spcPct val="100000"/>
              </a:lnSpc>
            </a:pPr>
            <a:r>
              <a:rPr lang="zh-CN" altLang="en-US" sz="2800" b="0" dirty="0">
                <a:solidFill>
                  <a:srgbClr val="FFFFFF"/>
                </a:solidFill>
                <a:latin typeface="微软雅黑 Light" panose="020B0502040204020203" charset="-122"/>
                <a:cs typeface="微软雅黑 Light" panose="020B0502040204020203" charset="-122"/>
              </a:rPr>
              <a:t>教学重点</a:t>
            </a:r>
            <a:endParaRPr sz="2800" dirty="0">
              <a:latin typeface="微软雅黑 Light" panose="020B0502040204020203" charset="-122"/>
              <a:cs typeface="微软雅黑 Light" panose="020B0502040204020203" charset="-122"/>
            </a:endParaRPr>
          </a:p>
        </p:txBody>
      </p:sp>
      <p:sp>
        <p:nvSpPr>
          <p:cNvPr id="23" name="object 23"/>
          <p:cNvSpPr/>
          <p:nvPr/>
        </p:nvSpPr>
        <p:spPr>
          <a:xfrm>
            <a:off x="1761769" y="3473494"/>
            <a:ext cx="693378" cy="976630"/>
          </a:xfrm>
          <a:custGeom>
            <a:avLst/>
            <a:gdLst/>
            <a:ahLst/>
            <a:cxnLst/>
            <a:rect l="l" t="t" r="r" b="b"/>
            <a:pathLst>
              <a:path w="1198880" h="976629">
                <a:moveTo>
                  <a:pt x="1712" y="976312"/>
                </a:moveTo>
                <a:lnTo>
                  <a:pt x="1200150" y="976312"/>
                </a:lnTo>
                <a:lnTo>
                  <a:pt x="1200150" y="0"/>
                </a:lnTo>
                <a:lnTo>
                  <a:pt x="1712" y="0"/>
                </a:lnTo>
                <a:lnTo>
                  <a:pt x="1712" y="976312"/>
                </a:lnTo>
              </a:path>
            </a:pathLst>
          </a:custGeom>
          <a:solidFill>
            <a:schemeClr val="accent4">
              <a:lumMod val="50000"/>
            </a:schemeClr>
          </a:solidFill>
        </p:spPr>
        <p:txBody>
          <a:bodyPr wrap="square" lIns="0" tIns="0" rIns="0" bIns="0" rtlCol="0"/>
          <a:lstStyle/>
          <a:p>
            <a:endParaRPr sz="2400"/>
          </a:p>
        </p:txBody>
      </p:sp>
      <p:sp>
        <p:nvSpPr>
          <p:cNvPr id="25" name="object 25"/>
          <p:cNvSpPr/>
          <p:nvPr/>
        </p:nvSpPr>
        <p:spPr>
          <a:xfrm>
            <a:off x="2441426" y="3471907"/>
            <a:ext cx="356237" cy="977900"/>
          </a:xfrm>
          <a:custGeom>
            <a:avLst/>
            <a:gdLst/>
            <a:ahLst/>
            <a:cxnLst/>
            <a:rect l="l" t="t" r="r" b="b"/>
            <a:pathLst>
              <a:path w="615950" h="977900">
                <a:moveTo>
                  <a:pt x="3175" y="0"/>
                </a:moveTo>
                <a:lnTo>
                  <a:pt x="0" y="977900"/>
                </a:lnTo>
                <a:lnTo>
                  <a:pt x="615924" y="859409"/>
                </a:lnTo>
                <a:lnTo>
                  <a:pt x="615924" y="124968"/>
                </a:lnTo>
                <a:lnTo>
                  <a:pt x="3175" y="0"/>
                </a:lnTo>
                <a:close/>
              </a:path>
            </a:pathLst>
          </a:custGeom>
          <a:solidFill>
            <a:schemeClr val="accent4">
              <a:lumMod val="50000"/>
            </a:schemeClr>
          </a:solidFill>
        </p:spPr>
        <p:txBody>
          <a:bodyPr wrap="square" lIns="0" tIns="0" rIns="0" bIns="0" rtlCol="0"/>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20" name="文本框 19"/>
          <p:cNvSpPr txBox="1"/>
          <p:nvPr/>
        </p:nvSpPr>
        <p:spPr>
          <a:xfrm>
            <a:off x="1217930" y="1367155"/>
            <a:ext cx="10410825" cy="4961890"/>
          </a:xfrm>
          <a:prstGeom prst="rect">
            <a:avLst/>
          </a:prstGeom>
          <a:noFill/>
        </p:spPr>
        <p:txBody>
          <a:bodyPr wrap="square" rtlCol="0" anchor="t">
            <a:spAutoFit/>
          </a:bodyPr>
          <a:lstStyle/>
          <a:p>
            <a:pPr marL="342900" indent="-342900">
              <a:lnSpc>
                <a:spcPct val="110000"/>
              </a:lnSpc>
              <a:buFont typeface="Wingdings" panose="05000000000000000000" charset="0"/>
              <a:buChar char="ü"/>
            </a:pPr>
            <a:r>
              <a:rPr lang="zh-CN" altLang="en-US" sz="2400" b="1" dirty="0">
                <a:solidFill>
                  <a:srgbClr val="FF0000"/>
                </a:solidFill>
                <a:latin typeface="华文仿宋" panose="02010600040101010101" charset="-122"/>
                <a:ea typeface="华文仿宋" panose="02010600040101010101" charset="-122"/>
              </a:rPr>
              <a:t>仓储运营综合评价体系的意义和作用</a:t>
            </a:r>
          </a:p>
          <a:p>
            <a:pPr marL="342900" indent="-342900">
              <a:lnSpc>
                <a:spcPct val="110000"/>
              </a:lnSpc>
              <a:buFont typeface="Wingdings" panose="05000000000000000000" charset="0"/>
              <a:buChar char="l"/>
            </a:pPr>
            <a:r>
              <a:rPr lang="zh-CN" altLang="en-US" sz="2400" dirty="0">
                <a:latin typeface="华文仿宋" panose="02010600040101010101" charset="-122"/>
                <a:ea typeface="华文仿宋" panose="02010600040101010101" charset="-122"/>
              </a:rPr>
              <a:t>通过建立仓储运营综合评价体系，可以帮助企业全面、准确、动态地反仓储运营和设备的情况。</a:t>
            </a:r>
          </a:p>
          <a:p>
            <a:pPr marL="342900" indent="-342900">
              <a:lnSpc>
                <a:spcPct val="110000"/>
              </a:lnSpc>
              <a:buFont typeface="Wingdings" panose="05000000000000000000" charset="0"/>
              <a:buChar char="l"/>
            </a:pPr>
            <a:r>
              <a:rPr lang="zh-CN" altLang="en-US" sz="2400" dirty="0">
                <a:latin typeface="华文仿宋" panose="02010600040101010101" charset="-122"/>
                <a:ea typeface="华文仿宋" panose="02010600040101010101" charset="-122"/>
              </a:rPr>
              <a:t>通过仓储综合评价体系，可以评价体系中的各项指标进行实时监督，可以及时发现仓储中存在的问题，为管理者提供决策依据，辅助研发和现场运营人员工作。</a:t>
            </a:r>
          </a:p>
          <a:p>
            <a:pPr marL="342900" indent="-342900">
              <a:lnSpc>
                <a:spcPct val="110000"/>
              </a:lnSpc>
              <a:buFont typeface="Wingdings" panose="05000000000000000000" charset="0"/>
              <a:buChar char="l"/>
            </a:pPr>
            <a:r>
              <a:rPr lang="zh-CN" altLang="en-US" sz="2400" dirty="0">
                <a:latin typeface="华文仿宋" panose="02010600040101010101" charset="-122"/>
                <a:ea typeface="华文仿宋" panose="02010600040101010101" charset="-122"/>
              </a:rPr>
              <a:t>通过综合评价方法也可以从多角度对仓库进行系统评分，辅助仓库进行绩效考核。</a:t>
            </a:r>
          </a:p>
          <a:p>
            <a:pPr>
              <a:lnSpc>
                <a:spcPct val="110000"/>
              </a:lnSpc>
            </a:pPr>
            <a:endParaRPr lang="zh-CN" altLang="en-US" sz="2400" dirty="0">
              <a:latin typeface="华文仿宋" panose="02010600040101010101" charset="-122"/>
              <a:ea typeface="华文仿宋" panose="02010600040101010101" charset="-122"/>
            </a:endParaRPr>
          </a:p>
          <a:p>
            <a:pPr marL="342900" indent="-342900">
              <a:lnSpc>
                <a:spcPct val="110000"/>
              </a:lnSpc>
              <a:buFont typeface="Wingdings" panose="05000000000000000000" charset="0"/>
              <a:buChar char="ü"/>
            </a:pPr>
            <a:r>
              <a:rPr lang="zh-CN" altLang="en-US" sz="2400" b="1" dirty="0">
                <a:solidFill>
                  <a:srgbClr val="FF0000"/>
                </a:solidFill>
                <a:latin typeface="华文仿宋" panose="02010600040101010101" charset="-122"/>
                <a:ea typeface="华文仿宋" panose="02010600040101010101" charset="-122"/>
              </a:rPr>
              <a:t>构建仓储运营综合评价体系的步骤</a:t>
            </a:r>
          </a:p>
          <a:p>
            <a:pPr>
              <a:lnSpc>
                <a:spcPct val="110000"/>
              </a:lnSpc>
            </a:pPr>
            <a:r>
              <a:rPr lang="zh-CN" altLang="en-US" sz="2400" dirty="0">
                <a:latin typeface="华文仿宋" panose="02010600040101010101" charset="-122"/>
                <a:ea typeface="华文仿宋" panose="02010600040101010101" charset="-122"/>
              </a:rPr>
              <a:t>首先，在构建仓储综合评价体系之前，需要明确构建综合评价体系的目的。</a:t>
            </a:r>
            <a:r>
              <a:rPr lang="zh-CN" altLang="en-US" sz="2400" dirty="0">
                <a:solidFill>
                  <a:schemeClr val="accent1">
                    <a:lumMod val="75000"/>
                  </a:schemeClr>
                </a:solidFill>
                <a:latin typeface="华文仿宋" panose="02010600040101010101" charset="-122"/>
                <a:ea typeface="华文仿宋" panose="02010600040101010101" charset="-122"/>
              </a:rPr>
              <a:t>根据目的选取相应的评价指标，搭建综合评价指标体系</a:t>
            </a:r>
            <a:r>
              <a:rPr lang="zh-CN" altLang="en-US" sz="2400" dirty="0">
                <a:latin typeface="华文仿宋" panose="02010600040101010101" charset="-122"/>
                <a:ea typeface="华文仿宋" panose="02010600040101010101" charset="-122"/>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2" name="文本框 1"/>
          <p:cNvSpPr txBox="1"/>
          <p:nvPr/>
        </p:nvSpPr>
        <p:spPr>
          <a:xfrm>
            <a:off x="767408" y="1340768"/>
            <a:ext cx="11089232" cy="4850174"/>
          </a:xfrm>
          <a:prstGeom prst="rect">
            <a:avLst/>
          </a:prstGeom>
          <a:noFill/>
        </p:spPr>
        <p:txBody>
          <a:bodyPr wrap="square" rtlCol="0" anchor="t">
            <a:spAutoFit/>
          </a:bodyPr>
          <a:lstStyle/>
          <a:p>
            <a:pPr marL="342900" indent="-342900">
              <a:lnSpc>
                <a:spcPct val="150000"/>
              </a:lnSpc>
              <a:buFont typeface="Wingdings" panose="05000000000000000000" charset="0"/>
              <a:buChar char="ü"/>
            </a:pPr>
            <a:r>
              <a:rPr lang="zh-CN" altLang="en-US" sz="1600" b="1" dirty="0">
                <a:solidFill>
                  <a:srgbClr val="FF0000"/>
                </a:solidFill>
                <a:latin typeface="华文仿宋" panose="02010600040101010101" charset="-122"/>
                <a:ea typeface="华文仿宋" panose="02010600040101010101" charset="-122"/>
                <a:cs typeface="华文仿宋" panose="02010600040101010101" charset="-122"/>
              </a:rPr>
              <a:t>评价指标选取的原则</a:t>
            </a:r>
          </a:p>
          <a:p>
            <a:pPr>
              <a:lnSpc>
                <a:spcPct val="150000"/>
              </a:lnSpc>
            </a:pPr>
            <a:r>
              <a:rPr lang="zh-CN" altLang="en-US" sz="1600" b="1" dirty="0">
                <a:latin typeface="华文仿宋" panose="02010600040101010101" charset="-122"/>
                <a:ea typeface="华文仿宋" panose="02010600040101010101" charset="-122"/>
                <a:cs typeface="华文仿宋" panose="02010600040101010101" charset="-122"/>
              </a:rPr>
              <a:t>(1)科学性原则</a:t>
            </a:r>
          </a:p>
          <a:p>
            <a:pPr>
              <a:lnSpc>
                <a:spcPct val="150000"/>
              </a:lnSpc>
            </a:pPr>
            <a:r>
              <a:rPr lang="zh-CN" altLang="en-US" sz="1600" dirty="0">
                <a:latin typeface="华文仿宋" panose="02010600040101010101" charset="-122"/>
                <a:ea typeface="华文仿宋" panose="02010600040101010101" charset="-122"/>
                <a:cs typeface="华文仿宋" panose="02010600040101010101" charset="-122"/>
              </a:rPr>
              <a:t>科学性原则要求设计的指标体系应能够客观、如实地反映仓储运营的实际水平。</a:t>
            </a:r>
          </a:p>
          <a:p>
            <a:pPr>
              <a:lnSpc>
                <a:spcPct val="150000"/>
              </a:lnSpc>
            </a:pPr>
            <a:r>
              <a:rPr lang="zh-CN" altLang="en-US" sz="1600" b="1" dirty="0">
                <a:latin typeface="华文仿宋" panose="02010600040101010101" charset="-122"/>
                <a:ea typeface="华文仿宋" panose="02010600040101010101" charset="-122"/>
                <a:cs typeface="华文仿宋" panose="02010600040101010101" charset="-122"/>
              </a:rPr>
              <a:t>(2)可行性原则</a:t>
            </a:r>
          </a:p>
          <a:p>
            <a:pPr>
              <a:lnSpc>
                <a:spcPct val="150000"/>
              </a:lnSpc>
            </a:pPr>
            <a:r>
              <a:rPr lang="zh-CN" altLang="en-US" sz="1600" dirty="0">
                <a:latin typeface="华文仿宋" panose="02010600040101010101" charset="-122"/>
                <a:ea typeface="华文仿宋" panose="02010600040101010101" charset="-122"/>
                <a:cs typeface="华文仿宋" panose="02010600040101010101" charset="-122"/>
              </a:rPr>
              <a:t>可行性原则要求指标简单易行，数据</a:t>
            </a:r>
            <a:r>
              <a:rPr lang="zh-CN" altLang="en-US" sz="1600" dirty="0">
                <a:solidFill>
                  <a:schemeClr val="accent1">
                    <a:lumMod val="75000"/>
                  </a:schemeClr>
                </a:solidFill>
                <a:latin typeface="华文仿宋" panose="02010600040101010101" charset="-122"/>
                <a:ea typeface="华文仿宋" panose="02010600040101010101" charset="-122"/>
                <a:cs typeface="华文仿宋" panose="02010600040101010101" charset="-122"/>
              </a:rPr>
              <a:t>容易得到</a:t>
            </a:r>
            <a:r>
              <a:rPr lang="zh-CN" altLang="en-US" sz="1600" dirty="0">
                <a:latin typeface="华文仿宋" panose="02010600040101010101" charset="-122"/>
                <a:ea typeface="华文仿宋" panose="02010600040101010101" charset="-122"/>
                <a:cs typeface="华文仿宋" panose="02010600040101010101" charset="-122"/>
              </a:rPr>
              <a:t>，</a:t>
            </a:r>
            <a:r>
              <a:rPr lang="zh-CN" altLang="en-US" sz="1600" dirty="0">
                <a:solidFill>
                  <a:schemeClr val="accent1">
                    <a:lumMod val="75000"/>
                  </a:schemeClr>
                </a:solidFill>
                <a:latin typeface="华文仿宋" panose="02010600040101010101" charset="-122"/>
                <a:ea typeface="华文仿宋" panose="02010600040101010101" charset="-122"/>
                <a:cs typeface="华文仿宋" panose="02010600040101010101" charset="-122"/>
              </a:rPr>
              <a:t>便于统计计算和分析比较</a:t>
            </a:r>
            <a:r>
              <a:rPr lang="zh-CN" altLang="en-US" sz="1600" dirty="0">
                <a:latin typeface="华文仿宋" panose="02010600040101010101" charset="-122"/>
                <a:ea typeface="华文仿宋" panose="02010600040101010101" charset="-122"/>
                <a:cs typeface="华文仿宋" panose="02010600040101010101" charset="-122"/>
              </a:rPr>
              <a:t>，使现有人员能够很快地灵活掌握和运用。</a:t>
            </a:r>
          </a:p>
          <a:p>
            <a:pPr>
              <a:lnSpc>
                <a:spcPct val="150000"/>
              </a:lnSpc>
            </a:pPr>
            <a:r>
              <a:rPr lang="zh-CN" altLang="en-US" sz="1600" b="1" dirty="0">
                <a:latin typeface="华文仿宋" panose="02010600040101010101" charset="-122"/>
                <a:ea typeface="华文仿宋" panose="02010600040101010101" charset="-122"/>
                <a:cs typeface="华文仿宋" panose="02010600040101010101" charset="-122"/>
              </a:rPr>
              <a:t>(3)系统性原则</a:t>
            </a:r>
          </a:p>
          <a:p>
            <a:pPr>
              <a:lnSpc>
                <a:spcPct val="150000"/>
              </a:lnSpc>
            </a:pPr>
            <a:r>
              <a:rPr lang="zh-CN" altLang="en-US" sz="1600" dirty="0">
                <a:latin typeface="华文仿宋" panose="02010600040101010101" charset="-122"/>
                <a:ea typeface="华文仿宋" panose="02010600040101010101" charset="-122"/>
                <a:cs typeface="华文仿宋" panose="02010600040101010101" charset="-122"/>
              </a:rPr>
              <a:t>系统性原则要求各项指标之间相互联系、相互制约，应使之相互协调、互为补充，</a:t>
            </a:r>
            <a:r>
              <a:rPr lang="zh-CN" altLang="en-US" sz="1600" dirty="0">
                <a:solidFill>
                  <a:schemeClr val="accent1">
                    <a:lumMod val="75000"/>
                  </a:schemeClr>
                </a:solidFill>
                <a:latin typeface="华文仿宋" panose="02010600040101010101" charset="-122"/>
                <a:ea typeface="华文仿宋" panose="02010600040101010101" charset="-122"/>
                <a:cs typeface="华文仿宋" panose="02010600040101010101" charset="-122"/>
              </a:rPr>
              <a:t>不能使指标之间相互矛盾或彼此重复</a:t>
            </a:r>
            <a:r>
              <a:rPr lang="zh-CN" altLang="en-US" sz="1600" dirty="0">
                <a:latin typeface="华文仿宋" panose="02010600040101010101" charset="-122"/>
                <a:ea typeface="华文仿宋" panose="02010600040101010101" charset="-122"/>
                <a:cs typeface="华文仿宋" panose="02010600040101010101" charset="-122"/>
              </a:rPr>
              <a:t>。</a:t>
            </a:r>
          </a:p>
          <a:p>
            <a:pPr>
              <a:lnSpc>
                <a:spcPct val="150000"/>
              </a:lnSpc>
            </a:pPr>
            <a:r>
              <a:rPr lang="zh-CN" altLang="en-US" sz="1600" b="1" dirty="0">
                <a:latin typeface="华文仿宋" panose="02010600040101010101" charset="-122"/>
                <a:ea typeface="华文仿宋" panose="02010600040101010101" charset="-122"/>
                <a:cs typeface="华文仿宋" panose="02010600040101010101" charset="-122"/>
              </a:rPr>
              <a:t>(4)可比性原则</a:t>
            </a:r>
          </a:p>
          <a:p>
            <a:pPr>
              <a:lnSpc>
                <a:spcPct val="150000"/>
              </a:lnSpc>
            </a:pPr>
            <a:r>
              <a:rPr lang="zh-CN" altLang="en-US" sz="1600" dirty="0">
                <a:latin typeface="华文仿宋" panose="02010600040101010101" charset="-122"/>
                <a:ea typeface="华文仿宋" panose="02010600040101010101" charset="-122"/>
                <a:cs typeface="华文仿宋" panose="02010600040101010101" charset="-122"/>
              </a:rPr>
              <a:t>在对指标的分析过程中，重要的是要对指标进行比较，如本月运营情况与上月运营情况的对比，不同仓库之间的对比等，所以要求指标必须具有可比性。</a:t>
            </a:r>
          </a:p>
          <a:p>
            <a:pPr>
              <a:lnSpc>
                <a:spcPct val="150000"/>
              </a:lnSpc>
            </a:pPr>
            <a:r>
              <a:rPr lang="zh-CN" altLang="en-US" sz="1600" b="1" dirty="0">
                <a:latin typeface="华文仿宋" panose="02010600040101010101" charset="-122"/>
                <a:ea typeface="华文仿宋" panose="02010600040101010101" charset="-122"/>
                <a:cs typeface="华文仿宋" panose="02010600040101010101" charset="-122"/>
              </a:rPr>
              <a:t>(5)确定性原则</a:t>
            </a:r>
          </a:p>
          <a:p>
            <a:pPr>
              <a:lnSpc>
                <a:spcPct val="150000"/>
              </a:lnSpc>
            </a:pPr>
            <a:r>
              <a:rPr lang="zh-CN" altLang="en-US" sz="1600" dirty="0">
                <a:latin typeface="华文仿宋" panose="02010600040101010101" charset="-122"/>
                <a:ea typeface="华文仿宋" panose="02010600040101010101" charset="-122"/>
                <a:cs typeface="华文仿宋" panose="02010600040101010101" charset="-122"/>
              </a:rPr>
              <a:t>指标体系一日确定之后，应在一定时间内保持相对稳定，不宜经常变动，频繁修改。在执行一段时间之后，可以通过总结不断地进行改进和完善。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2" name="文本框 1"/>
          <p:cNvSpPr txBox="1"/>
          <p:nvPr/>
        </p:nvSpPr>
        <p:spPr>
          <a:xfrm>
            <a:off x="1447165" y="1419860"/>
            <a:ext cx="9822180" cy="1200329"/>
          </a:xfrm>
          <a:prstGeom prst="rect">
            <a:avLst/>
          </a:prstGeom>
          <a:noFill/>
        </p:spPr>
        <p:txBody>
          <a:bodyPr wrap="square" rtlCol="0" anchor="t">
            <a:spAutoFit/>
          </a:bodyPr>
          <a:lstStyle/>
          <a:p>
            <a:r>
              <a:rPr lang="zh-CN" altLang="en-US" b="1" dirty="0">
                <a:solidFill>
                  <a:srgbClr val="FF0000"/>
                </a:solidFill>
                <a:latin typeface="华文仿宋" panose="02010600040101010101" charset="-122"/>
                <a:ea typeface="华文仿宋" panose="02010600040101010101" charset="-122"/>
                <a:cs typeface="华文仿宋" panose="02010600040101010101" charset="-122"/>
              </a:rPr>
              <a:t>仓储综合评价体系的应用(对比分析法)</a:t>
            </a:r>
          </a:p>
          <a:p>
            <a:r>
              <a:rPr lang="zh-CN" altLang="en-US" b="1" dirty="0">
                <a:latin typeface="华文仿宋" panose="02010600040101010101" charset="-122"/>
                <a:ea typeface="华文仿宋" panose="02010600040101010101" charset="-122"/>
                <a:cs typeface="华文仿宋" panose="02010600040101010101" charset="-122"/>
              </a:rPr>
              <a:t>对比分析法介绍:</a:t>
            </a:r>
          </a:p>
          <a:p>
            <a:r>
              <a:rPr lang="zh-CN" altLang="en-US" dirty="0">
                <a:latin typeface="华文仿宋" panose="02010600040101010101" charset="-122"/>
                <a:ea typeface="华文仿宋" panose="02010600040101010101" charset="-122"/>
                <a:cs typeface="华文仿宋" panose="02010600040101010101" charset="-122"/>
              </a:rPr>
              <a:t>对比分析法是将两个或两个以上有内在联系的、可比的指标(或数量)进行对比分析，从而认识仓储企业的现状及其规律性。目前主要有四种对比方法。</a:t>
            </a:r>
          </a:p>
        </p:txBody>
      </p:sp>
      <p:graphicFrame>
        <p:nvGraphicFramePr>
          <p:cNvPr id="3" name="表格 2"/>
          <p:cNvGraphicFramePr/>
          <p:nvPr>
            <p:custDataLst>
              <p:tags r:id="rId1"/>
            </p:custDataLst>
            <p:extLst>
              <p:ext uri="{D42A27DB-BD31-4B8C-83A1-F6EECF244321}">
                <p14:modId xmlns:p14="http://schemas.microsoft.com/office/powerpoint/2010/main" val="1015606046"/>
              </p:ext>
            </p:extLst>
          </p:nvPr>
        </p:nvGraphicFramePr>
        <p:xfrm>
          <a:off x="695401" y="2620189"/>
          <a:ext cx="11161240" cy="3402210"/>
        </p:xfrm>
        <a:graphic>
          <a:graphicData uri="http://schemas.openxmlformats.org/drawingml/2006/table">
            <a:tbl>
              <a:tblPr firstRow="1" bandRow="1">
                <a:tableStyleId>{5C22544A-7EE6-4342-B048-85BDC9FD1C3A}</a:tableStyleId>
              </a:tblPr>
              <a:tblGrid>
                <a:gridCol w="2740577">
                  <a:extLst>
                    <a:ext uri="{9D8B030D-6E8A-4147-A177-3AD203B41FA5}">
                      <a16:colId xmlns:a16="http://schemas.microsoft.com/office/drawing/2014/main" val="20000"/>
                    </a:ext>
                  </a:extLst>
                </a:gridCol>
                <a:gridCol w="8420663">
                  <a:extLst>
                    <a:ext uri="{9D8B030D-6E8A-4147-A177-3AD203B41FA5}">
                      <a16:colId xmlns:a16="http://schemas.microsoft.com/office/drawing/2014/main" val="20001"/>
                    </a:ext>
                  </a:extLst>
                </a:gridCol>
              </a:tblGrid>
              <a:tr h="664795">
                <a:tc>
                  <a:txBody>
                    <a:bodyPr/>
                    <a:lstStyle/>
                    <a:p>
                      <a:pPr indent="0" algn="ctr">
                        <a:buNone/>
                      </a:pPr>
                      <a:r>
                        <a:rPr lang="zh-CN" sz="2000" b="1">
                          <a:solidFill>
                            <a:schemeClr val="bg1"/>
                          </a:solidFill>
                          <a:latin typeface="华文仿宋" panose="02010600040101010101" charset="-122"/>
                          <a:ea typeface="华文仿宋" panose="02010600040101010101" charset="-122"/>
                        </a:rPr>
                        <a:t>对比分析方法</a:t>
                      </a:r>
                      <a:endParaRPr lang="zh-CN" altLang="en-US" sz="20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6">
                        <a:lumMod val="50000"/>
                      </a:schemeClr>
                    </a:solidFill>
                  </a:tcPr>
                </a:tc>
                <a:tc>
                  <a:txBody>
                    <a:bodyPr/>
                    <a:lstStyle/>
                    <a:p>
                      <a:pPr indent="0" algn="ctr">
                        <a:buNone/>
                      </a:pPr>
                      <a:r>
                        <a:rPr lang="zh-CN" sz="2000" b="1" dirty="0">
                          <a:solidFill>
                            <a:schemeClr val="bg1"/>
                          </a:solidFill>
                          <a:latin typeface="华文仿宋" panose="02010600040101010101" charset="-122"/>
                          <a:ea typeface="华文仿宋" panose="02010600040101010101" charset="-122"/>
                        </a:rPr>
                        <a:t>方法介绍</a:t>
                      </a:r>
                      <a:endParaRPr lang="zh-CN" altLang="en-US" sz="2000" b="1" dirty="0">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6">
                        <a:lumMod val="50000"/>
                      </a:schemeClr>
                    </a:solidFill>
                  </a:tcPr>
                </a:tc>
                <a:extLst>
                  <a:ext uri="{0D108BD9-81ED-4DB2-BD59-A6C34878D82A}">
                    <a16:rowId xmlns:a16="http://schemas.microsoft.com/office/drawing/2014/main" val="10000"/>
                  </a:ext>
                </a:extLst>
              </a:tr>
              <a:tr h="626432">
                <a:tc>
                  <a:txBody>
                    <a:bodyPr/>
                    <a:lstStyle/>
                    <a:p>
                      <a:pPr indent="0" algn="ctr">
                        <a:buNone/>
                      </a:pPr>
                      <a:r>
                        <a:rPr lang="zh-CN" sz="1600" b="0" dirty="0">
                          <a:solidFill>
                            <a:schemeClr val="bg1"/>
                          </a:solidFill>
                          <a:latin typeface="华文仿宋" panose="02010600040101010101" charset="-122"/>
                          <a:ea typeface="华文仿宋" panose="02010600040101010101" charset="-122"/>
                        </a:rPr>
                        <a:t>计划完成情况的对比分析</a:t>
                      </a:r>
                      <a:endParaRPr lang="zh-CN" altLang="en-US" sz="16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6">
                        <a:lumMod val="50000"/>
                      </a:schemeClr>
                    </a:solid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计划完成情况的对比分析是将同类指标的实际完成数或预计完成数与计划数进行对比分析，从而反应计划完成的绝对数和程度，分析计划完成或未完成的具体原因，总结经验，提出措施。</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92088">
                <a:tc>
                  <a:txBody>
                    <a:bodyPr/>
                    <a:lstStyle/>
                    <a:p>
                      <a:pPr indent="0" algn="ctr">
                        <a:buNone/>
                      </a:pPr>
                      <a:r>
                        <a:rPr lang="zh-CN" sz="1600" b="0" dirty="0">
                          <a:solidFill>
                            <a:schemeClr val="bg1"/>
                          </a:solidFill>
                          <a:latin typeface="华文仿宋" panose="02010600040101010101" charset="-122"/>
                          <a:ea typeface="华文仿宋" panose="02010600040101010101" charset="-122"/>
                        </a:rPr>
                        <a:t>纵向动态对比分析</a:t>
                      </a:r>
                      <a:endParaRPr lang="zh-CN" altLang="en-US" sz="16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6">
                        <a:lumMod val="50000"/>
                      </a:schemeClr>
                    </a:solid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cs typeface="华文仿宋" panose="02010600040101010101" charset="-122"/>
                        </a:rPr>
                        <a:t>纵向动态对比分析是将仓储运营综合评价体系的同类有关指标在不同时间上的对比，如本期与基期(或上期)比、与历史平均水平比，与历史最高水平比等。这种对比反应事物的发展方向和速度，说明当前状态的纵向动态，分析增长或降低的原因并提出建议。</a:t>
                      </a:r>
                      <a:endParaRPr lang="zh-CN" altLang="en-US" sz="16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711835">
                <a:tc>
                  <a:txBody>
                    <a:bodyPr/>
                    <a:lstStyle/>
                    <a:p>
                      <a:pPr indent="0" algn="ctr">
                        <a:buNone/>
                      </a:pPr>
                      <a:r>
                        <a:rPr lang="zh-CN" sz="1600" b="0" dirty="0">
                          <a:solidFill>
                            <a:schemeClr val="bg1"/>
                          </a:solidFill>
                          <a:latin typeface="华文仿宋" panose="02010600040101010101" charset="-122"/>
                          <a:ea typeface="华文仿宋" panose="02010600040101010101" charset="-122"/>
                        </a:rPr>
                        <a:t>横向类比分析</a:t>
                      </a:r>
                      <a:endParaRPr lang="zh-CN" altLang="en-US" sz="16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6">
                        <a:lumMod val="50000"/>
                      </a:schemeClr>
                    </a:solid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横向类比分析是将仓储运营综合评价体系的有关指标在同一时期相同类型的不同仓库的对比分析。通过横向对比，更能够找出仓库之间的差距，分析原因和问题，及时进行优化</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607060">
                <a:tc>
                  <a:txBody>
                    <a:bodyPr/>
                    <a:lstStyle/>
                    <a:p>
                      <a:pPr indent="0" algn="ctr">
                        <a:buNone/>
                      </a:pPr>
                      <a:r>
                        <a:rPr lang="zh-CN" sz="1600" b="0" dirty="0">
                          <a:solidFill>
                            <a:schemeClr val="bg1"/>
                          </a:solidFill>
                          <a:latin typeface="华文仿宋" panose="02010600040101010101" charset="-122"/>
                          <a:ea typeface="华文仿宋" panose="02010600040101010101" charset="-122"/>
                        </a:rPr>
                        <a:t>结构对比分析</a:t>
                      </a:r>
                      <a:endParaRPr lang="zh-CN" altLang="en-US" sz="1600" b="0" dirty="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6">
                        <a:lumMod val="50000"/>
                      </a:schemeClr>
                    </a:solidFill>
                  </a:tcPr>
                </a:tc>
                <a:tc>
                  <a:txBody>
                    <a:bodyPr/>
                    <a:lstStyle/>
                    <a:p>
                      <a:pPr indent="0" algn="ctr">
                        <a:buNone/>
                      </a:pPr>
                      <a:r>
                        <a:rPr lang="zh-CN" sz="1600" b="0" dirty="0">
                          <a:solidFill>
                            <a:srgbClr val="000000"/>
                          </a:solidFill>
                          <a:latin typeface="华文仿宋" panose="02010600040101010101" charset="-122"/>
                          <a:ea typeface="华文仿宋" panose="02010600040101010101" charset="-122"/>
                        </a:rPr>
                        <a:t>结构对比分析是将总体分为</a:t>
                      </a:r>
                      <a:r>
                        <a:rPr lang="zh-CN" sz="1600" b="0" dirty="0">
                          <a:solidFill>
                            <a:schemeClr val="accent1">
                              <a:lumMod val="75000"/>
                            </a:schemeClr>
                          </a:solidFill>
                          <a:latin typeface="华文仿宋" panose="02010600040101010101" charset="-122"/>
                          <a:ea typeface="华文仿宋" panose="02010600040101010101" charset="-122"/>
                        </a:rPr>
                        <a:t>不同性质的各部分</a:t>
                      </a:r>
                      <a:r>
                        <a:rPr lang="zh-CN" sz="1600" b="0" dirty="0">
                          <a:solidFill>
                            <a:srgbClr val="000000"/>
                          </a:solidFill>
                          <a:latin typeface="华文仿宋" panose="02010600040101010101" charset="-122"/>
                          <a:ea typeface="华文仿宋" panose="02010600040101010101" charset="-122"/>
                        </a:rPr>
                        <a:t>，然后以部分数值和总体数值之比，来反映事物内部构成的情况，一般用百分数表示。</a:t>
                      </a:r>
                      <a:endParaRPr lang="zh-CN"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2" name="文本框 1"/>
          <p:cNvSpPr txBox="1"/>
          <p:nvPr/>
        </p:nvSpPr>
        <p:spPr>
          <a:xfrm>
            <a:off x="1415415" y="2931160"/>
            <a:ext cx="9877425" cy="2009775"/>
          </a:xfrm>
          <a:prstGeom prst="rect">
            <a:avLst/>
          </a:prstGeom>
          <a:noFill/>
        </p:spPr>
        <p:txBody>
          <a:bodyPr wrap="square" rtlCol="0" anchor="t">
            <a:spAutoFit/>
          </a:bodyPr>
          <a:lstStyle/>
          <a:p>
            <a:pPr marL="342900" indent="-342900">
              <a:lnSpc>
                <a:spcPct val="130000"/>
              </a:lnSpc>
              <a:buFont typeface="Wingdings" panose="05000000000000000000" charset="0"/>
              <a:buChar char="u"/>
            </a:pPr>
            <a:r>
              <a:rPr lang="zh-CN" altLang="en-US" sz="2400" dirty="0">
                <a:latin typeface="华文仿宋" panose="02010600040101010101" charset="-122"/>
                <a:ea typeface="华文仿宋" panose="02010600040101010101" charset="-122"/>
                <a:cs typeface="华文仿宋" panose="02010600040101010101" charset="-122"/>
              </a:rPr>
              <a:t>通过纵向动态对比分析法，可以对</a:t>
            </a:r>
            <a:r>
              <a:rPr lang="zh-CN" altLang="en-US" sz="2400" b="1" dirty="0">
                <a:solidFill>
                  <a:srgbClr val="FF0000"/>
                </a:solidFill>
                <a:latin typeface="华文仿宋" panose="02010600040101010101" charset="-122"/>
                <a:ea typeface="华文仿宋" panose="02010600040101010101" charset="-122"/>
                <a:cs typeface="华文仿宋" panose="02010600040101010101" charset="-122"/>
              </a:rPr>
              <a:t>同一仓库</a:t>
            </a:r>
            <a:r>
              <a:rPr lang="zh-CN" altLang="en-US" sz="2400" dirty="0">
                <a:latin typeface="华文仿宋" panose="02010600040101010101" charset="-122"/>
                <a:ea typeface="华文仿宋" panose="02010600040101010101" charset="-122"/>
                <a:cs typeface="华文仿宋" panose="02010600040101010101" charset="-122"/>
              </a:rPr>
              <a:t>不同时期的数据进行对比，了解仓库运营情况的变化趋势，及时发现问题并优化；</a:t>
            </a:r>
          </a:p>
          <a:p>
            <a:pPr marL="342900" indent="-342900">
              <a:lnSpc>
                <a:spcPct val="130000"/>
              </a:lnSpc>
              <a:buFont typeface="Wingdings" panose="05000000000000000000" charset="0"/>
              <a:buChar char="u"/>
            </a:pPr>
            <a:r>
              <a:rPr lang="zh-CN" altLang="en-US" sz="2400" dirty="0">
                <a:latin typeface="华文仿宋" panose="02010600040101010101" charset="-122"/>
                <a:ea typeface="华文仿宋" panose="02010600040101010101" charset="-122"/>
                <a:cs typeface="华文仿宋" panose="02010600040101010101" charset="-122"/>
              </a:rPr>
              <a:t>通过横向类比分析，可以对</a:t>
            </a:r>
            <a:r>
              <a:rPr lang="zh-CN" altLang="en-US" sz="2400" b="1" dirty="0">
                <a:solidFill>
                  <a:srgbClr val="FF0000"/>
                </a:solidFill>
                <a:latin typeface="华文仿宋" panose="02010600040101010101" charset="-122"/>
                <a:ea typeface="华文仿宋" panose="02010600040101010101" charset="-122"/>
                <a:cs typeface="华文仿宋" panose="02010600040101010101" charset="-122"/>
              </a:rPr>
              <a:t>不同仓库</a:t>
            </a:r>
            <a:r>
              <a:rPr lang="zh-CN" altLang="en-US" sz="2400" dirty="0">
                <a:latin typeface="华文仿宋" panose="02010600040101010101" charset="-122"/>
                <a:ea typeface="华文仿宋" panose="02010600040101010101" charset="-122"/>
                <a:cs typeface="华文仿宋" panose="02010600040101010101" charset="-122"/>
              </a:rPr>
              <a:t>进行对比，找出仓库运营情况的差异和不足。</a:t>
            </a:r>
          </a:p>
        </p:txBody>
      </p:sp>
      <p:sp>
        <p:nvSpPr>
          <p:cNvPr id="3" name="文本框 2"/>
          <p:cNvSpPr txBox="1"/>
          <p:nvPr/>
        </p:nvSpPr>
        <p:spPr>
          <a:xfrm>
            <a:off x="1055370" y="4940935"/>
            <a:ext cx="10464800" cy="977265"/>
          </a:xfrm>
          <a:prstGeom prst="rect">
            <a:avLst/>
          </a:prstGeom>
          <a:noFill/>
        </p:spPr>
        <p:txBody>
          <a:bodyPr wrap="square" rtlCol="0" anchor="t">
            <a:spAutoFit/>
          </a:bodyPr>
          <a:lstStyle/>
          <a:p>
            <a:pPr>
              <a:lnSpc>
                <a:spcPct val="120000"/>
              </a:lnSpc>
            </a:pPr>
            <a:r>
              <a:rPr lang="zh-CN" altLang="en-US" sz="2400">
                <a:latin typeface="华文仿宋" panose="02010600040101010101" charset="-122"/>
                <a:ea typeface="华文仿宋" panose="02010600040101010101" charset="-122"/>
              </a:rPr>
              <a:t>通过对指标的分析，能发现运营中存在的问题，特别是对几个指标的综合分析，能找到彼此间联系和关键问题之所在，从而为仓储运营的优化提供依据。</a:t>
            </a:r>
          </a:p>
        </p:txBody>
      </p:sp>
      <p:sp>
        <p:nvSpPr>
          <p:cNvPr id="5" name="文本框 4"/>
          <p:cNvSpPr txBox="1"/>
          <p:nvPr/>
        </p:nvSpPr>
        <p:spPr>
          <a:xfrm>
            <a:off x="539115" y="1530350"/>
            <a:ext cx="10981055" cy="1210945"/>
          </a:xfrm>
          <a:prstGeom prst="rect">
            <a:avLst/>
          </a:prstGeom>
          <a:noFill/>
        </p:spPr>
        <p:txBody>
          <a:bodyPr wrap="square" rtlCol="0" anchor="t">
            <a:spAutoFit/>
          </a:bodyPr>
          <a:lstStyle/>
          <a:p>
            <a:pPr indent="0" algn="ctr">
              <a:lnSpc>
                <a:spcPct val="130000"/>
              </a:lnSpc>
              <a:buFont typeface="Wingdings" panose="05000000000000000000" charset="0"/>
              <a:buNone/>
            </a:pPr>
            <a:r>
              <a:rPr lang="zh-CN" altLang="en-US" sz="2800" dirty="0">
                <a:latin typeface="华文仿宋" panose="02010600040101010101" charset="-122"/>
                <a:ea typeface="华文仿宋" panose="02010600040101010101" charset="-122"/>
                <a:cs typeface="华文仿宋" panose="02010600040101010101" charset="-122"/>
                <a:sym typeface="+mn-ea"/>
              </a:rPr>
              <a:t>在仓储运营综合评价体系中，用的比较多的是</a:t>
            </a:r>
            <a:r>
              <a:rPr lang="zh-CN" altLang="en-US" sz="2800" b="1" dirty="0">
                <a:solidFill>
                  <a:srgbClr val="FF0000"/>
                </a:solidFill>
                <a:latin typeface="华文仿宋" panose="02010600040101010101" charset="-122"/>
                <a:ea typeface="华文仿宋" panose="02010600040101010101" charset="-122"/>
                <a:cs typeface="华文仿宋" panose="02010600040101010101" charset="-122"/>
                <a:sym typeface="+mn-ea"/>
              </a:rPr>
              <a:t>纵向动态对比分析法</a:t>
            </a:r>
            <a:r>
              <a:rPr lang="zh-CN" altLang="en-US" sz="2800" dirty="0">
                <a:latin typeface="华文仿宋" panose="02010600040101010101" charset="-122"/>
                <a:ea typeface="华文仿宋" panose="02010600040101010101" charset="-122"/>
                <a:cs typeface="华文仿宋" panose="02010600040101010101" charset="-122"/>
                <a:sym typeface="+mn-ea"/>
              </a:rPr>
              <a:t>和</a:t>
            </a:r>
            <a:r>
              <a:rPr lang="zh-CN" altLang="en-US" sz="2800" b="1" dirty="0">
                <a:solidFill>
                  <a:srgbClr val="FF0000"/>
                </a:solidFill>
                <a:latin typeface="华文仿宋" panose="02010600040101010101" charset="-122"/>
                <a:ea typeface="华文仿宋" panose="02010600040101010101" charset="-122"/>
                <a:cs typeface="华文仿宋" panose="02010600040101010101" charset="-122"/>
                <a:sym typeface="+mn-ea"/>
              </a:rPr>
              <a:t>横向类比分析法</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graphicFrame>
        <p:nvGraphicFramePr>
          <p:cNvPr id="5" name="表格 4"/>
          <p:cNvGraphicFramePr/>
          <p:nvPr>
            <p:custDataLst>
              <p:tags r:id="rId1"/>
            </p:custDataLst>
            <p:extLst>
              <p:ext uri="{D42A27DB-BD31-4B8C-83A1-F6EECF244321}">
                <p14:modId xmlns:p14="http://schemas.microsoft.com/office/powerpoint/2010/main" val="910065616"/>
              </p:ext>
            </p:extLst>
          </p:nvPr>
        </p:nvGraphicFramePr>
        <p:xfrm>
          <a:off x="429895" y="1412240"/>
          <a:ext cx="7178039" cy="4884420"/>
        </p:xfrm>
        <a:graphic>
          <a:graphicData uri="http://schemas.openxmlformats.org/drawingml/2006/table">
            <a:tbl>
              <a:tblPr firstRow="1" bandRow="1">
                <a:tableStyleId>{5C22544A-7EE6-4342-B048-85BDC9FD1C3A}</a:tableStyleId>
              </a:tblPr>
              <a:tblGrid>
                <a:gridCol w="789212">
                  <a:extLst>
                    <a:ext uri="{9D8B030D-6E8A-4147-A177-3AD203B41FA5}">
                      <a16:colId xmlns:a16="http://schemas.microsoft.com/office/drawing/2014/main" val="20000"/>
                    </a:ext>
                  </a:extLst>
                </a:gridCol>
                <a:gridCol w="823888">
                  <a:extLst>
                    <a:ext uri="{9D8B030D-6E8A-4147-A177-3AD203B41FA5}">
                      <a16:colId xmlns:a16="http://schemas.microsoft.com/office/drawing/2014/main" val="20001"/>
                    </a:ext>
                  </a:extLst>
                </a:gridCol>
                <a:gridCol w="2130037">
                  <a:extLst>
                    <a:ext uri="{9D8B030D-6E8A-4147-A177-3AD203B41FA5}">
                      <a16:colId xmlns:a16="http://schemas.microsoft.com/office/drawing/2014/main" val="20002"/>
                    </a:ext>
                  </a:extLst>
                </a:gridCol>
                <a:gridCol w="687109">
                  <a:extLst>
                    <a:ext uri="{9D8B030D-6E8A-4147-A177-3AD203B41FA5}">
                      <a16:colId xmlns:a16="http://schemas.microsoft.com/office/drawing/2014/main" val="20003"/>
                    </a:ext>
                  </a:extLst>
                </a:gridCol>
                <a:gridCol w="649222">
                  <a:extLst>
                    <a:ext uri="{9D8B030D-6E8A-4147-A177-3AD203B41FA5}">
                      <a16:colId xmlns:a16="http://schemas.microsoft.com/office/drawing/2014/main" val="20004"/>
                    </a:ext>
                  </a:extLst>
                </a:gridCol>
                <a:gridCol w="696099">
                  <a:extLst>
                    <a:ext uri="{9D8B030D-6E8A-4147-A177-3AD203B41FA5}">
                      <a16:colId xmlns:a16="http://schemas.microsoft.com/office/drawing/2014/main" val="20005"/>
                    </a:ext>
                  </a:extLst>
                </a:gridCol>
                <a:gridCol w="616471">
                  <a:extLst>
                    <a:ext uri="{9D8B030D-6E8A-4147-A177-3AD203B41FA5}">
                      <a16:colId xmlns:a16="http://schemas.microsoft.com/office/drawing/2014/main" val="20006"/>
                    </a:ext>
                  </a:extLst>
                </a:gridCol>
                <a:gridCol w="786001">
                  <a:extLst>
                    <a:ext uri="{9D8B030D-6E8A-4147-A177-3AD203B41FA5}">
                      <a16:colId xmlns:a16="http://schemas.microsoft.com/office/drawing/2014/main" val="20007"/>
                    </a:ext>
                  </a:extLst>
                </a:gridCol>
              </a:tblGrid>
              <a:tr h="485140">
                <a:tc>
                  <a:txBody>
                    <a:bodyPr/>
                    <a:lstStyle/>
                    <a:p>
                      <a:pPr indent="0" algn="ctr">
                        <a:buNone/>
                      </a:pPr>
                      <a:r>
                        <a:rPr lang="zh-CN" sz="1400" b="1">
                          <a:solidFill>
                            <a:schemeClr val="bg1"/>
                          </a:solidFill>
                          <a:latin typeface="Arial" panose="020B0604020202020204" pitchFamily="34" charset="0"/>
                          <a:ea typeface="宋体" panose="02010600030101010101" pitchFamily="2" charset="-122"/>
                        </a:rPr>
                        <a:t>运营模块</a:t>
                      </a:r>
                      <a:endParaRPr lang="zh-CN" altLang="en-US" sz="1400" b="1">
                        <a:solidFill>
                          <a:schemeClr val="bg1"/>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宋体" panose="02010600030101010101" pitchFamily="2" charset="-122"/>
                        </a:rPr>
                        <a:t>运营类别</a:t>
                      </a:r>
                      <a:endParaRPr lang="zh-CN" altLang="en-US" sz="1400" b="1">
                        <a:solidFill>
                          <a:schemeClr val="bg1"/>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1" dirty="0">
                          <a:solidFill>
                            <a:schemeClr val="bg1"/>
                          </a:solidFill>
                          <a:latin typeface="Arial" panose="020B0604020202020204" pitchFamily="34" charset="0"/>
                          <a:ea typeface="宋体" panose="02010600030101010101" pitchFamily="2" charset="-122"/>
                        </a:rPr>
                        <a:t>运营指标</a:t>
                      </a:r>
                      <a:endParaRPr lang="zh-CN" altLang="en-US" sz="1400" b="1" dirty="0">
                        <a:solidFill>
                          <a:schemeClr val="bg1"/>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宋体" panose="02010600030101010101" pitchFamily="2" charset="-122"/>
                        </a:rPr>
                        <a:t>单位</a:t>
                      </a:r>
                      <a:endParaRPr lang="zh-CN" altLang="en-US" sz="1400" b="1">
                        <a:solidFill>
                          <a:schemeClr val="bg1"/>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1" dirty="0">
                          <a:solidFill>
                            <a:schemeClr val="bg1"/>
                          </a:solidFill>
                          <a:latin typeface="Arial" panose="020B0604020202020204" pitchFamily="34" charset="0"/>
                          <a:ea typeface="宋体" panose="02010600030101010101" pitchFamily="2" charset="-122"/>
                        </a:rPr>
                        <a:t>平日</a:t>
                      </a:r>
                      <a:endParaRPr lang="zh-CN" altLang="en-US" sz="1400" b="1" dirty="0">
                        <a:solidFill>
                          <a:schemeClr val="bg1"/>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1" dirty="0">
                          <a:solidFill>
                            <a:schemeClr val="bg1"/>
                          </a:solidFill>
                          <a:latin typeface="Arial" panose="020B0604020202020204" pitchFamily="34" charset="0"/>
                          <a:ea typeface="宋体" panose="02010600030101010101" pitchFamily="2" charset="-122"/>
                        </a:rPr>
                        <a:t>大促</a:t>
                      </a:r>
                      <a:endParaRPr lang="zh-CN" altLang="en-US" sz="1400" b="1" dirty="0">
                        <a:solidFill>
                          <a:schemeClr val="bg1"/>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en-US" sz="1400" b="1" dirty="0">
                          <a:solidFill>
                            <a:schemeClr val="bg1"/>
                          </a:solidFill>
                          <a:latin typeface="宋体" panose="02010600030101010101" pitchFamily="2" charset="-122"/>
                        </a:rPr>
                        <a:t>6.18</a:t>
                      </a:r>
                      <a:endParaRPr lang="en-US" altLang="en-US" sz="1400" b="1" dirty="0">
                        <a:solidFill>
                          <a:schemeClr val="bg1"/>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宋体" panose="02010600030101010101" pitchFamily="2" charset="-122"/>
                        </a:rPr>
                        <a:t>6.18环比平日</a:t>
                      </a:r>
                      <a:endParaRPr lang="zh-CN" altLang="en-US" sz="1400" b="1">
                        <a:solidFill>
                          <a:schemeClr val="bg1"/>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chemeClr val="accent1">
                        <a:lumMod val="50000"/>
                      </a:schemeClr>
                    </a:solidFill>
                  </a:tcPr>
                </a:tc>
                <a:extLst>
                  <a:ext uri="{0D108BD9-81ED-4DB2-BD59-A6C34878D82A}">
                    <a16:rowId xmlns:a16="http://schemas.microsoft.com/office/drawing/2014/main" val="10000"/>
                  </a:ext>
                </a:extLst>
              </a:tr>
              <a:tr h="241300">
                <a:tc rowSpan="3">
                  <a:txBody>
                    <a:bodyPr/>
                    <a:lstStyle/>
                    <a:p>
                      <a:pPr indent="0" algn="ctr">
                        <a:buNone/>
                      </a:pPr>
                      <a:r>
                        <a:rPr lang="zh-CN" sz="1200" b="1" dirty="0">
                          <a:solidFill>
                            <a:srgbClr val="000000"/>
                          </a:solidFill>
                          <a:latin typeface="Arial" panose="020B0604020202020204" pitchFamily="34" charset="0"/>
                          <a:ea typeface="宋体" panose="02010600030101010101" pitchFamily="2" charset="-122"/>
                        </a:rPr>
                        <a:t>入库</a:t>
                      </a:r>
                      <a:endParaRPr lang="zh-CN" altLang="en-US" sz="1200" b="1"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1">
                          <a:solidFill>
                            <a:srgbClr val="000000"/>
                          </a:solidFill>
                          <a:latin typeface="Arial" panose="020B0604020202020204" pitchFamily="34" charset="0"/>
                          <a:ea typeface="宋体" panose="02010600030101010101" pitchFamily="2" charset="-122"/>
                        </a:rPr>
                        <a:t>总量</a:t>
                      </a:r>
                      <a:endParaRPr lang="zh-CN" altLang="en-US" sz="1200" b="1">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日均入库SKU件数</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件</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27270</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25401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16509</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-39%</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10820">
                <a:tc vMerge="1">
                  <a:txBody>
                    <a:bodyPr/>
                    <a:lstStyle/>
                    <a:p>
                      <a:endParaRPr lang="zh-CN"/>
                    </a:p>
                  </a:txBody>
                  <a:tcPr>
                    <a:lnL w="12700">
                      <a:solidFill>
                        <a:schemeClr val="tx1"/>
                      </a:solidFill>
                      <a:prstDash val="solid"/>
                    </a:lnL>
                    <a:lnR w="12700">
                      <a:solidFill>
                        <a:schemeClr val="tx1"/>
                      </a:solidFill>
                      <a:prstDash val="solid"/>
                    </a:lnR>
                  </a:tcPr>
                </a:tc>
                <a:tc rowSpan="2">
                  <a:txBody>
                    <a:bodyPr/>
                    <a:lstStyle/>
                    <a:p>
                      <a:pPr indent="0" algn="ctr">
                        <a:buNone/>
                      </a:pPr>
                      <a:r>
                        <a:rPr lang="zh-CN" sz="1200" b="1" dirty="0">
                          <a:solidFill>
                            <a:srgbClr val="000000"/>
                          </a:solidFill>
                          <a:latin typeface="Arial" panose="020B0604020202020204" pitchFamily="34" charset="0"/>
                          <a:ea typeface="宋体" panose="02010600030101010101" pitchFamily="2" charset="-122"/>
                        </a:rPr>
                        <a:t>入库效率</a:t>
                      </a:r>
                      <a:endParaRPr lang="zh-CN" altLang="en-US" sz="1200" b="1"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平均每小时入库件数</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件</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2067</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1893</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917</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-56%</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10820">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入库效率</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件/时/人</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1203</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1211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1121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-7%</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241300">
                <a:tc rowSpan="13">
                  <a:txBody>
                    <a:bodyPr/>
                    <a:lstStyle/>
                    <a:p>
                      <a:pPr indent="0" algn="ctr">
                        <a:buNone/>
                      </a:pPr>
                      <a:r>
                        <a:rPr lang="zh-CN" sz="1200" b="1" dirty="0">
                          <a:solidFill>
                            <a:srgbClr val="000000"/>
                          </a:solidFill>
                          <a:latin typeface="Arial" panose="020B0604020202020204" pitchFamily="34" charset="0"/>
                          <a:ea typeface="宋体" panose="02010600030101010101" pitchFamily="2" charset="-122"/>
                        </a:rPr>
                        <a:t>出库</a:t>
                      </a:r>
                      <a:endParaRPr lang="zh-CN" altLang="en-US" sz="1200" b="1"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1" dirty="0">
                          <a:solidFill>
                            <a:srgbClr val="000000"/>
                          </a:solidFill>
                          <a:latin typeface="Arial" panose="020B0604020202020204" pitchFamily="34" charset="0"/>
                          <a:ea typeface="宋体" panose="02010600030101010101" pitchFamily="2" charset="-122"/>
                        </a:rPr>
                        <a:t>总量</a:t>
                      </a:r>
                      <a:endParaRPr lang="zh-CN" altLang="en-US" sz="1200" b="1"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日均出库SKU件数</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件</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14132</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29033</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69492</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1" dirty="0">
                          <a:solidFill>
                            <a:srgbClr val="FF0000"/>
                          </a:solidFill>
                          <a:latin typeface="宋体" panose="02010600030101010101" pitchFamily="2" charset="-122"/>
                        </a:rPr>
                        <a:t>392%</a:t>
                      </a:r>
                      <a:endParaRPr lang="en-US" altLang="en-US" sz="1000" b="1"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210820">
                <a:tc vMerge="1">
                  <a:txBody>
                    <a:bodyPr/>
                    <a:lstStyle/>
                    <a:p>
                      <a:endParaRPr lang="zh-CN"/>
                    </a:p>
                  </a:txBody>
                  <a:tcPr>
                    <a:lnL w="12700">
                      <a:solidFill>
                        <a:schemeClr val="tx1"/>
                      </a:solidFill>
                      <a:prstDash val="solid"/>
                    </a:lnL>
                    <a:lnR w="12700">
                      <a:solidFill>
                        <a:schemeClr val="tx1"/>
                      </a:solidFill>
                      <a:prstDash val="solid"/>
                    </a:lnR>
                  </a:tcPr>
                </a:tc>
                <a:tc rowSpan="3">
                  <a:txBody>
                    <a:bodyPr/>
                    <a:lstStyle/>
                    <a:p>
                      <a:pPr indent="0" algn="ctr">
                        <a:buNone/>
                      </a:pPr>
                      <a:r>
                        <a:rPr lang="zh-CN" sz="1200" b="1" dirty="0">
                          <a:solidFill>
                            <a:srgbClr val="000000"/>
                          </a:solidFill>
                          <a:latin typeface="Arial" panose="020B0604020202020204" pitchFamily="34" charset="0"/>
                          <a:ea typeface="宋体" panose="02010600030101010101" pitchFamily="2" charset="-122"/>
                        </a:rPr>
                        <a:t>订单结构</a:t>
                      </a:r>
                      <a:endParaRPr lang="zh-CN" altLang="en-US" sz="1200" b="1"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日均订单单量</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单</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7438</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12097</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18782</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FF0000"/>
                          </a:solidFill>
                          <a:latin typeface="宋体" panose="02010600030101010101" pitchFamily="2" charset="-122"/>
                        </a:rPr>
                        <a:t>153%</a:t>
                      </a:r>
                      <a:endParaRPr lang="en-US" altLang="en-US" sz="1000" b="0"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21082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单均品类数(FN)</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种</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1.2</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1.7</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2.3</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92%</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21082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单均件数(EQ)</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件</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1.9</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2.4</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3.1</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95%</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210820">
                <a:tc vMerge="1">
                  <a:txBody>
                    <a:bodyPr/>
                    <a:lstStyle/>
                    <a:p>
                      <a:endParaRPr lang="zh-CN"/>
                    </a:p>
                  </a:txBody>
                  <a:tcPr>
                    <a:lnL w="12700">
                      <a:solidFill>
                        <a:schemeClr val="tx1"/>
                      </a:solidFill>
                      <a:prstDash val="solid"/>
                    </a:lnL>
                    <a:lnR w="12700">
                      <a:solidFill>
                        <a:schemeClr val="tx1"/>
                      </a:solidFill>
                      <a:prstDash val="solid"/>
                    </a:lnR>
                  </a:tcPr>
                </a:tc>
                <a:tc rowSpan="7">
                  <a:txBody>
                    <a:bodyPr/>
                    <a:lstStyle/>
                    <a:p>
                      <a:pPr indent="0" algn="ctr">
                        <a:buNone/>
                      </a:pPr>
                      <a:r>
                        <a:rPr lang="zh-CN" sz="1200" b="1">
                          <a:solidFill>
                            <a:srgbClr val="000000"/>
                          </a:solidFill>
                          <a:latin typeface="Arial" panose="020B0604020202020204" pitchFamily="34" charset="0"/>
                          <a:ea typeface="宋体" panose="02010600030101010101" pitchFamily="2" charset="-122"/>
                        </a:rPr>
                        <a:t>出库效率</a:t>
                      </a:r>
                      <a:endParaRPr lang="zh-CN" altLang="en-US" sz="1200" b="1">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1" dirty="0">
                          <a:solidFill>
                            <a:srgbClr val="FF0000"/>
                          </a:solidFill>
                          <a:latin typeface="Arial" panose="020B0604020202020204" pitchFamily="34" charset="0"/>
                          <a:ea typeface="宋体" panose="02010600030101010101" pitchFamily="2" charset="-122"/>
                        </a:rPr>
                        <a:t>拣选效率</a:t>
                      </a:r>
                      <a:endParaRPr lang="zh-CN" altLang="en-US" sz="1000" b="1" dirty="0">
                        <a:solidFill>
                          <a:srgbClr val="FF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件/时/人</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399</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489</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842</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1" dirty="0">
                          <a:solidFill>
                            <a:srgbClr val="FF0000"/>
                          </a:solidFill>
                          <a:latin typeface="宋体" panose="02010600030101010101" pitchFamily="2" charset="-122"/>
                        </a:rPr>
                        <a:t>111%</a:t>
                      </a:r>
                      <a:endParaRPr lang="en-US" altLang="en-US" sz="1000" b="1"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25654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zh-CN" sz="1000" b="0" dirty="0">
                          <a:solidFill>
                            <a:schemeClr val="accent1">
                              <a:lumMod val="75000"/>
                            </a:schemeClr>
                          </a:solidFill>
                          <a:latin typeface="Arial" panose="020B0604020202020204" pitchFamily="34" charset="0"/>
                          <a:ea typeface="宋体" panose="02010600030101010101" pitchFamily="2" charset="-122"/>
                        </a:rPr>
                        <a:t>平均每个出库华架面拣选SKU件数</a:t>
                      </a:r>
                      <a:endParaRPr lang="zh-CN" altLang="en-US" sz="1000" b="0" dirty="0">
                        <a:solidFill>
                          <a:schemeClr val="accent1">
                            <a:lumMod val="75000"/>
                          </a:schemeClr>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件</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2.5</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3.3</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chemeClr val="accent1">
                              <a:lumMod val="75000"/>
                            </a:schemeClr>
                          </a:solidFill>
                          <a:latin typeface="宋体" panose="02010600030101010101" pitchFamily="2" charset="-122"/>
                        </a:rPr>
                        <a:t>5.2</a:t>
                      </a:r>
                      <a:endParaRPr lang="en-US" altLang="en-US" sz="1000" b="0" dirty="0">
                        <a:solidFill>
                          <a:schemeClr val="accent1">
                            <a:lumMod val="75000"/>
                          </a:schemeClr>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108%</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25654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平均每个出库货架面拣选SKU品类数</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种</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1.3</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1.8</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62%</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21082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每工作站每小时agv车次-均值</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次</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153</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156</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FF0000"/>
                          </a:solidFill>
                          <a:latin typeface="宋体" panose="02010600030101010101" pitchFamily="2" charset="-122"/>
                        </a:rPr>
                        <a:t>168</a:t>
                      </a:r>
                      <a:endParaRPr lang="en-US" altLang="en-US" sz="1000" b="0"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10%</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1"/>
                  </a:ext>
                </a:extLst>
              </a:tr>
              <a:tr h="21082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每工作站每小时agv车次-峰值</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次</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289</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281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FF0000"/>
                          </a:solidFill>
                          <a:latin typeface="宋体" panose="02010600030101010101" pitchFamily="2" charset="-122"/>
                        </a:rPr>
                        <a:t>260</a:t>
                      </a:r>
                      <a:endParaRPr lang="en-US" altLang="en-US" sz="1000" b="0"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-10%</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2"/>
                  </a:ext>
                </a:extLst>
              </a:tr>
              <a:tr h="21082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平均AGV拣选位停留时长</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秒</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6.8</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7.4</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FF0000"/>
                          </a:solidFill>
                          <a:latin typeface="宋体" panose="02010600030101010101" pitchFamily="2" charset="-122"/>
                        </a:rPr>
                        <a:t>9.1</a:t>
                      </a:r>
                      <a:endParaRPr lang="en-US" altLang="en-US" sz="1000" b="0"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34%</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3"/>
                  </a:ext>
                </a:extLst>
              </a:tr>
              <a:tr h="21082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zh-CN" sz="1000" b="0" dirty="0">
                          <a:solidFill>
                            <a:schemeClr val="accent1">
                              <a:lumMod val="75000"/>
                            </a:schemeClr>
                          </a:solidFill>
                          <a:latin typeface="Arial" panose="020B0604020202020204" pitchFamily="34" charset="0"/>
                          <a:ea typeface="宋体" panose="02010600030101010101" pitchFamily="2" charset="-122"/>
                        </a:rPr>
                        <a:t>平均拣选每件SKU时长</a:t>
                      </a:r>
                      <a:endParaRPr lang="zh-CN" altLang="en-US" sz="1000" b="0" dirty="0">
                        <a:solidFill>
                          <a:schemeClr val="accent1">
                            <a:lumMod val="75000"/>
                          </a:schemeClr>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秒</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5.1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4.1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chemeClr val="accent1">
                              <a:lumMod val="75000"/>
                            </a:schemeClr>
                          </a:solidFill>
                          <a:latin typeface="宋体" panose="02010600030101010101" pitchFamily="2" charset="-122"/>
                        </a:rPr>
                        <a:t>3.9</a:t>
                      </a:r>
                      <a:endParaRPr lang="en-US" altLang="en-US" sz="1000" b="0" dirty="0">
                        <a:solidFill>
                          <a:schemeClr val="accent1">
                            <a:lumMod val="75000"/>
                          </a:schemeClr>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-24%</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4"/>
                  </a:ext>
                </a:extLst>
              </a:tr>
              <a:tr h="210820">
                <a:tc vMerge="1">
                  <a:txBody>
                    <a:bodyPr/>
                    <a:lstStyle/>
                    <a:p>
                      <a:endParaRPr lang="zh-CN"/>
                    </a:p>
                  </a:txBody>
                  <a:tcPr>
                    <a:lnL w="12700">
                      <a:solidFill>
                        <a:schemeClr val="tx1"/>
                      </a:solidFill>
                      <a:prstDash val="solid"/>
                    </a:lnL>
                    <a:lnR w="12700">
                      <a:solidFill>
                        <a:schemeClr val="tx1"/>
                      </a:solidFill>
                      <a:prstDash val="solid"/>
                    </a:lnR>
                  </a:tcPr>
                </a:tc>
                <a:tc rowSpan="2">
                  <a:txBody>
                    <a:bodyPr/>
                    <a:lstStyle/>
                    <a:p>
                      <a:pPr indent="0" algn="ctr">
                        <a:buNone/>
                      </a:pPr>
                      <a:r>
                        <a:rPr lang="zh-CN" sz="1200" b="1" dirty="0">
                          <a:solidFill>
                            <a:srgbClr val="000000"/>
                          </a:solidFill>
                          <a:latin typeface="Arial" panose="020B0604020202020204" pitchFamily="34" charset="0"/>
                          <a:ea typeface="宋体" panose="02010600030101010101" pitchFamily="2" charset="-122"/>
                        </a:rPr>
                        <a:t>工作站</a:t>
                      </a:r>
                      <a:endParaRPr lang="zh-CN" altLang="en-US" sz="1200" b="1"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日均出库工作站数</a:t>
                      </a:r>
                      <a:endParaRPr lang="zh-CN" altLang="en-US" sz="1000" b="0"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个</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7</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8</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1" dirty="0">
                          <a:solidFill>
                            <a:srgbClr val="FF0000"/>
                          </a:solidFill>
                          <a:latin typeface="宋体" panose="02010600030101010101" pitchFamily="2" charset="-122"/>
                        </a:rPr>
                        <a:t>12</a:t>
                      </a:r>
                      <a:endParaRPr lang="en-US" altLang="en-US" sz="1000" b="1"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71%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5"/>
                  </a:ext>
                </a:extLst>
              </a:tr>
              <a:tr h="210820">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日均每个出库工作站工作时长</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小时</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5.1</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1.4</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1" dirty="0">
                          <a:solidFill>
                            <a:srgbClr val="FF0000"/>
                          </a:solidFill>
                          <a:latin typeface="宋体" panose="02010600030101010101" pitchFamily="2" charset="-122"/>
                        </a:rPr>
                        <a:t>8.5</a:t>
                      </a:r>
                      <a:endParaRPr lang="en-US" altLang="en-US" sz="1000" b="1" dirty="0">
                        <a:solidFill>
                          <a:srgbClr val="FF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68%</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6"/>
                  </a:ext>
                </a:extLst>
              </a:tr>
              <a:tr h="210820">
                <a:tc rowSpan="3">
                  <a:txBody>
                    <a:bodyPr/>
                    <a:lstStyle/>
                    <a:p>
                      <a:pPr indent="0" algn="ctr">
                        <a:buNone/>
                      </a:pPr>
                      <a:r>
                        <a:rPr lang="zh-CN" sz="1200" b="1" dirty="0">
                          <a:solidFill>
                            <a:srgbClr val="000000"/>
                          </a:solidFill>
                          <a:latin typeface="Arial" panose="020B0604020202020204" pitchFamily="34" charset="0"/>
                          <a:ea typeface="宋体" panose="02010600030101010101" pitchFamily="2" charset="-122"/>
                        </a:rPr>
                        <a:t>在库</a:t>
                      </a:r>
                      <a:endParaRPr lang="zh-CN" altLang="en-US" sz="1200" b="1" dirty="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rowSpan="3">
                  <a:txBody>
                    <a:bodyPr/>
                    <a:lstStyle/>
                    <a:p>
                      <a:pPr indent="0" algn="ctr">
                        <a:buNone/>
                      </a:pPr>
                      <a:r>
                        <a:rPr lang="zh-CN" sz="1200" b="1">
                          <a:solidFill>
                            <a:srgbClr val="000000"/>
                          </a:solidFill>
                          <a:latin typeface="Arial" panose="020B0604020202020204" pitchFamily="34" charset="0"/>
                          <a:ea typeface="宋体" panose="02010600030101010101" pitchFamily="2" charset="-122"/>
                        </a:rPr>
                        <a:t>在库</a:t>
                      </a:r>
                      <a:endParaRPr lang="zh-CN" altLang="en-US" sz="1200" b="1">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在库SKU品类数</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种</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38877</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39107</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37982</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-2%</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7"/>
                  </a:ext>
                </a:extLst>
              </a:tr>
              <a:tr h="210820">
                <a:tc vMerge="1">
                  <a:txBody>
                    <a:bodyPr/>
                    <a:lstStyle/>
                    <a:p>
                      <a:endParaRPr lang="zh-CN"/>
                    </a:p>
                  </a:txBody>
                  <a:tcPr>
                    <a:lnL w="12700">
                      <a:solidFill>
                        <a:schemeClr val="tx1"/>
                      </a:solidFill>
                      <a:prstDash val="solid"/>
                    </a:lnL>
                    <a:lnR w="12700">
                      <a:solidFill>
                        <a:schemeClr val="tx1"/>
                      </a:solidFill>
                      <a:prstDash val="solid"/>
                    </a:lnR>
                  </a:tcPr>
                </a:tc>
                <a:tc vMerge="1">
                  <a:txBody>
                    <a:bodyPr/>
                    <a:lstStyle/>
                    <a:p>
                      <a:endParaRPr lang="zh-CN"/>
                    </a:p>
                  </a:txBody>
                  <a:tcPr>
                    <a:lnL w="12700">
                      <a:solidFill>
                        <a:schemeClr val="tx1"/>
                      </a:solidFill>
                      <a:prstDash val="solid"/>
                    </a:lnL>
                    <a:lnR w="12700">
                      <a:solidFill>
                        <a:schemeClr val="tx1"/>
                      </a:solidFill>
                      <a:prstDash val="solid"/>
                    </a:lnR>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每个货架面存放SKU品类数</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种</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27</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27</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24</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8"/>
                  </a:ext>
                </a:extLst>
              </a:tr>
              <a:tr h="210820">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vMerge="1">
                  <a:txBody>
                    <a:bodyPr/>
                    <a:lstStyle/>
                    <a:p>
                      <a:endParaRPr lang="zh-CN"/>
                    </a:p>
                  </a:txBody>
                  <a:tcPr>
                    <a:lnL w="12700">
                      <a:solidFill>
                        <a:schemeClr val="tx1"/>
                      </a:solidFill>
                      <a:prstDash val="solid"/>
                    </a:lnL>
                    <a:lnR w="12700">
                      <a:solidFill>
                        <a:schemeClr val="tx1"/>
                      </a:solidFill>
                      <a:prstDash val="solid"/>
                    </a:lnR>
                    <a:lnB w="12700" cap="flat">
                      <a:solidFill>
                        <a:schemeClr val="tx1"/>
                      </a:solidFill>
                      <a:prstDash val="solid"/>
                    </a:lnB>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每种SKU存放货架面数</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面</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3</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4.5</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3</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0%</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9"/>
                  </a:ext>
                </a:extLst>
              </a:tr>
              <a:tr h="241300">
                <a:tc>
                  <a:txBody>
                    <a:bodyPr/>
                    <a:lstStyle/>
                    <a:p>
                      <a:pPr indent="0" algn="ctr">
                        <a:buNone/>
                      </a:pPr>
                      <a:r>
                        <a:rPr lang="zh-CN" sz="1200" b="1">
                          <a:solidFill>
                            <a:srgbClr val="000000"/>
                          </a:solidFill>
                          <a:latin typeface="Arial" panose="020B0604020202020204" pitchFamily="34" charset="0"/>
                          <a:ea typeface="宋体" panose="02010600030101010101" pitchFamily="2" charset="-122"/>
                        </a:rPr>
                        <a:t>车辆情况</a:t>
                      </a:r>
                      <a:endParaRPr lang="zh-CN" altLang="en-US" sz="1200" b="1">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200" b="1">
                          <a:solidFill>
                            <a:srgbClr val="000000"/>
                          </a:solidFill>
                          <a:latin typeface="Arial" panose="020B0604020202020204" pitchFamily="34" charset="0"/>
                          <a:ea typeface="宋体" panose="02010600030101010101" pitchFamily="2" charset="-122"/>
                        </a:rPr>
                        <a:t>车辆情况</a:t>
                      </a:r>
                      <a:endParaRPr lang="zh-CN" altLang="en-US" sz="1200" b="1">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上线小车数</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辆</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148</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162</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宋体" panose="02010600030101010101" pitchFamily="2" charset="-122"/>
                        </a:rPr>
                        <a:t>165</a:t>
                      </a:r>
                      <a:endParaRPr lang="en-US" altLang="en-US" sz="1000" b="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000" b="0" dirty="0">
                          <a:solidFill>
                            <a:srgbClr val="000000"/>
                          </a:solidFill>
                          <a:latin typeface="宋体" panose="02010600030101010101" pitchFamily="2" charset="-122"/>
                        </a:rPr>
                        <a:t>11%</a:t>
                      </a:r>
                      <a:endParaRPr lang="en-US" altLang="en-US" sz="1000" b="0" dirty="0">
                        <a:solidFill>
                          <a:srgbClr val="000000"/>
                        </a:solidFill>
                        <a:latin typeface="宋体" panose="02010600030101010101" pitchFamily="2" charset="-122"/>
                      </a:endParaRPr>
                    </a:p>
                  </a:txBody>
                  <a:tcPr marL="12700" marR="12700" marT="12700" anchor="ctr" anchorCtr="1">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6" name="文本框 5"/>
          <p:cNvSpPr txBox="1"/>
          <p:nvPr/>
        </p:nvSpPr>
        <p:spPr>
          <a:xfrm>
            <a:off x="7607935" y="4869180"/>
            <a:ext cx="4641850" cy="1291590"/>
          </a:xfrm>
          <a:prstGeom prst="rect">
            <a:avLst/>
          </a:prstGeom>
          <a:noFill/>
        </p:spPr>
        <p:txBody>
          <a:bodyPr wrap="square" rtlCol="0" anchor="t">
            <a:spAutoFit/>
          </a:bodyPr>
          <a:lstStyle/>
          <a:p>
            <a:pPr>
              <a:lnSpc>
                <a:spcPct val="130000"/>
              </a:lnSpc>
            </a:pPr>
            <a:r>
              <a:rPr lang="zh-CN" altLang="en-US" sz="2000" dirty="0"/>
              <a:t>注:</a:t>
            </a:r>
          </a:p>
          <a:p>
            <a:pPr>
              <a:lnSpc>
                <a:spcPct val="130000"/>
              </a:lnSpc>
            </a:pPr>
            <a:r>
              <a:rPr lang="zh-CN" altLang="en-US" sz="2000" dirty="0"/>
              <a:t>平日是指5月1日5月31日的日均值；</a:t>
            </a:r>
          </a:p>
          <a:p>
            <a:pPr>
              <a:lnSpc>
                <a:spcPct val="130000"/>
              </a:lnSpc>
            </a:pPr>
            <a:r>
              <a:rPr lang="zh-CN" altLang="en-US" sz="2000" dirty="0"/>
              <a:t>大促是指6月1日6月20日(6月18)日均值；</a:t>
            </a:r>
          </a:p>
        </p:txBody>
      </p:sp>
      <p:sp>
        <p:nvSpPr>
          <p:cNvPr id="7" name="文本框 6"/>
          <p:cNvSpPr txBox="1"/>
          <p:nvPr/>
        </p:nvSpPr>
        <p:spPr>
          <a:xfrm>
            <a:off x="7752080" y="1628775"/>
            <a:ext cx="4303395" cy="3311525"/>
          </a:xfrm>
          <a:prstGeom prst="rect">
            <a:avLst/>
          </a:prstGeom>
          <a:noFill/>
        </p:spPr>
        <p:txBody>
          <a:bodyPr wrap="square" rtlCol="0" anchor="t">
            <a:noAutofit/>
          </a:bodyPr>
          <a:lstStyle/>
          <a:p>
            <a:r>
              <a:rPr lang="zh-CN" altLang="en-US" sz="2000" dirty="0">
                <a:latin typeface="华文仿宋" panose="02010600040101010101" charset="-122"/>
                <a:ea typeface="华文仿宋" panose="02010600040101010101" charset="-122"/>
                <a:cs typeface="华文仿宋" panose="02010600040101010101" charset="-122"/>
              </a:rPr>
              <a:t>表 12.2.1 统计了平日、大促期间及6月 18 日当日某 AGV 仓的运营情况，请根据所提供的数据开展以下分析。</a:t>
            </a:r>
          </a:p>
          <a:p>
            <a:endParaRPr lang="zh-CN" altLang="en-US" sz="2000" dirty="0">
              <a:latin typeface="华文仿宋" panose="02010600040101010101" charset="-122"/>
              <a:ea typeface="华文仿宋" panose="02010600040101010101" charset="-122"/>
              <a:cs typeface="华文仿宋" panose="02010600040101010101" charset="-122"/>
            </a:endParaRPr>
          </a:p>
          <a:p>
            <a:pPr marL="457200" indent="-457200">
              <a:buAutoNum type="arabicParenBoth"/>
            </a:pPr>
            <a:r>
              <a:rPr lang="zh-CN" altLang="en-US" sz="2000" dirty="0">
                <a:latin typeface="华文仿宋" panose="02010600040101010101" charset="-122"/>
                <a:ea typeface="华文仿宋" panose="02010600040101010101" charset="-122"/>
                <a:cs typeface="华文仿宋" panose="02010600040101010101" charset="-122"/>
              </a:rPr>
              <a:t>请描述大促期间该仓的投入和产出情况；</a:t>
            </a:r>
            <a:endParaRPr lang="en-US" altLang="zh-CN"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rPr>
              <a:t>(2) 与平日相比，6 月 18 日该 AGV 仓的运营发生了哪些显著变化？</a:t>
            </a:r>
          </a:p>
          <a:p>
            <a:r>
              <a:rPr lang="zh-CN" altLang="en-US" sz="2000" dirty="0">
                <a:latin typeface="华文仿宋" panose="02010600040101010101" charset="-122"/>
                <a:ea typeface="华文仿宋" panose="02010600040101010101" charset="-122"/>
                <a:cs typeface="华文仿宋" panose="02010600040101010101" charset="-122"/>
              </a:rPr>
              <a:t>(3) 与平日相比，是什么原因导致6月 18 日的拣选效率有显著提升？</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3" name="文本框 2"/>
          <p:cNvSpPr txBox="1"/>
          <p:nvPr/>
        </p:nvSpPr>
        <p:spPr>
          <a:xfrm>
            <a:off x="695400" y="1484784"/>
            <a:ext cx="10661650" cy="4923912"/>
          </a:xfrm>
          <a:prstGeom prst="rect">
            <a:avLst/>
          </a:prstGeom>
          <a:noFill/>
        </p:spPr>
        <p:txBody>
          <a:bodyPr wrap="square" rtlCol="0" anchor="t">
            <a:spAutoFit/>
          </a:bodyPr>
          <a:lstStyle/>
          <a:p>
            <a:pPr marL="457200" indent="-457200">
              <a:lnSpc>
                <a:spcPct val="200000"/>
              </a:lnSpc>
              <a:buFont typeface="+mj-lt"/>
              <a:buAutoNum type="arabicPeriod"/>
            </a:pPr>
            <a:r>
              <a:rPr lang="zh-CN" altLang="en-US" sz="2000" dirty="0">
                <a:latin typeface="华文仿宋" panose="02010600040101010101" charset="-122"/>
                <a:ea typeface="华文仿宋" panose="02010600040101010101" charset="-122"/>
                <a:cs typeface="华文仿宋" panose="02010600040101010101" charset="-122"/>
              </a:rPr>
              <a:t>大促期间，该AGV仓平均每日投入162辆AGV，利用率为67.4%，开启8个出库工作站，每个工作站平均工作74小时；产出为平均每日拣货12万单，2.9万件 SKU。</a:t>
            </a:r>
          </a:p>
          <a:p>
            <a:pPr marL="457200" indent="-457200">
              <a:lnSpc>
                <a:spcPct val="200000"/>
              </a:lnSpc>
              <a:buFont typeface="+mj-lt"/>
              <a:buAutoNum type="arabicPeriod"/>
            </a:pPr>
            <a:r>
              <a:rPr lang="zh-CN" altLang="en-US" sz="2000" dirty="0">
                <a:latin typeface="华文仿宋" panose="02010600040101010101" charset="-122"/>
                <a:ea typeface="华文仿宋" panose="02010600040101010101" charset="-122"/>
                <a:cs typeface="华文仿宋" panose="02010600040101010101" charset="-122"/>
              </a:rPr>
              <a:t>6月18当日，该仓的出库件数约是平日的5倍，单量增长约1.5倍，出库的拣货效率约是平日的2.1倍，达到每工作站每小时拣选842件。</a:t>
            </a:r>
          </a:p>
          <a:p>
            <a:pPr marL="457200" indent="-457200">
              <a:lnSpc>
                <a:spcPct val="200000"/>
              </a:lnSpc>
              <a:buFont typeface="+mj-lt"/>
              <a:buAutoNum type="arabicPeriod"/>
            </a:pPr>
            <a:r>
              <a:rPr lang="zh-CN" altLang="en-US" sz="2000" dirty="0">
                <a:latin typeface="华文仿宋" panose="02010600040101010101" charset="-122"/>
                <a:ea typeface="华文仿宋" panose="02010600040101010101" charset="-122"/>
                <a:cs typeface="华文仿宋" panose="02010600040101010101" charset="-122"/>
              </a:rPr>
              <a:t>平均每个出库货架面拣选SKU的大幅提高是导致拣选效率提高的主要原因，该指标相比平日提高了约1</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1倍；其次，拣选时长从平日的每件5</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1秒下降到6月18日的每件3</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9秒，是促使效率提升的另一原因；最后，每工作站每小时到达A</a:t>
            </a:r>
            <a:r>
              <a:rPr lang="en-US" altLang="zh-CN" sz="2000" dirty="0">
                <a:latin typeface="华文仿宋" panose="02010600040101010101" charset="-122"/>
                <a:ea typeface="华文仿宋" panose="02010600040101010101" charset="-122"/>
                <a:cs typeface="华文仿宋" panose="02010600040101010101" charset="-122"/>
              </a:rPr>
              <a:t>G</a:t>
            </a:r>
            <a:r>
              <a:rPr lang="zh-CN" altLang="en-US" sz="2000" dirty="0">
                <a:latin typeface="华文仿宋" panose="02010600040101010101" charset="-122"/>
                <a:ea typeface="华文仿宋" panose="02010600040101010101" charset="-122"/>
                <a:cs typeface="华文仿宋" panose="02010600040101010101" charset="-122"/>
              </a:rPr>
              <a:t>V次未发生显著变化。因此，拣选效率的提升主要由前两个因素引致。</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4" name="文本框 3"/>
          <p:cNvSpPr txBox="1"/>
          <p:nvPr/>
        </p:nvSpPr>
        <p:spPr>
          <a:xfrm>
            <a:off x="348933" y="2078851"/>
            <a:ext cx="4596130" cy="4093428"/>
          </a:xfrm>
          <a:prstGeom prst="rect">
            <a:avLst/>
          </a:prstGeom>
          <a:noFill/>
        </p:spPr>
        <p:txBody>
          <a:bodyPr wrap="square" rtlCol="0" anchor="t">
            <a:spAutoFit/>
          </a:bodyPr>
          <a:lstStyle/>
          <a:p>
            <a:r>
              <a:rPr lang="zh-CN" altLang="en-US" sz="2000" dirty="0">
                <a:latin typeface="华文仿宋" panose="02010600040101010101" charset="-122"/>
                <a:ea typeface="华文仿宋" panose="02010600040101010101" charset="-122"/>
                <a:cs typeface="华文仿宋" panose="02010600040101010101" charset="-122"/>
              </a:rPr>
              <a:t>右图为地狼仓运营运营综合评价体系，通过该体系能够直观的了解仓库在入库、出库、在库和设备运行的情况。</a:t>
            </a:r>
          </a:p>
          <a:p>
            <a:endParaRPr lang="zh-CN" altLang="en-US" sz="2000" dirty="0">
              <a:latin typeface="华文仿宋" panose="02010600040101010101" charset="-122"/>
              <a:ea typeface="华文仿宋" panose="02010600040101010101" charset="-122"/>
              <a:cs typeface="华文仿宋" panose="02010600040101010101" charset="-122"/>
            </a:endParaRPr>
          </a:p>
          <a:p>
            <a:pPr marL="342900" indent="-342900">
              <a:buFont typeface="Wingdings" panose="05000000000000000000" charset="0"/>
              <a:buChar char="l"/>
            </a:pPr>
            <a:r>
              <a:rPr lang="zh-CN" altLang="en-US" sz="2000" dirty="0">
                <a:latin typeface="华文仿宋" panose="02010600040101010101" charset="-122"/>
                <a:ea typeface="华文仿宋" panose="02010600040101010101" charset="-122"/>
                <a:cs typeface="华文仿宋" panose="02010600040101010101" charset="-122"/>
              </a:rPr>
              <a:t>通过环比值，可以了解仓库运营情况的变化趋势，分析增长或降低的原因</a:t>
            </a:r>
          </a:p>
          <a:p>
            <a:pPr marL="342900" indent="-342900">
              <a:buFont typeface="Wingdings" panose="05000000000000000000" charset="0"/>
              <a:buChar char="l"/>
            </a:pPr>
            <a:endParaRPr lang="zh-CN" altLang="en-US" sz="2000" dirty="0">
              <a:latin typeface="华文仿宋" panose="02010600040101010101" charset="-122"/>
              <a:ea typeface="华文仿宋" panose="02010600040101010101" charset="-122"/>
              <a:cs typeface="华文仿宋" panose="02010600040101010101" charset="-122"/>
            </a:endParaRPr>
          </a:p>
          <a:p>
            <a:pPr marL="342900" indent="-342900">
              <a:buFont typeface="Wingdings" panose="05000000000000000000" charset="0"/>
              <a:buChar char="l"/>
            </a:pPr>
            <a:r>
              <a:rPr lang="zh-CN" altLang="en-US" sz="2000" dirty="0">
                <a:latin typeface="华文仿宋" panose="02010600040101010101" charset="-122"/>
                <a:ea typeface="华文仿宋" panose="02010600040101010101" charset="-122"/>
                <a:cs typeface="华文仿宋" panose="02010600040101010101" charset="-122"/>
              </a:rPr>
              <a:t>通过几个相关指标的对比，辅助发现关键指标增长或降低的原因</a:t>
            </a:r>
            <a:endParaRPr lang="en-US" altLang="zh-CN" sz="2000" dirty="0">
              <a:latin typeface="华文仿宋" panose="02010600040101010101" charset="-122"/>
              <a:ea typeface="华文仿宋" panose="02010600040101010101" charset="-122"/>
              <a:cs typeface="华文仿宋" panose="02010600040101010101" charset="-122"/>
            </a:endParaRPr>
          </a:p>
          <a:p>
            <a:endParaRPr lang="zh-CN" altLang="en-US" sz="2000" dirty="0">
              <a:latin typeface="华文仿宋" panose="02010600040101010101" charset="-122"/>
              <a:ea typeface="华文仿宋" panose="02010600040101010101" charset="-122"/>
              <a:cs typeface="华文仿宋" panose="02010600040101010101" charset="-122"/>
            </a:endParaRPr>
          </a:p>
          <a:p>
            <a:pPr marL="342900" indent="-342900">
              <a:buFont typeface="Wingdings" panose="05000000000000000000" charset="0"/>
              <a:buChar char="l"/>
            </a:pPr>
            <a:r>
              <a:rPr lang="zh-CN" altLang="en-US" sz="2000" dirty="0">
                <a:latin typeface="华文仿宋" panose="02010600040101010101" charset="-122"/>
                <a:ea typeface="华文仿宋" panose="02010600040101010101" charset="-122"/>
                <a:cs typeface="华文仿宋" panose="02010600040101010101" charset="-122"/>
              </a:rPr>
              <a:t>通过仓库与仓库之间的横向对比，能够找出仓库之间的差距，分析原因及时进行优化</a:t>
            </a:r>
          </a:p>
        </p:txBody>
      </p:sp>
      <p:sp>
        <p:nvSpPr>
          <p:cNvPr id="2" name="文本框 1"/>
          <p:cNvSpPr txBox="1"/>
          <p:nvPr/>
        </p:nvSpPr>
        <p:spPr>
          <a:xfrm>
            <a:off x="551815" y="1470660"/>
            <a:ext cx="4261485" cy="400110"/>
          </a:xfrm>
          <a:prstGeom prst="rect">
            <a:avLst/>
          </a:prstGeom>
          <a:noFill/>
        </p:spPr>
        <p:txBody>
          <a:bodyPr wrap="square" rtlCol="0" anchor="t">
            <a:spAutoFit/>
          </a:bodyPr>
          <a:lstStyle/>
          <a:p>
            <a:r>
              <a:rPr lang="zh-CN" altLang="en-US" sz="2000" b="1" dirty="0">
                <a:latin typeface="华文仿宋" panose="02010600040101010101" charset="-122"/>
                <a:ea typeface="华文仿宋" panose="02010600040101010101" charset="-122"/>
                <a:cs typeface="华文仿宋" panose="02010600040101010101" charset="-122"/>
                <a:sym typeface="+mn-ea"/>
              </a:rPr>
              <a:t>案例-地狼仓运营综合评价体系</a:t>
            </a:r>
          </a:p>
        </p:txBody>
      </p:sp>
      <p:graphicFrame>
        <p:nvGraphicFramePr>
          <p:cNvPr id="3" name="表格 2"/>
          <p:cNvGraphicFramePr/>
          <p:nvPr>
            <p:custDataLst>
              <p:tags r:id="rId1"/>
            </p:custDataLst>
            <p:extLst>
              <p:ext uri="{D42A27DB-BD31-4B8C-83A1-F6EECF244321}">
                <p14:modId xmlns:p14="http://schemas.microsoft.com/office/powerpoint/2010/main" val="1804549326"/>
              </p:ext>
            </p:extLst>
          </p:nvPr>
        </p:nvGraphicFramePr>
        <p:xfrm>
          <a:off x="5076825" y="1700530"/>
          <a:ext cx="6798310" cy="4498340"/>
        </p:xfrm>
        <a:graphic>
          <a:graphicData uri="http://schemas.openxmlformats.org/drawingml/2006/table">
            <a:tbl>
              <a:tblPr firstRow="1" bandRow="1">
                <a:tableStyleId>{5C22544A-7EE6-4342-B048-85BDC9FD1C3A}</a:tableStyleId>
              </a:tblPr>
              <a:tblGrid>
                <a:gridCol w="670560">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gridCol w="1477645">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48945">
                  <a:extLst>
                    <a:ext uri="{9D8B030D-6E8A-4147-A177-3AD203B41FA5}">
                      <a16:colId xmlns:a16="http://schemas.microsoft.com/office/drawing/2014/main" val="20004"/>
                    </a:ext>
                  </a:extLst>
                </a:gridCol>
                <a:gridCol w="556260">
                  <a:extLst>
                    <a:ext uri="{9D8B030D-6E8A-4147-A177-3AD203B41FA5}">
                      <a16:colId xmlns:a16="http://schemas.microsoft.com/office/drawing/2014/main" val="20005"/>
                    </a:ext>
                  </a:extLst>
                </a:gridCol>
                <a:gridCol w="693420">
                  <a:extLst>
                    <a:ext uri="{9D8B030D-6E8A-4147-A177-3AD203B41FA5}">
                      <a16:colId xmlns:a16="http://schemas.microsoft.com/office/drawing/2014/main" val="20006"/>
                    </a:ext>
                  </a:extLst>
                </a:gridCol>
                <a:gridCol w="488315">
                  <a:extLst>
                    <a:ext uri="{9D8B030D-6E8A-4147-A177-3AD203B41FA5}">
                      <a16:colId xmlns:a16="http://schemas.microsoft.com/office/drawing/2014/main" val="20007"/>
                    </a:ext>
                  </a:extLst>
                </a:gridCol>
                <a:gridCol w="600075">
                  <a:extLst>
                    <a:ext uri="{9D8B030D-6E8A-4147-A177-3AD203B41FA5}">
                      <a16:colId xmlns:a16="http://schemas.microsoft.com/office/drawing/2014/main" val="20008"/>
                    </a:ext>
                  </a:extLst>
                </a:gridCol>
                <a:gridCol w="666115">
                  <a:extLst>
                    <a:ext uri="{9D8B030D-6E8A-4147-A177-3AD203B41FA5}">
                      <a16:colId xmlns:a16="http://schemas.microsoft.com/office/drawing/2014/main" val="20009"/>
                    </a:ext>
                  </a:extLst>
                </a:gridCol>
              </a:tblGrid>
              <a:tr h="226060">
                <a:tc rowSpan="2">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运营模块</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运营类别</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运营指标</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单位</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gridSpan="3">
                  <a:txBody>
                    <a:bodyPr/>
                    <a:lstStyle/>
                    <a:p>
                      <a:pPr indent="0" algn="ctr">
                        <a:buNone/>
                      </a:pPr>
                      <a:r>
                        <a:rPr lang="zh-CN" sz="1200" b="1" dirty="0">
                          <a:solidFill>
                            <a:schemeClr val="bg1"/>
                          </a:solidFill>
                          <a:latin typeface="Arial" panose="020B0604020202020204" pitchFamily="34" charset="0"/>
                          <a:ea typeface="微软雅黑" panose="020B0503020204020204" pitchFamily="34" charset="-122"/>
                        </a:rPr>
                        <a:t>仓库A</a:t>
                      </a:r>
                      <a:endParaRPr lang="zh-CN" altLang="en-US" sz="1200" b="1" dirty="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200" b="1" dirty="0">
                          <a:solidFill>
                            <a:schemeClr val="bg1"/>
                          </a:solidFill>
                          <a:latin typeface="Arial" panose="020B0604020202020204" pitchFamily="34" charset="0"/>
                          <a:ea typeface="微软雅黑" panose="020B0503020204020204" pitchFamily="34" charset="-122"/>
                        </a:rPr>
                        <a:t>仓库B</a:t>
                      </a:r>
                      <a:endParaRPr lang="zh-CN" altLang="en-US" sz="1200" b="1" dirty="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2606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200" b="1" dirty="0">
                          <a:solidFill>
                            <a:schemeClr val="bg1"/>
                          </a:solidFill>
                          <a:latin typeface="Arial" panose="020B0604020202020204" pitchFamily="34" charset="0"/>
                          <a:ea typeface="微软雅黑" panose="020B0503020204020204" pitchFamily="34" charset="-122"/>
                        </a:rPr>
                        <a:t>9月</a:t>
                      </a:r>
                      <a:endParaRPr lang="zh-CN" altLang="en-US" sz="1200" b="1" dirty="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200" b="1" dirty="0">
                          <a:solidFill>
                            <a:schemeClr val="bg1"/>
                          </a:solidFill>
                          <a:latin typeface="Arial" panose="020B0604020202020204" pitchFamily="34" charset="0"/>
                          <a:ea typeface="微软雅黑" panose="020B0503020204020204" pitchFamily="34" charset="-122"/>
                        </a:rPr>
                        <a:t>10月</a:t>
                      </a:r>
                      <a:endParaRPr lang="zh-CN" altLang="en-US" sz="1200" b="1" dirty="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环比</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9月</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10月</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200" b="1">
                          <a:solidFill>
                            <a:schemeClr val="bg1"/>
                          </a:solidFill>
                          <a:latin typeface="Arial" panose="020B0604020202020204" pitchFamily="34" charset="0"/>
                          <a:ea typeface="微软雅黑" panose="020B0503020204020204" pitchFamily="34" charset="-122"/>
                        </a:rPr>
                        <a:t>环比</a:t>
                      </a:r>
                      <a:endParaRPr lang="zh-CN" altLang="en-US" sz="12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val="10001"/>
                  </a:ext>
                </a:extLst>
              </a:tr>
              <a:tr h="210820">
                <a:tc rowSpan="12">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入库</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总量</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日均入库SKU件数</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000000"/>
                          </a:solidFill>
                          <a:latin typeface="微软雅黑" panose="020B0503020204020204" pitchFamily="34" charset="-122"/>
                        </a:rPr>
                        <a:t>26048 </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000000"/>
                          </a:solidFill>
                          <a:latin typeface="微软雅黑" panose="020B0503020204020204" pitchFamily="34" charset="-122"/>
                        </a:rPr>
                        <a:t>45601 </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000000"/>
                          </a:solidFill>
                          <a:latin typeface="微软雅黑" panose="020B0503020204020204" pitchFamily="34" charset="-122"/>
                        </a:rPr>
                        <a:t>75.1%</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000000"/>
                          </a:solidFill>
                          <a:latin typeface="微软雅黑" panose="020B0503020204020204" pitchFamily="34" charset="-122"/>
                        </a:rPr>
                        <a:t>11800 </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14567 </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23.4%</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2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rowSpan="9">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入库效率</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平均每个入库货架面上架SKU件数</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FF0000"/>
                          </a:solidFill>
                          <a:latin typeface="微软雅黑" panose="020B0503020204020204" pitchFamily="34" charset="-122"/>
                        </a:rPr>
                        <a:t>48.4 </a:t>
                      </a:r>
                      <a:endParaRPr lang="en-US" altLang="en-US" sz="1000" b="0" dirty="0">
                        <a:solidFill>
                          <a:srgbClr val="FF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32.3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-33.2%</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21.3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18.7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-12.3%</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32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平均每个入库货架面上架SKU品类数</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种</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5.6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3.3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-40.6%</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3.1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2.4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-21.0%</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8775">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平均AGV上架位停留时长</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分钟</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10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10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-2.0%</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4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-15.0%</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147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平均上架每件SKU时长</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秒</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11.6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14.2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22.3%</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8.5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7.7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000000"/>
                          </a:solidFill>
                          <a:latin typeface="微软雅黑" panose="020B0503020204020204" pitchFamily="34" charset="-122"/>
                        </a:rPr>
                        <a:t>-9.5%</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835">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平均每小时入库件数</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1572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2046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30.1%</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866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1040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20.2%</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32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平均每工作站每小时入库体积</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立方米</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0.5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0.4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-17.8%</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0.4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0.4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4.8%</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32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平均每工作站每小时入库重量</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 </a:t>
                      </a:r>
                      <a:r>
                        <a:rPr lang="zh-CN" sz="1000" b="0">
                          <a:solidFill>
                            <a:srgbClr val="000000"/>
                          </a:solidFill>
                          <a:latin typeface="Arial" panose="020B0604020202020204" pitchFamily="34" charset="0"/>
                          <a:ea typeface="微软雅黑" panose="020B0503020204020204" pitchFamily="34" charset="-122"/>
                        </a:rPr>
                        <a:t>千克</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122.3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86.9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-28.9%</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94.6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102.8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8.6%</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32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每工作站每小时入库件数（自然小时）</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件/时</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387.4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286.1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-26.2%</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323.3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363.3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12.4%</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32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每工作站每小时入库件数-峰值（自然小时）</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件/时</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1940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1068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-45.0%</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882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1048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18.9%</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08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tcPr>
                </a:tc>
                <a:tc rowSpan="2">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工作站</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日均入库工作站数</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个</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8.1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13.7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69.3%</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5.2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5.9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14.1%</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3220">
                <a:tc vMerge="1">
                  <a:txBody>
                    <a:bodyPr/>
                    <a:lstStyle/>
                    <a:p>
                      <a:endParaRPr lang="zh-CN"/>
                    </a:p>
                  </a:txBody>
                  <a:tcPr>
                    <a:lnL w="12700">
                      <a:solidFill>
                        <a:schemeClr val="tx1"/>
                      </a:solidFill>
                      <a:prstDash val="soli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日均每个入库工作站工作时长</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小时</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5.6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7.8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39.0%</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4.0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a:solidFill>
                            <a:srgbClr val="000000"/>
                          </a:solidFill>
                          <a:latin typeface="微软雅黑" panose="020B0503020204020204" pitchFamily="34" charset="-122"/>
                        </a:rPr>
                        <a:t>4.0 </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000" b="0" dirty="0">
                          <a:solidFill>
                            <a:srgbClr val="000000"/>
                          </a:solidFill>
                          <a:latin typeface="微软雅黑" panose="020B0503020204020204" pitchFamily="34" charset="-122"/>
                        </a:rPr>
                        <a:t>-0.1%</a:t>
                      </a:r>
                      <a:endParaRPr lang="en-US" altLang="en-US" sz="1000" b="0" dirty="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graphicFrame>
        <p:nvGraphicFramePr>
          <p:cNvPr id="5" name="表格 4"/>
          <p:cNvGraphicFramePr/>
          <p:nvPr>
            <p:custDataLst>
              <p:tags r:id="rId1"/>
            </p:custDataLst>
            <p:extLst>
              <p:ext uri="{D42A27DB-BD31-4B8C-83A1-F6EECF244321}">
                <p14:modId xmlns:p14="http://schemas.microsoft.com/office/powerpoint/2010/main" val="3246171579"/>
              </p:ext>
            </p:extLst>
          </p:nvPr>
        </p:nvGraphicFramePr>
        <p:xfrm>
          <a:off x="1235075" y="1556385"/>
          <a:ext cx="9685462" cy="4680930"/>
        </p:xfrm>
        <a:graphic>
          <a:graphicData uri="http://schemas.openxmlformats.org/drawingml/2006/table">
            <a:tbl>
              <a:tblPr firstRow="1" bandRow="1">
                <a:tableStyleId>{5C22544A-7EE6-4342-B048-85BDC9FD1C3A}</a:tableStyleId>
              </a:tblPr>
              <a:tblGrid>
                <a:gridCol w="930246">
                  <a:extLst>
                    <a:ext uri="{9D8B030D-6E8A-4147-A177-3AD203B41FA5}">
                      <a16:colId xmlns:a16="http://schemas.microsoft.com/office/drawing/2014/main" val="20000"/>
                    </a:ext>
                  </a:extLst>
                </a:gridCol>
                <a:gridCol w="880785">
                  <a:extLst>
                    <a:ext uri="{9D8B030D-6E8A-4147-A177-3AD203B41FA5}">
                      <a16:colId xmlns:a16="http://schemas.microsoft.com/office/drawing/2014/main" val="20001"/>
                    </a:ext>
                  </a:extLst>
                </a:gridCol>
                <a:gridCol w="2672792">
                  <a:extLst>
                    <a:ext uri="{9D8B030D-6E8A-4147-A177-3AD203B41FA5}">
                      <a16:colId xmlns:a16="http://schemas.microsoft.com/office/drawing/2014/main" val="20002"/>
                    </a:ext>
                  </a:extLst>
                </a:gridCol>
                <a:gridCol w="820544">
                  <a:extLst>
                    <a:ext uri="{9D8B030D-6E8A-4147-A177-3AD203B41FA5}">
                      <a16:colId xmlns:a16="http://schemas.microsoft.com/office/drawing/2014/main" val="20003"/>
                    </a:ext>
                  </a:extLst>
                </a:gridCol>
                <a:gridCol w="776790">
                  <a:extLst>
                    <a:ext uri="{9D8B030D-6E8A-4147-A177-3AD203B41FA5}">
                      <a16:colId xmlns:a16="http://schemas.microsoft.com/office/drawing/2014/main" val="20004"/>
                    </a:ext>
                  </a:extLst>
                </a:gridCol>
                <a:gridCol w="778692">
                  <a:extLst>
                    <a:ext uri="{9D8B030D-6E8A-4147-A177-3AD203B41FA5}">
                      <a16:colId xmlns:a16="http://schemas.microsoft.com/office/drawing/2014/main" val="20005"/>
                    </a:ext>
                  </a:extLst>
                </a:gridCol>
                <a:gridCol w="776156">
                  <a:extLst>
                    <a:ext uri="{9D8B030D-6E8A-4147-A177-3AD203B41FA5}">
                      <a16:colId xmlns:a16="http://schemas.microsoft.com/office/drawing/2014/main" val="20006"/>
                    </a:ext>
                  </a:extLst>
                </a:gridCol>
                <a:gridCol w="682941">
                  <a:extLst>
                    <a:ext uri="{9D8B030D-6E8A-4147-A177-3AD203B41FA5}">
                      <a16:colId xmlns:a16="http://schemas.microsoft.com/office/drawing/2014/main" val="20007"/>
                    </a:ext>
                  </a:extLst>
                </a:gridCol>
                <a:gridCol w="683575">
                  <a:extLst>
                    <a:ext uri="{9D8B030D-6E8A-4147-A177-3AD203B41FA5}">
                      <a16:colId xmlns:a16="http://schemas.microsoft.com/office/drawing/2014/main" val="20008"/>
                    </a:ext>
                  </a:extLst>
                </a:gridCol>
                <a:gridCol w="682941">
                  <a:extLst>
                    <a:ext uri="{9D8B030D-6E8A-4147-A177-3AD203B41FA5}">
                      <a16:colId xmlns:a16="http://schemas.microsoft.com/office/drawing/2014/main" val="20009"/>
                    </a:ext>
                  </a:extLst>
                </a:gridCol>
              </a:tblGrid>
              <a:tr h="305820">
                <a:tc rowSpan="2">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运营模块</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运营类别</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运营指标</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单位</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gridSpan="3">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仓库A</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仓库B</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05146">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9月</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10月</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环比</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9月</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10月</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1">
                          <a:solidFill>
                            <a:schemeClr val="bg1"/>
                          </a:solidFill>
                          <a:latin typeface="Arial" panose="020B0604020202020204" pitchFamily="34" charset="0"/>
                          <a:ea typeface="微软雅黑" panose="020B0503020204020204" pitchFamily="34" charset="-122"/>
                        </a:rPr>
                        <a:t>环比</a:t>
                      </a:r>
                      <a:endParaRPr lang="zh-CN" altLang="en-US" sz="1400" b="1">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val="10001"/>
                  </a:ext>
                </a:extLst>
              </a:tr>
              <a:tr h="271465">
                <a:tc rowSpan="16">
                  <a:txBody>
                    <a:bodyPr/>
                    <a:lstStyle/>
                    <a:p>
                      <a:pPr indent="0" algn="ctr">
                        <a:buNone/>
                      </a:pPr>
                      <a:r>
                        <a:rPr lang="zh-CN" sz="1000" b="0">
                          <a:solidFill>
                            <a:schemeClr val="bg1"/>
                          </a:solidFill>
                          <a:latin typeface="Arial" panose="020B0604020202020204" pitchFamily="34" charset="0"/>
                          <a:ea typeface="微软雅黑" panose="020B0503020204020204" pitchFamily="34" charset="-122"/>
                        </a:rPr>
                        <a:t>出库</a:t>
                      </a:r>
                      <a:endParaRPr lang="zh-CN" altLang="en-US" sz="1000" b="0">
                        <a:solidFill>
                          <a:schemeClr val="bg1"/>
                        </a:solidFill>
                        <a:latin typeface="Arial" panose="020B0604020202020204" pitchFamily="34" charset="0"/>
                        <a:ea typeface="微软雅黑" panose="020B0503020204020204" pitchFamily="34" charset="-122"/>
                      </a:endParaRPr>
                    </a:p>
                  </a:txBody>
                  <a:tcPr marL="12700" marR="12700" marT="12700" anchor="ctr">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总量</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日均出库SKU件数</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21026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37226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77.1%</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11270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11525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3952">
                <a:tc vMerge="1">
                  <a:txBody>
                    <a:bodyPr/>
                    <a:lstStyle/>
                    <a:p>
                      <a:endParaRPr lang="zh-CN"/>
                    </a:p>
                  </a:txBody>
                  <a:tcPr>
                    <a:lnR w="6350" cap="flat" cmpd="sng">
                      <a:solidFill>
                        <a:srgbClr val="000000"/>
                      </a:solidFill>
                      <a:prstDash val="solid"/>
                      <a:headEnd type="none" w="med" len="med"/>
                      <a:tailEnd type="none" w="med" len="med"/>
                    </a:lnR>
                  </a:tcPr>
                </a:tc>
                <a:tc rowSpan="4">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订单结构</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日均订单单量</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单</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11662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15881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36.2%</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6288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6137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-2.4%</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625">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日均客单单量</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单</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11657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15876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36.2%</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6285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6136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-2.4%</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3952">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客单单均品类数（EN）</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种</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 </a:t>
                      </a:r>
                      <a:endParaRPr lang="en-US" altLang="en-US" sz="11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13.7%</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2.7%</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3952">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客单单均件数（EQ）</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1.82 </a:t>
                      </a:r>
                      <a:endParaRPr lang="en-US" altLang="en-US" sz="11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2.41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32.7%</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1.78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8.2%</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4625">
                <a:tc vMerge="1">
                  <a:txBody>
                    <a:bodyPr/>
                    <a:lstStyle/>
                    <a:p>
                      <a:endParaRPr lang="zh-CN"/>
                    </a:p>
                  </a:txBody>
                  <a:tcPr>
                    <a:lnR w="6350" cap="flat" cmpd="sng">
                      <a:solidFill>
                        <a:srgbClr val="000000"/>
                      </a:solidFill>
                      <a:prstDash val="solid"/>
                      <a:headEnd type="none" w="med" len="med"/>
                      <a:tailEnd type="none" w="med" len="med"/>
                    </a:lnR>
                  </a:tcPr>
                </a:tc>
                <a:tc rowSpan="9">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出库效率</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平均每个出库货架面拣选SKU件数（客单）</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1.95 </a:t>
                      </a:r>
                      <a:endParaRPr lang="en-US" altLang="en-US" sz="11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6.7%</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1.75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1.83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5.0%</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3952">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平均每个出库货架面拣选SKU品类数（客单）</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种</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1.3 </a:t>
                      </a:r>
                      <a:endParaRPr lang="en-US" altLang="en-US" sz="11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1.6%</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3952">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每工作站每小时agv车次 - 均值</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次</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125.9 </a:t>
                      </a:r>
                      <a:endParaRPr lang="en-US" altLang="en-US" sz="11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107.1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-15.0%</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85.3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83.6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625">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每工作站每小时agv车次 - 峰值</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次</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250 </a:t>
                      </a:r>
                      <a:endParaRPr lang="en-US" altLang="en-US" sz="11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218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-12.5%</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159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162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9806">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平均AGV拣选位停留时长</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秒</a:t>
                      </a:r>
                      <a:endParaRPr lang="en-US" altLang="en-US" sz="10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11.68 </a:t>
                      </a:r>
                      <a:endParaRPr lang="en-US" altLang="en-US" sz="1100" b="0">
                        <a:solidFill>
                          <a:srgbClr val="000000"/>
                        </a:solidFill>
                        <a:latin typeface="微软雅黑" panose="020B0503020204020204" pitchFamily="34" charset="-122"/>
                      </a:endParaRPr>
                    </a:p>
                  </a:txBody>
                  <a:tcPr marL="12700" marR="12700" marT="12700" anchor="ctr">
                    <a:lnL w="12700" cap="flat" cmpd="sng">
                      <a:solidFill>
                        <a:schemeClr val="tx1"/>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14.12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14.98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15.18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3952">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平均拣选每件SKU时长</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秒</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6.58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7.39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12.4%</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9.22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8.86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4625">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平均每小时拣选件数（整仓）</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FF0000"/>
                          </a:solidFill>
                          <a:latin typeface="微软雅黑" panose="020B0503020204020204" pitchFamily="34" charset="-122"/>
                        </a:rPr>
                        <a:t>1068.4 </a:t>
                      </a:r>
                      <a:endParaRPr lang="en-US" altLang="en-US" sz="1100" b="1">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FF0000"/>
                          </a:solidFill>
                          <a:latin typeface="微软雅黑" panose="020B0503020204020204" pitchFamily="34" charset="-122"/>
                        </a:rPr>
                        <a:t>1749.7 </a:t>
                      </a:r>
                      <a:endParaRPr lang="en-US" altLang="en-US" sz="1100" b="1">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63.8%</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646.9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642.9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-0.6%</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3952">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000" b="0" dirty="0">
                          <a:solidFill>
                            <a:srgbClr val="000000"/>
                          </a:solidFill>
                          <a:latin typeface="Arial" panose="020B0604020202020204" pitchFamily="34" charset="0"/>
                          <a:ea typeface="微软雅黑" panose="020B0503020204020204" pitchFamily="34" charset="-122"/>
                        </a:rPr>
                        <a:t>每工作站每小时拣选件数</a:t>
                      </a:r>
                      <a:endParaRPr lang="en-US" altLang="en-US" sz="10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260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237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-8.7%</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154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3952">
                <a:tc vMerge="1">
                  <a:txBody>
                    <a:bodyPr/>
                    <a:lstStyle/>
                    <a:p>
                      <a:endParaRPr lang="zh-CN"/>
                    </a:p>
                  </a:txBody>
                  <a:tcPr>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每工作站每小时拣选件数-峰值</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件</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541.47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655.81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21.1%</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321.53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321.77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0.1%</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54625">
                <a:tc vMerge="1">
                  <a:txBody>
                    <a:bodyPr/>
                    <a:lstStyle/>
                    <a:p>
                      <a:endParaRPr lang="zh-CN"/>
                    </a:p>
                  </a:txBody>
                  <a:tcPr>
                    <a:lnR w="6350" cap="flat" cmpd="sng">
                      <a:solidFill>
                        <a:srgbClr val="000000"/>
                      </a:solidFill>
                      <a:prstDash val="solid"/>
                      <a:headEnd type="none" w="med" len="med"/>
                      <a:tailEnd type="none" w="med" len="med"/>
                    </a:lnR>
                  </a:tcPr>
                </a:tc>
                <a:tc rowSpan="2">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工作站</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日均出库工作站数</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个</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6.60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10.74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62.8%</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5.00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5.06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dirty="0">
                          <a:solidFill>
                            <a:srgbClr val="000000"/>
                          </a:solidFill>
                          <a:latin typeface="微软雅黑" panose="020B0503020204020204" pitchFamily="34" charset="-122"/>
                        </a:rPr>
                        <a:t>1.3%</a:t>
                      </a:r>
                      <a:endParaRPr lang="en-US" altLang="en-US" sz="11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53952">
                <a:tc vMerge="1">
                  <a:txBody>
                    <a:bodyPr/>
                    <a:lstStyle/>
                    <a:p>
                      <a:endParaRPr lang="zh-CN"/>
                    </a:p>
                  </a:txBody>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000" b="0">
                          <a:solidFill>
                            <a:srgbClr val="000000"/>
                          </a:solidFill>
                          <a:latin typeface="Arial" panose="020B0604020202020204" pitchFamily="34" charset="0"/>
                          <a:ea typeface="微软雅黑" panose="020B0503020204020204" pitchFamily="34" charset="-122"/>
                        </a:rPr>
                        <a:t>日均每个出库工作站工作时长</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微软雅黑" panose="020B0503020204020204" pitchFamily="34" charset="-122"/>
                        </a:rPr>
                        <a:t>小时</a:t>
                      </a:r>
                      <a:endParaRPr lang="en-US" altLang="en-US" sz="10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9.8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dirty="0">
                          <a:solidFill>
                            <a:srgbClr val="000000"/>
                          </a:solidFill>
                          <a:latin typeface="微软雅黑" panose="020B0503020204020204" pitchFamily="34" charset="-122"/>
                        </a:rPr>
                        <a:t>1.4%</a:t>
                      </a:r>
                      <a:endParaRPr lang="en-US" altLang="en-US" sz="11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graphicFrame>
        <p:nvGraphicFramePr>
          <p:cNvPr id="2" name="表格 1"/>
          <p:cNvGraphicFramePr/>
          <p:nvPr>
            <p:custDataLst>
              <p:tags r:id="rId1"/>
            </p:custDataLst>
          </p:nvPr>
        </p:nvGraphicFramePr>
        <p:xfrm>
          <a:off x="1199515" y="1628775"/>
          <a:ext cx="9910445" cy="4556760"/>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2734945">
                  <a:extLst>
                    <a:ext uri="{9D8B030D-6E8A-4147-A177-3AD203B41FA5}">
                      <a16:colId xmlns:a16="http://schemas.microsoft.com/office/drawing/2014/main" val="20002"/>
                    </a:ext>
                  </a:extLst>
                </a:gridCol>
                <a:gridCol w="741680">
                  <a:extLst>
                    <a:ext uri="{9D8B030D-6E8A-4147-A177-3AD203B41FA5}">
                      <a16:colId xmlns:a16="http://schemas.microsoft.com/office/drawing/2014/main" val="20003"/>
                    </a:ext>
                  </a:extLst>
                </a:gridCol>
                <a:gridCol w="892810">
                  <a:extLst>
                    <a:ext uri="{9D8B030D-6E8A-4147-A177-3AD203B41FA5}">
                      <a16:colId xmlns:a16="http://schemas.microsoft.com/office/drawing/2014/main" val="20004"/>
                    </a:ext>
                  </a:extLst>
                </a:gridCol>
                <a:gridCol w="796290">
                  <a:extLst>
                    <a:ext uri="{9D8B030D-6E8A-4147-A177-3AD203B41FA5}">
                      <a16:colId xmlns:a16="http://schemas.microsoft.com/office/drawing/2014/main" val="20005"/>
                    </a:ext>
                  </a:extLst>
                </a:gridCol>
                <a:gridCol w="794385">
                  <a:extLst>
                    <a:ext uri="{9D8B030D-6E8A-4147-A177-3AD203B41FA5}">
                      <a16:colId xmlns:a16="http://schemas.microsoft.com/office/drawing/2014/main" val="20006"/>
                    </a:ext>
                  </a:extLst>
                </a:gridCol>
                <a:gridCol w="699135">
                  <a:extLst>
                    <a:ext uri="{9D8B030D-6E8A-4147-A177-3AD203B41FA5}">
                      <a16:colId xmlns:a16="http://schemas.microsoft.com/office/drawing/2014/main" val="20007"/>
                    </a:ext>
                  </a:extLst>
                </a:gridCol>
                <a:gridCol w="699135">
                  <a:extLst>
                    <a:ext uri="{9D8B030D-6E8A-4147-A177-3AD203B41FA5}">
                      <a16:colId xmlns:a16="http://schemas.microsoft.com/office/drawing/2014/main" val="20008"/>
                    </a:ext>
                  </a:extLst>
                </a:gridCol>
                <a:gridCol w="699135">
                  <a:extLst>
                    <a:ext uri="{9D8B030D-6E8A-4147-A177-3AD203B41FA5}">
                      <a16:colId xmlns:a16="http://schemas.microsoft.com/office/drawing/2014/main" val="20009"/>
                    </a:ext>
                  </a:extLst>
                </a:gridCol>
              </a:tblGrid>
              <a:tr h="350520">
                <a:tc rowSpan="2">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运营模块</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运营类别</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运营指标</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2">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单位</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gridSpan="3">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仓库A</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仓库B</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9月</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10月</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环比</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9月</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10月</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a:txBody>
                    <a:bodyPr/>
                    <a:lstStyle/>
                    <a:p>
                      <a:pPr indent="0" algn="ctr">
                        <a:buNone/>
                      </a:pPr>
                      <a:r>
                        <a:rPr lang="zh-CN" sz="1400" b="0">
                          <a:solidFill>
                            <a:schemeClr val="bg1"/>
                          </a:solidFill>
                          <a:latin typeface="Arial" panose="020B0604020202020204" pitchFamily="34" charset="0"/>
                          <a:ea typeface="微软雅黑" panose="020B0503020204020204" pitchFamily="34" charset="-122"/>
                        </a:rPr>
                        <a:t>环比</a:t>
                      </a:r>
                      <a:endParaRPr lang="zh-CN" altLang="en-US" sz="14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val="10001"/>
                  </a:ext>
                </a:extLst>
              </a:tr>
              <a:tr h="350520">
                <a:tc rowSpan="8">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在库</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8">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在库</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日均在库SKU品类数</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微软雅黑" panose="020B0503020204020204" pitchFamily="34" charset="-122"/>
                        </a:rPr>
                        <a:t>种</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dirty="0">
                          <a:solidFill>
                            <a:srgbClr val="000000"/>
                          </a:solidFill>
                          <a:latin typeface="微软雅黑" panose="020B0503020204020204" pitchFamily="34" charset="-122"/>
                        </a:rPr>
                        <a:t>31332 </a:t>
                      </a:r>
                      <a:endParaRPr lang="en-US" altLang="en-US" sz="11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44166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41.0%</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19887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20533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平均每个货架面存放体积</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微软雅黑" panose="020B0503020204020204" pitchFamily="34" charset="-122"/>
                        </a:rPr>
                        <a:t>立方分米</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114.1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249.0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118.3%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135.2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192.4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42.3%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平均每个货架面存放体积/货架面容积</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16.7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36.6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118.3%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28.2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42.3%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平均每个货架面存放重量</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微软雅黑" panose="020B0503020204020204" pitchFamily="34" charset="-122"/>
                        </a:rPr>
                        <a:t>千克</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101.8%</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47.8%</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日均每个货架面存放SKU品类数</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微软雅黑" panose="020B0503020204020204" pitchFamily="34" charset="-122"/>
                        </a:rPr>
                        <a:t>种</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20.30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20.58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16.53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20.32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22.9%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日均每种SKU存放货架面数</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微软雅黑" panose="020B0503020204020204" pitchFamily="34" charset="-122"/>
                        </a:rPr>
                        <a:t>面</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1.73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16.5%</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1.70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19.1%</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月存货周转天数</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微软雅黑" panose="020B0503020204020204" pitchFamily="34" charset="-122"/>
                        </a:rPr>
                        <a:t>天</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37.2%</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54.5%</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月存货周转率</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3.45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2.51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-27.1%</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3.01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1.95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-35.3%</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520">
                <a:tc rowSpan="3">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车辆情况</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50000"/>
                      </a:schemeClr>
                    </a:solidFill>
                  </a:tcPr>
                </a:tc>
                <a:tc rowSpan="3">
                  <a:txBody>
                    <a:bodyPr/>
                    <a:lstStyle/>
                    <a:p>
                      <a:pPr indent="0" algn="ctr">
                        <a:buNone/>
                      </a:pPr>
                      <a:r>
                        <a:rPr lang="zh-CN" sz="1200" b="0">
                          <a:solidFill>
                            <a:schemeClr val="bg1"/>
                          </a:solidFill>
                          <a:latin typeface="Arial" panose="020B0604020202020204" pitchFamily="34" charset="0"/>
                          <a:ea typeface="微软雅黑" panose="020B0503020204020204" pitchFamily="34" charset="-122"/>
                        </a:rPr>
                        <a:t>车辆情况</a:t>
                      </a:r>
                      <a:endParaRPr lang="zh-CN" altLang="en-US" sz="12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日均上线小车数</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200" b="0">
                          <a:solidFill>
                            <a:srgbClr val="000000"/>
                          </a:solidFill>
                          <a:latin typeface="Arial" panose="020B0604020202020204" pitchFamily="34" charset="0"/>
                          <a:ea typeface="微软雅黑" panose="020B0503020204020204" pitchFamily="34" charset="-122"/>
                        </a:rPr>
                        <a:t>辆</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106.5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147.9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38.9%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46.3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49.1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AGV整体利用率-均值</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61.58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63.10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2.5%</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60.77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61.98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05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buNone/>
                      </a:pPr>
                      <a:r>
                        <a:rPr lang="zh-CN" sz="1200" b="0">
                          <a:solidFill>
                            <a:srgbClr val="000000"/>
                          </a:solidFill>
                          <a:latin typeface="Arial" panose="020B0604020202020204" pitchFamily="34" charset="0"/>
                          <a:ea typeface="微软雅黑" panose="020B0503020204020204" pitchFamily="34" charset="-122"/>
                        </a:rPr>
                        <a:t>AGV整体利用率-峰值</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81.5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82.2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0.9%</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78.6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79.6 </a:t>
                      </a:r>
                      <a:endParaRPr lang="en-US" altLang="en-US" sz="11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dirty="0">
                          <a:solidFill>
                            <a:srgbClr val="000000"/>
                          </a:solidFill>
                          <a:latin typeface="微软雅黑" panose="020B0503020204020204" pitchFamily="34" charset="-122"/>
                        </a:rPr>
                        <a:t>1.3%</a:t>
                      </a:r>
                      <a:endParaRPr lang="en-US" altLang="en-US" sz="11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12.2.1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仓储运营综合评价体系</a:t>
            </a:r>
            <a:endParaRPr lang="zh-CN" altLang="en-US" sz="2200" b="1" dirty="0">
              <a:solidFill>
                <a:schemeClr val="bg1"/>
              </a:solidFill>
              <a:latin typeface="华文仿宋" panose="02010600040101010101" charset="-122"/>
              <a:ea typeface="华文仿宋" panose="02010600040101010101" charset="-122"/>
              <a:cs typeface="华文仿宋" panose="02010600040101010101" charset="-122"/>
              <a:sym typeface="+mn-ea"/>
            </a:endParaRPr>
          </a:p>
        </p:txBody>
      </p:sp>
      <p:sp>
        <p:nvSpPr>
          <p:cNvPr id="3" name="文本框 2"/>
          <p:cNvSpPr txBox="1"/>
          <p:nvPr/>
        </p:nvSpPr>
        <p:spPr>
          <a:xfrm>
            <a:off x="839470" y="1628775"/>
            <a:ext cx="5062855" cy="4154170"/>
          </a:xfrm>
          <a:prstGeom prst="rect">
            <a:avLst/>
          </a:prstGeom>
          <a:noFill/>
        </p:spPr>
        <p:txBody>
          <a:bodyPr wrap="square" rtlCol="0" anchor="t">
            <a:spAutoFit/>
          </a:bodyPr>
          <a:lstStyle/>
          <a:p>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综合评价方法介绍</a:t>
            </a:r>
          </a:p>
          <a:p>
            <a:endParaRPr lang="zh-CN" altLang="en-US" sz="2000" dirty="0">
              <a:latin typeface="华文仿宋" panose="02010600040101010101" charset="-122"/>
              <a:ea typeface="华文仿宋" panose="02010600040101010101" charset="-122"/>
              <a:cs typeface="华文仿宋" panose="02010600040101010101" charset="-122"/>
            </a:endParaRPr>
          </a:p>
          <a:p>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定义:</a:t>
            </a:r>
          </a:p>
          <a:p>
            <a:pPr>
              <a:lnSpc>
                <a:spcPct val="170000"/>
              </a:lnSpc>
            </a:pPr>
            <a:r>
              <a:rPr lang="zh-CN" altLang="en-US" sz="2000" dirty="0">
                <a:latin typeface="华文仿宋" panose="02010600040101010101" charset="-122"/>
                <a:ea typeface="华文仿宋" panose="02010600040101010101" charset="-122"/>
                <a:cs typeface="华文仿宋" panose="02010600040101010101" charset="-122"/>
              </a:rPr>
              <a:t>使用比较系统的、规范的方法对于多个指标、多个单位同时进行评价的方法，称为综合评价方法。也叫多指标综合评价方法。综合评价的方法一般是主客观结合的，方法的选择需基于实际指标数据情况选定，最为关键的是</a:t>
            </a:r>
            <a:r>
              <a:rPr lang="zh-CN" altLang="en-US" sz="2000" b="1" dirty="0">
                <a:highlight>
                  <a:srgbClr val="FF0000"/>
                </a:highlight>
                <a:latin typeface="华文仿宋" panose="02010600040101010101" charset="-122"/>
                <a:ea typeface="华文仿宋" panose="02010600040101010101" charset="-122"/>
                <a:cs typeface="华文仿宋" panose="02010600040101010101" charset="-122"/>
              </a:rPr>
              <a:t>指标的选取，以及指标权重的设置</a:t>
            </a:r>
            <a:r>
              <a:rPr lang="zh-CN" altLang="en-US" sz="2000" dirty="0">
                <a:latin typeface="华文仿宋" panose="02010600040101010101" charset="-122"/>
                <a:ea typeface="华文仿宋" panose="02010600040101010101" charset="-122"/>
                <a:cs typeface="华文仿宋" panose="02010600040101010101" charset="-122"/>
              </a:rPr>
              <a:t>。</a:t>
            </a:r>
          </a:p>
        </p:txBody>
      </p:sp>
      <p:grpSp>
        <p:nvGrpSpPr>
          <p:cNvPr id="78" name="组合 77"/>
          <p:cNvGrpSpPr/>
          <p:nvPr/>
        </p:nvGrpSpPr>
        <p:grpSpPr>
          <a:xfrm>
            <a:off x="6429375" y="2060575"/>
            <a:ext cx="5120640" cy="3532505"/>
            <a:chOff x="7526" y="3245"/>
            <a:chExt cx="5911" cy="5166"/>
          </a:xfrm>
        </p:grpSpPr>
        <p:sp>
          <p:nvSpPr>
            <p:cNvPr id="7" name="圆角矩形 6"/>
            <p:cNvSpPr/>
            <p:nvPr/>
          </p:nvSpPr>
          <p:spPr>
            <a:xfrm>
              <a:off x="7526" y="3245"/>
              <a:ext cx="2660" cy="5166"/>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prstClr val="white"/>
                </a:solidFill>
              </a:endParaRPr>
            </a:p>
          </p:txBody>
        </p:sp>
        <p:grpSp>
          <p:nvGrpSpPr>
            <p:cNvPr id="9" name="组合 127"/>
            <p:cNvGrpSpPr/>
            <p:nvPr/>
          </p:nvGrpSpPr>
          <p:grpSpPr>
            <a:xfrm>
              <a:off x="7526" y="5738"/>
              <a:ext cx="2660" cy="1008"/>
              <a:chOff x="1947258" y="3466616"/>
              <a:chExt cx="2252284" cy="853540"/>
            </a:xfrm>
          </p:grpSpPr>
          <p:sp>
            <p:nvSpPr>
              <p:cNvPr id="10" name="矩形 9"/>
              <p:cNvSpPr/>
              <p:nvPr/>
            </p:nvSpPr>
            <p:spPr>
              <a:xfrm>
                <a:off x="1947258" y="3471751"/>
                <a:ext cx="2252284" cy="843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矩形 10"/>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 name="矩形 11"/>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14" name="组合 7"/>
            <p:cNvGrpSpPr/>
            <p:nvPr/>
          </p:nvGrpSpPr>
          <p:grpSpPr>
            <a:xfrm>
              <a:off x="7706" y="3586"/>
              <a:ext cx="2271" cy="705"/>
              <a:chOff x="4893344" y="1419785"/>
              <a:chExt cx="1442342" cy="447632"/>
            </a:xfrm>
          </p:grpSpPr>
          <p:grpSp>
            <p:nvGrpSpPr>
              <p:cNvPr id="15" name="组合 130"/>
              <p:cNvGrpSpPr/>
              <p:nvPr/>
            </p:nvGrpSpPr>
            <p:grpSpPr>
              <a:xfrm>
                <a:off x="4958386" y="1419785"/>
                <a:ext cx="1312260" cy="447632"/>
                <a:chOff x="2198560" y="1644530"/>
                <a:chExt cx="1749680" cy="596843"/>
              </a:xfrm>
            </p:grpSpPr>
            <p:pic>
              <p:nvPicPr>
                <p:cNvPr id="16" name="图片 15"/>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7" name="图片 16"/>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20" name="文本框 115"/>
              <p:cNvSpPr txBox="1"/>
              <p:nvPr/>
            </p:nvSpPr>
            <p:spPr>
              <a:xfrm>
                <a:off x="4893344" y="1503652"/>
                <a:ext cx="1442342" cy="313133"/>
              </a:xfrm>
              <a:prstGeom prst="rect">
                <a:avLst/>
              </a:prstGeom>
              <a:noFill/>
            </p:spPr>
            <p:txBody>
              <a:bodyPr wrap="square" rtlCol="0">
                <a:spAutoFit/>
              </a:bodyPr>
              <a:lstStyle/>
              <a:p>
                <a:pPr algn="ct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定性评价方法</a:t>
                </a:r>
              </a:p>
            </p:txBody>
          </p:sp>
        </p:grpSp>
        <p:sp>
          <p:nvSpPr>
            <p:cNvPr id="21" name="文本框 118"/>
            <p:cNvSpPr txBox="1"/>
            <p:nvPr/>
          </p:nvSpPr>
          <p:spPr>
            <a:xfrm>
              <a:off x="7754" y="4492"/>
              <a:ext cx="2223" cy="910"/>
            </a:xfrm>
            <a:prstGeom prst="rect">
              <a:avLst/>
            </a:prstGeom>
            <a:noFill/>
          </p:spPr>
          <p:txBody>
            <a:bodyPr wrap="square" lIns="68580" tIns="34290" rIns="68580" bIns="34290" rtlCol="0">
              <a:spAutoFit/>
            </a:bodyPr>
            <a:lstStyle/>
            <a:p>
              <a:pPr algn="just"/>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1</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层次分析法</a:t>
              </a:r>
            </a:p>
            <a:p>
              <a:pPr algn="just"/>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2</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关联矩阵法</a:t>
              </a:r>
            </a:p>
          </p:txBody>
        </p:sp>
        <p:grpSp>
          <p:nvGrpSpPr>
            <p:cNvPr id="22" name="组合 3"/>
            <p:cNvGrpSpPr/>
            <p:nvPr/>
          </p:nvGrpSpPr>
          <p:grpSpPr>
            <a:xfrm>
              <a:off x="7808" y="7285"/>
              <a:ext cx="2067" cy="705"/>
              <a:chOff x="4958386" y="3769021"/>
              <a:chExt cx="1312260" cy="447632"/>
            </a:xfrm>
          </p:grpSpPr>
          <p:grpSp>
            <p:nvGrpSpPr>
              <p:cNvPr id="23" name="组合 131"/>
              <p:cNvGrpSpPr/>
              <p:nvPr/>
            </p:nvGrpSpPr>
            <p:grpSpPr>
              <a:xfrm>
                <a:off x="4958386" y="3769021"/>
                <a:ext cx="1312260" cy="447632"/>
                <a:chOff x="2198560" y="1644530"/>
                <a:chExt cx="1749680" cy="596843"/>
              </a:xfrm>
            </p:grpSpPr>
            <p:pic>
              <p:nvPicPr>
                <p:cNvPr id="32" name="图片 31"/>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33" name="图片 32"/>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34" name="组合 143"/>
              <p:cNvGrpSpPr/>
              <p:nvPr/>
            </p:nvGrpSpPr>
            <p:grpSpPr>
              <a:xfrm>
                <a:off x="5546940" y="3867894"/>
                <a:ext cx="227425" cy="223469"/>
                <a:chOff x="5037571" y="856343"/>
                <a:chExt cx="715006" cy="702571"/>
              </a:xfrm>
              <a:solidFill>
                <a:srgbClr val="002060"/>
              </a:solidFill>
            </p:grpSpPr>
            <p:sp>
              <p:nvSpPr>
                <p:cNvPr id="3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3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3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grpSp>
        </p:grpSp>
        <p:sp>
          <p:nvSpPr>
            <p:cNvPr id="38" name="圆角矩形 37"/>
            <p:cNvSpPr/>
            <p:nvPr/>
          </p:nvSpPr>
          <p:spPr>
            <a:xfrm>
              <a:off x="10777" y="3245"/>
              <a:ext cx="2660" cy="5166"/>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prstClr val="white"/>
                </a:solidFill>
              </a:endParaRPr>
            </a:p>
          </p:txBody>
        </p:sp>
        <p:grpSp>
          <p:nvGrpSpPr>
            <p:cNvPr id="39" name="组合 206"/>
            <p:cNvGrpSpPr/>
            <p:nvPr/>
          </p:nvGrpSpPr>
          <p:grpSpPr>
            <a:xfrm>
              <a:off x="9947" y="3712"/>
              <a:ext cx="1094" cy="187"/>
              <a:chOff x="4111386" y="2043778"/>
              <a:chExt cx="926499" cy="158012"/>
            </a:xfrm>
          </p:grpSpPr>
          <p:grpSp>
            <p:nvGrpSpPr>
              <p:cNvPr id="40" name="组合 207"/>
              <p:cNvGrpSpPr/>
              <p:nvPr/>
            </p:nvGrpSpPr>
            <p:grpSpPr>
              <a:xfrm>
                <a:off x="4879875" y="2043778"/>
                <a:ext cx="158010" cy="158012"/>
                <a:chOff x="4486616" y="3001075"/>
                <a:chExt cx="274695" cy="274699"/>
              </a:xfrm>
            </p:grpSpPr>
            <p:sp>
              <p:nvSpPr>
                <p:cNvPr id="41" name="椭圆 4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2" name="椭圆 4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43" name="组合 208"/>
              <p:cNvGrpSpPr/>
              <p:nvPr/>
            </p:nvGrpSpPr>
            <p:grpSpPr>
              <a:xfrm>
                <a:off x="4111386" y="2043778"/>
                <a:ext cx="158010" cy="158012"/>
                <a:chOff x="4486616" y="3001075"/>
                <a:chExt cx="274695" cy="274699"/>
              </a:xfrm>
            </p:grpSpPr>
            <p:sp>
              <p:nvSpPr>
                <p:cNvPr id="45" name="椭圆 4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6" name="椭圆 4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47" name="圆角矩形 4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8" name="圆角矩形 4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49" name="组合 215"/>
            <p:cNvGrpSpPr/>
            <p:nvPr/>
          </p:nvGrpSpPr>
          <p:grpSpPr>
            <a:xfrm>
              <a:off x="9947" y="7804"/>
              <a:ext cx="1094" cy="187"/>
              <a:chOff x="4111386" y="2043778"/>
              <a:chExt cx="926499" cy="158012"/>
            </a:xfrm>
          </p:grpSpPr>
          <p:grpSp>
            <p:nvGrpSpPr>
              <p:cNvPr id="50" name="组合 216"/>
              <p:cNvGrpSpPr/>
              <p:nvPr/>
            </p:nvGrpSpPr>
            <p:grpSpPr>
              <a:xfrm>
                <a:off x="4879875" y="2043778"/>
                <a:ext cx="158010" cy="158012"/>
                <a:chOff x="4486616" y="3001075"/>
                <a:chExt cx="274695" cy="274699"/>
              </a:xfrm>
            </p:grpSpPr>
            <p:sp>
              <p:nvSpPr>
                <p:cNvPr id="51" name="椭圆 5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2" name="椭圆 5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53" name="组合 217"/>
              <p:cNvGrpSpPr/>
              <p:nvPr/>
            </p:nvGrpSpPr>
            <p:grpSpPr>
              <a:xfrm>
                <a:off x="4111386" y="2043778"/>
                <a:ext cx="158010" cy="158012"/>
                <a:chOff x="4486616" y="3001075"/>
                <a:chExt cx="274695" cy="274699"/>
              </a:xfrm>
            </p:grpSpPr>
            <p:sp>
              <p:nvSpPr>
                <p:cNvPr id="54" name="椭圆 5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5" name="椭圆 5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56" name="圆角矩形 5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7" name="圆角矩形 5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59" name="组合 224"/>
            <p:cNvGrpSpPr/>
            <p:nvPr/>
          </p:nvGrpSpPr>
          <p:grpSpPr>
            <a:xfrm>
              <a:off x="10777" y="5738"/>
              <a:ext cx="2660" cy="1008"/>
              <a:chOff x="1947258" y="3466616"/>
              <a:chExt cx="2252284" cy="853540"/>
            </a:xfrm>
          </p:grpSpPr>
          <p:sp>
            <p:nvSpPr>
              <p:cNvPr id="60" name="矩形 59"/>
              <p:cNvSpPr/>
              <p:nvPr/>
            </p:nvSpPr>
            <p:spPr>
              <a:xfrm>
                <a:off x="1947258" y="3471751"/>
                <a:ext cx="2252284" cy="843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1" name="矩形 60"/>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2" name="矩形 61"/>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64" name="组合 8"/>
            <p:cNvGrpSpPr/>
            <p:nvPr/>
          </p:nvGrpSpPr>
          <p:grpSpPr>
            <a:xfrm>
              <a:off x="10956" y="3586"/>
              <a:ext cx="2271" cy="705"/>
              <a:chOff x="6957253" y="1419785"/>
              <a:chExt cx="1442342" cy="447632"/>
            </a:xfrm>
          </p:grpSpPr>
          <p:grpSp>
            <p:nvGrpSpPr>
              <p:cNvPr id="65" name="组合 228"/>
              <p:cNvGrpSpPr/>
              <p:nvPr/>
            </p:nvGrpSpPr>
            <p:grpSpPr>
              <a:xfrm>
                <a:off x="7022295" y="1419785"/>
                <a:ext cx="1312260" cy="447632"/>
                <a:chOff x="2198560" y="1644530"/>
                <a:chExt cx="1749680" cy="596843"/>
              </a:xfrm>
            </p:grpSpPr>
            <p:pic>
              <p:nvPicPr>
                <p:cNvPr id="66" name="图片 65"/>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67" name="图片 66"/>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68" name="文本框 115"/>
              <p:cNvSpPr txBox="1"/>
              <p:nvPr/>
            </p:nvSpPr>
            <p:spPr>
              <a:xfrm>
                <a:off x="6957253" y="1503652"/>
                <a:ext cx="1442342" cy="313133"/>
              </a:xfrm>
              <a:prstGeom prst="rect">
                <a:avLst/>
              </a:prstGeom>
              <a:noFill/>
            </p:spPr>
            <p:txBody>
              <a:bodyPr wrap="square" rtlCol="0">
                <a:spAutoFit/>
              </a:bodyPr>
              <a:lstStyle/>
              <a:p>
                <a:pPr algn="ct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定量评价方法</a:t>
                </a:r>
              </a:p>
            </p:txBody>
          </p:sp>
        </p:grpSp>
        <p:sp>
          <p:nvSpPr>
            <p:cNvPr id="69" name="文本框 118"/>
            <p:cNvSpPr txBox="1"/>
            <p:nvPr/>
          </p:nvSpPr>
          <p:spPr>
            <a:xfrm>
              <a:off x="11025" y="4492"/>
              <a:ext cx="2150" cy="910"/>
            </a:xfrm>
            <a:prstGeom prst="rect">
              <a:avLst/>
            </a:prstGeom>
            <a:noFill/>
          </p:spPr>
          <p:txBody>
            <a:bodyPr wrap="square" lIns="68580" tIns="34290" rIns="68580" bIns="34290" rtlCol="0">
              <a:spAutoFit/>
            </a:bodyPr>
            <a:lstStyle/>
            <a:p>
              <a:pPr algn="just"/>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1</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主成分分析法</a:t>
              </a:r>
            </a:p>
            <a:p>
              <a:pPr algn="just"/>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2</a:t>
              </a: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熵值法</a:t>
              </a:r>
            </a:p>
          </p:txBody>
        </p:sp>
        <p:grpSp>
          <p:nvGrpSpPr>
            <p:cNvPr id="70" name="组合 4"/>
            <p:cNvGrpSpPr/>
            <p:nvPr/>
          </p:nvGrpSpPr>
          <p:grpSpPr>
            <a:xfrm>
              <a:off x="11059" y="7285"/>
              <a:ext cx="2067" cy="705"/>
              <a:chOff x="7022295" y="3769021"/>
              <a:chExt cx="1312260" cy="447632"/>
            </a:xfrm>
          </p:grpSpPr>
          <p:grpSp>
            <p:nvGrpSpPr>
              <p:cNvPr id="71" name="组合 231"/>
              <p:cNvGrpSpPr/>
              <p:nvPr/>
            </p:nvGrpSpPr>
            <p:grpSpPr>
              <a:xfrm>
                <a:off x="7022295" y="3769021"/>
                <a:ext cx="1312260" cy="447632"/>
                <a:chOff x="2198560" y="1644530"/>
                <a:chExt cx="1749680" cy="596843"/>
              </a:xfrm>
            </p:grpSpPr>
            <p:pic>
              <p:nvPicPr>
                <p:cNvPr id="72" name="图片 71"/>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73" name="图片 72"/>
                <p:cNvPicPr>
                  <a:picLocks noChangeAspect="1"/>
                </p:cNvPicPr>
                <p:nvPr/>
              </p:nvPicPr>
              <p:blipFill rotWithShape="1">
                <a:blip r:embed="rId2" cstate="print">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74" name="组合 237"/>
              <p:cNvGrpSpPr/>
              <p:nvPr/>
            </p:nvGrpSpPr>
            <p:grpSpPr>
              <a:xfrm>
                <a:off x="7582582" y="3867894"/>
                <a:ext cx="227425" cy="223469"/>
                <a:chOff x="5037571" y="856343"/>
                <a:chExt cx="715006" cy="702571"/>
              </a:xfrm>
              <a:solidFill>
                <a:srgbClr val="002060"/>
              </a:solidFill>
            </p:grpSpPr>
            <p:sp>
              <p:nvSpPr>
                <p:cNvPr id="7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7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sp>
              <p:nvSpPr>
                <p:cNvPr id="7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prstClr val="black"/>
                    </a:solidFill>
                  </a:endParaRPr>
                </a:p>
              </p:txBody>
            </p:sp>
          </p:grpSp>
        </p:grpSp>
      </p:grpSp>
      <p:sp>
        <p:nvSpPr>
          <p:cNvPr id="79" name="文本框 78"/>
          <p:cNvSpPr txBox="1"/>
          <p:nvPr/>
        </p:nvSpPr>
        <p:spPr>
          <a:xfrm>
            <a:off x="6529070" y="3804920"/>
            <a:ext cx="2145030" cy="645160"/>
          </a:xfrm>
          <a:prstGeom prst="rect">
            <a:avLst/>
          </a:prstGeom>
          <a:noFill/>
        </p:spPr>
        <p:txBody>
          <a:bodyPr wrap="square" rtlCol="0" anchor="t">
            <a:spAutoFit/>
          </a:bodyPr>
          <a:lstStyle/>
          <a:p>
            <a:pPr algn="ctr"/>
            <a:r>
              <a:rPr lang="zh-CN" altLang="en-US" b="1">
                <a:solidFill>
                  <a:srgbClr val="FF0000"/>
                </a:solidFill>
              </a:rPr>
              <a:t>依靠专家经验打分的专家经验法</a:t>
            </a:r>
          </a:p>
        </p:txBody>
      </p:sp>
      <p:sp>
        <p:nvSpPr>
          <p:cNvPr id="80" name="文本框 79"/>
          <p:cNvSpPr txBox="1"/>
          <p:nvPr/>
        </p:nvSpPr>
        <p:spPr>
          <a:xfrm>
            <a:off x="9342120" y="3789045"/>
            <a:ext cx="2103120" cy="645160"/>
          </a:xfrm>
          <a:prstGeom prst="rect">
            <a:avLst/>
          </a:prstGeom>
          <a:noFill/>
        </p:spPr>
        <p:txBody>
          <a:bodyPr wrap="square" rtlCol="0" anchor="t">
            <a:spAutoFit/>
          </a:bodyPr>
          <a:lstStyle/>
          <a:p>
            <a:pPr algn="ctr"/>
            <a:r>
              <a:rPr lang="zh-CN" altLang="en-US" b="1">
                <a:solidFill>
                  <a:srgbClr val="FF0000"/>
                </a:solidFill>
              </a:rPr>
              <a:t>依靠计量模型的客观复制法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03930" y="2493010"/>
            <a:ext cx="6597015" cy="2343150"/>
          </a:xfrm>
          <a:prstGeom prst="rect">
            <a:avLst/>
          </a:prstGeom>
          <a:solidFill>
            <a:schemeClr val="accent1">
              <a:lumMod val="50000"/>
            </a:schemeClr>
          </a:solidFill>
        </p:spPr>
        <p:txBody>
          <a:bodyPr wrap="square">
            <a:noAutofit/>
          </a:bodyPr>
          <a:lstStyle/>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12.1 </a:t>
            </a:r>
            <a:r>
              <a:rPr lang="zh-CN" altLang="en-US" sz="2800" dirty="0">
                <a:solidFill>
                  <a:schemeClr val="bg1"/>
                </a:solidFill>
                <a:latin typeface="等线" panose="02010600030101010101" pitchFamily="2" charset="-122"/>
                <a:ea typeface="等线" panose="02010600030101010101" pitchFamily="2" charset="-122"/>
              </a:rPr>
              <a:t>生产要素分析</a:t>
            </a:r>
          </a:p>
          <a:p>
            <a:pPr marL="285750" indent="-285750">
              <a:lnSpc>
                <a:spcPct val="230000"/>
              </a:lnSpc>
              <a:buFont typeface="Wingdings" panose="05000000000000000000" pitchFamily="2" charset="2"/>
              <a:buChar char="u"/>
            </a:pPr>
            <a:r>
              <a:rPr lang="en-US" altLang="zh-CN" sz="2800" dirty="0">
                <a:solidFill>
                  <a:schemeClr val="bg1"/>
                </a:solidFill>
                <a:latin typeface="等线" panose="02010600030101010101" pitchFamily="2" charset="-122"/>
                <a:ea typeface="等线" panose="02010600030101010101" pitchFamily="2" charset="-122"/>
              </a:rPr>
              <a:t>12.2 </a:t>
            </a:r>
            <a:r>
              <a:rPr lang="zh-CN" altLang="en-US" sz="2800" dirty="0">
                <a:solidFill>
                  <a:schemeClr val="bg1"/>
                </a:solidFill>
                <a:latin typeface="等线" panose="02010600030101010101" pitchFamily="2" charset="-122"/>
                <a:ea typeface="等线" panose="02010600030101010101" pitchFamily="2" charset="-122"/>
              </a:rPr>
              <a:t>仓储综合评价体系的构建与实例</a:t>
            </a:r>
          </a:p>
        </p:txBody>
      </p:sp>
      <p:sp>
        <p:nvSpPr>
          <p:cNvPr id="18" name="矩形 17"/>
          <p:cNvSpPr/>
          <p:nvPr/>
        </p:nvSpPr>
        <p:spPr>
          <a:xfrm>
            <a:off x="5231904" y="980728"/>
            <a:ext cx="1988480" cy="1322070"/>
          </a:xfrm>
          <a:prstGeom prst="rect">
            <a:avLst/>
          </a:prstGeom>
        </p:spPr>
        <p:txBody>
          <a:bodyPr wrap="square">
            <a:spAutoFit/>
          </a:bodyPr>
          <a:lstStyle/>
          <a:p>
            <a:pPr>
              <a:lnSpc>
                <a:spcPct val="250000"/>
              </a:lnSpc>
            </a:pPr>
            <a:r>
              <a:rPr lang="zh-CN" altLang="en-US" sz="3200" b="1" dirty="0">
                <a:solidFill>
                  <a:schemeClr val="bg2">
                    <a:lumMod val="50000"/>
                  </a:schemeClr>
                </a:solidFill>
                <a:latin typeface="等线" panose="02010600030101010101" pitchFamily="2" charset="-122"/>
                <a:ea typeface="等线" panose="02010600030101010101" pitchFamily="2" charset="-122"/>
              </a:rPr>
              <a:t>课程目录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17">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2" name="文本框 1"/>
          <p:cNvSpPr txBox="1"/>
          <p:nvPr/>
        </p:nvSpPr>
        <p:spPr>
          <a:xfrm>
            <a:off x="911860" y="1484630"/>
            <a:ext cx="10408920" cy="4739005"/>
          </a:xfrm>
          <a:prstGeom prst="rect">
            <a:avLst/>
          </a:prstGeom>
          <a:noFill/>
        </p:spPr>
        <p:txBody>
          <a:bodyPr wrap="square" rtlCol="0" anchor="t">
            <a:spAutoFit/>
          </a:bodyPr>
          <a:lstStyle/>
          <a:p>
            <a:pPr>
              <a:lnSpc>
                <a:spcPct val="130000"/>
              </a:lnSpc>
            </a:pPr>
            <a:r>
              <a:rPr lang="zh-CN" altLang="en-US" sz="2000" b="1" dirty="0">
                <a:latin typeface="华文仿宋" panose="02010600040101010101" charset="-122"/>
                <a:ea typeface="华文仿宋" panose="02010600040101010101" charset="-122"/>
                <a:cs typeface="华文仿宋" panose="02010600040101010101" charset="-122"/>
              </a:rPr>
              <a:t>综合评价方法在仓储运营中的应用:</a:t>
            </a:r>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130000"/>
              </a:lnSpc>
            </a:pPr>
            <a:r>
              <a:rPr lang="zh-CN" altLang="en-US" sz="2000" dirty="0">
                <a:latin typeface="华文仿宋" panose="02010600040101010101" charset="-122"/>
                <a:ea typeface="华文仿宋" panose="02010600040101010101" charset="-122"/>
                <a:cs typeface="华文仿宋" panose="02010600040101010101" charset="-122"/>
              </a:rPr>
              <a:t>通过综合评价方法，可以对仓库的运营情况进行打分和评比，便于绩效管理，对加强仓储管理工作，提升运营能力，提高管理的业务和技术水平是十分必要的。</a:t>
            </a:r>
          </a:p>
          <a:p>
            <a:pPr>
              <a:lnSpc>
                <a:spcPct val="140000"/>
              </a:lnSpc>
            </a:pPr>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关联矩阵法介绍</a:t>
            </a:r>
          </a:p>
          <a:p>
            <a:pPr>
              <a:lnSpc>
                <a:spcPct val="140000"/>
              </a:lnSpc>
            </a:pPr>
            <a:r>
              <a:rPr lang="zh-CN" altLang="en-US" sz="2000" dirty="0">
                <a:latin typeface="华文仿宋" panose="02010600040101010101" charset="-122"/>
                <a:ea typeface="华文仿宋" panose="02010600040101010101" charset="-122"/>
                <a:cs typeface="华文仿宋" panose="02010600040101010101" charset="-122"/>
              </a:rPr>
              <a:t>01. 关联矩阵法是常用的系统综合评价法，它主要是用矩阵形式来表示替代方案有关评价指标及其重要度与方案关于具体指标的价值评定量之间的关系。</a:t>
            </a:r>
          </a:p>
          <a:p>
            <a:pPr>
              <a:lnSpc>
                <a:spcPct val="140000"/>
              </a:lnSpc>
            </a:pPr>
            <a:r>
              <a:rPr lang="zh-CN" altLang="en-US" sz="2000" dirty="0">
                <a:latin typeface="华文仿宋" panose="02010600040101010101" charset="-122"/>
                <a:ea typeface="华文仿宋" panose="02010600040101010101" charset="-122"/>
                <a:cs typeface="华文仿宋" panose="02010600040101010101" charset="-122"/>
              </a:rPr>
              <a:t>02. 关联矩阵法是对多目标系统方案从</a:t>
            </a:r>
            <a:r>
              <a:rPr lang="zh-CN" altLang="en-US" sz="2000" dirty="0">
                <a:solidFill>
                  <a:srgbClr val="FF0000"/>
                </a:solidFill>
                <a:latin typeface="华文仿宋" panose="02010600040101010101" charset="-122"/>
                <a:ea typeface="华文仿宋" panose="02010600040101010101" charset="-122"/>
                <a:cs typeface="华文仿宋" panose="02010600040101010101" charset="-122"/>
              </a:rPr>
              <a:t>多个因素</a:t>
            </a:r>
            <a:r>
              <a:rPr lang="zh-CN" altLang="en-US" sz="2000" dirty="0">
                <a:latin typeface="华文仿宋" panose="02010600040101010101" charset="-122"/>
                <a:ea typeface="华文仿宋" panose="02010600040101010101" charset="-122"/>
                <a:cs typeface="华文仿宋" panose="02010600040101010101" charset="-122"/>
              </a:rPr>
              <a:t>出发综合评定优劣程度的方法，是一种定量与定性相结合的评价方法，他用矩阵形式来表示各替代方案有关评价指标的评价值，然后计算个方案评价值的加权和，再通过分析比较，确定评价值加权和最大的方案即为最优方案。</a:t>
            </a:r>
          </a:p>
          <a:p>
            <a:pPr>
              <a:lnSpc>
                <a:spcPct val="140000"/>
              </a:lnSpc>
            </a:pPr>
            <a:r>
              <a:rPr lang="zh-CN" altLang="en-US" sz="2000" dirty="0">
                <a:latin typeface="华文仿宋" panose="02010600040101010101" charset="-122"/>
                <a:ea typeface="华文仿宋" panose="02010600040101010101" charset="-122"/>
                <a:cs typeface="华文仿宋" panose="02010600040101010101" charset="-122"/>
              </a:rPr>
              <a:t>03. 它是采用矩阵式确定系统评价指标体系及其相应的权重，然后对评价系统的各个方案计算其综合评价值--各评价项目评价值的加权和。</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3" name="文本框 2"/>
          <p:cNvSpPr txBox="1"/>
          <p:nvPr/>
        </p:nvSpPr>
        <p:spPr>
          <a:xfrm>
            <a:off x="964882" y="1988840"/>
            <a:ext cx="10262235" cy="1878965"/>
          </a:xfrm>
          <a:prstGeom prst="rect">
            <a:avLst/>
          </a:prstGeom>
          <a:noFill/>
        </p:spPr>
        <p:txBody>
          <a:bodyPr wrap="square" rtlCol="0" anchor="t">
            <a:noAutofit/>
          </a:bodyPr>
          <a:lstStyle/>
          <a:p>
            <a:pPr>
              <a:lnSpc>
                <a:spcPct val="250000"/>
              </a:lnSpc>
            </a:pPr>
            <a:r>
              <a:rPr lang="zh-CN" altLang="en-US" sz="2000" dirty="0">
                <a:latin typeface="华文仿宋" panose="02010600040101010101" charset="-122"/>
                <a:ea typeface="华文仿宋" panose="02010600040101010101" charset="-122"/>
                <a:cs typeface="华文仿宋" panose="02010600040101010101" charset="-122"/>
              </a:rPr>
              <a:t>应用关联矩阵法的关键，在于确定每个评价指标的相对重要度(即权重W</a:t>
            </a:r>
            <a:r>
              <a:rPr lang="zh-CN" altLang="en-US" sz="2000" baseline="-25000" dirty="0">
                <a:solidFill>
                  <a:schemeClr val="tx1"/>
                </a:solidFill>
                <a:uFillTx/>
                <a:latin typeface="华文仿宋" panose="02010600040101010101" charset="-122"/>
                <a:ea typeface="华文仿宋" panose="02010600040101010101" charset="-122"/>
                <a:cs typeface="华文仿宋" panose="02010600040101010101" charset="-122"/>
              </a:rPr>
              <a:t>j</a:t>
            </a:r>
            <a:r>
              <a:rPr lang="zh-CN" altLang="en-US" sz="2000" dirty="0">
                <a:latin typeface="华文仿宋" panose="02010600040101010101" charset="-122"/>
                <a:ea typeface="华文仿宋" panose="02010600040101010101" charset="-122"/>
                <a:cs typeface="华文仿宋" panose="02010600040101010101" charset="-122"/>
              </a:rPr>
              <a:t>)以及根据评价主体给定的评价指标的评价尺度，确定方案关于评价指标的价值评定量(V</a:t>
            </a:r>
            <a:r>
              <a:rPr lang="zh-CN" altLang="en-US" sz="2000" baseline="-25000" dirty="0">
                <a:solidFill>
                  <a:schemeClr val="tx1"/>
                </a:solidFill>
                <a:uFillTx/>
                <a:latin typeface="华文仿宋" panose="02010600040101010101" charset="-122"/>
                <a:ea typeface="华文仿宋" panose="02010600040101010101" charset="-122"/>
                <a:cs typeface="华文仿宋" panose="02010600040101010101" charset="-122"/>
              </a:rPr>
              <a:t>ij</a:t>
            </a:r>
            <a:r>
              <a:rPr lang="zh-CN" altLang="en-US" sz="2000" dirty="0">
                <a:latin typeface="华文仿宋" panose="02010600040101010101" charset="-122"/>
                <a:ea typeface="华文仿宋" panose="02010600040101010101" charset="-122"/>
                <a:cs typeface="华文仿宋" panose="02010600040101010101" charset="-122"/>
              </a:rPr>
              <a:t>)。</a:t>
            </a:r>
          </a:p>
          <a:p>
            <a:pPr>
              <a:lnSpc>
                <a:spcPct val="250000"/>
              </a:lnSpc>
            </a:pPr>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250000"/>
              </a:lnSpc>
            </a:pPr>
            <a:r>
              <a:rPr lang="zh-CN" altLang="en-US" sz="2000" dirty="0">
                <a:latin typeface="华文仿宋" panose="02010600040101010101" charset="-122"/>
                <a:ea typeface="华文仿宋" panose="02010600040101010101" charset="-122"/>
                <a:cs typeface="华文仿宋" panose="02010600040101010101" charset="-122"/>
              </a:rPr>
              <a:t>关联矩阵法的特点是引进了</a:t>
            </a:r>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权重</a:t>
            </a:r>
            <a:r>
              <a:rPr lang="zh-CN" altLang="en-US" sz="2000" dirty="0">
                <a:latin typeface="华文仿宋" panose="02010600040101010101" charset="-122"/>
                <a:ea typeface="华文仿宋" panose="02010600040101010101" charset="-122"/>
                <a:cs typeface="华文仿宋" panose="02010600040101010101" charset="-122"/>
              </a:rPr>
              <a:t>概念，对各评估要素在总体评价中的作用进行了区别对待。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mc:AlternateContent xmlns:mc="http://schemas.openxmlformats.org/markup-compatibility/2006">
        <mc:Choice xmlns:a14="http://schemas.microsoft.com/office/drawing/2010/main" Requires="a14">
          <p:sp>
            <p:nvSpPr>
              <p:cNvPr id="4" name="文本框 3"/>
              <p:cNvSpPr txBox="1"/>
              <p:nvPr/>
            </p:nvSpPr>
            <p:spPr>
              <a:xfrm>
                <a:off x="847090" y="1844675"/>
                <a:ext cx="10323830" cy="3930563"/>
              </a:xfrm>
              <a:prstGeom prst="rect">
                <a:avLst/>
              </a:prstGeom>
              <a:noFill/>
            </p:spPr>
            <p:txBody>
              <a:bodyPr wrap="square" rtlCol="0" anchor="t">
                <a:spAutoFit/>
              </a:bodyPr>
              <a:lstStyle/>
              <a:p>
                <a:pPr>
                  <a:lnSpc>
                    <a:spcPct val="140000"/>
                  </a:lnSpc>
                </a:pPr>
                <a:r>
                  <a:rPr lang="zh-CN" altLang="en-US" b="1" dirty="0">
                    <a:latin typeface="宋体" panose="02010600030101010101" pitchFamily="2" charset="-122"/>
                    <a:ea typeface="宋体" panose="02010600030101010101" pitchFamily="2" charset="-122"/>
                    <a:cs typeface="华文仿宋" panose="02010600040101010101" charset="-122"/>
                  </a:rPr>
                  <a:t>01.确定指标体系</a:t>
                </a:r>
              </a:p>
              <a:p>
                <a:pPr marL="342900" indent="-342900">
                  <a:lnSpc>
                    <a:spcPct val="90000"/>
                  </a:lnSpc>
                  <a:buFont typeface="Wingdings" panose="05000000000000000000" charset="0"/>
                  <a:buChar char="l"/>
                </a:pPr>
                <a:r>
                  <a:rPr lang="zh-CN" altLang="en-US" dirty="0">
                    <a:latin typeface="宋体" panose="02010600030101010101" pitchFamily="2" charset="-122"/>
                    <a:ea typeface="宋体" panose="02010600030101010101" pitchFamily="2" charset="-122"/>
                    <a:cs typeface="华文仿宋" panose="02010600040101010101" charset="-122"/>
                  </a:rPr>
                  <a:t>指标模块。不同方案的评估量表的模块内容可以不一样，根据评估内容覆盖面的差异，指标模块也可以根据需要分成不同的模块。</a:t>
                </a:r>
              </a:p>
              <a:p>
                <a:pPr marL="342900" indent="-342900">
                  <a:lnSpc>
                    <a:spcPct val="90000"/>
                  </a:lnSpc>
                  <a:buFont typeface="Wingdings" panose="05000000000000000000" charset="0"/>
                  <a:buChar char="l"/>
                </a:pPr>
                <a:r>
                  <a:rPr lang="zh-CN" altLang="en-US" dirty="0">
                    <a:latin typeface="宋体" panose="02010600030101010101" pitchFamily="2" charset="-122"/>
                    <a:ea typeface="宋体" panose="02010600030101010101" pitchFamily="2" charset="-122"/>
                    <a:cs typeface="华文仿宋" panose="02010600040101010101" charset="-122"/>
                  </a:rPr>
                  <a:t>一级指标，又称为指标项目。</a:t>
                </a:r>
              </a:p>
              <a:p>
                <a:pPr marL="342900" indent="-342900">
                  <a:lnSpc>
                    <a:spcPct val="90000"/>
                  </a:lnSpc>
                  <a:buFont typeface="Wingdings" panose="05000000000000000000" charset="0"/>
                  <a:buChar char="l"/>
                </a:pPr>
                <a:r>
                  <a:rPr lang="zh-CN" altLang="en-US" dirty="0">
                    <a:latin typeface="宋体" panose="02010600030101010101" pitchFamily="2" charset="-122"/>
                    <a:ea typeface="宋体" panose="02010600030101010101" pitchFamily="2" charset="-122"/>
                    <a:cs typeface="华文仿宋" panose="02010600040101010101" charset="-122"/>
                  </a:rPr>
                  <a:t>二级指标，是对一级指标模块的进一步细分得来的。有些复杂的量表还包括三级指标</a:t>
                </a:r>
              </a:p>
              <a:p>
                <a:pPr>
                  <a:lnSpc>
                    <a:spcPct val="90000"/>
                  </a:lnSpc>
                </a:pPr>
                <a:endParaRPr lang="zh-CN" altLang="en-US" dirty="0">
                  <a:latin typeface="宋体" panose="02010600030101010101" pitchFamily="2" charset="-122"/>
                  <a:ea typeface="宋体" panose="02010600030101010101" pitchFamily="2" charset="-122"/>
                  <a:cs typeface="华文仿宋" panose="02010600040101010101" charset="-122"/>
                </a:endParaRPr>
              </a:p>
              <a:p>
                <a:pPr>
                  <a:lnSpc>
                    <a:spcPct val="90000"/>
                  </a:lnSpc>
                </a:pPr>
                <a:r>
                  <a:rPr lang="zh-CN" altLang="en-US" b="1" dirty="0">
                    <a:latin typeface="宋体" panose="02010600030101010101" pitchFamily="2" charset="-122"/>
                    <a:ea typeface="宋体" panose="02010600030101010101" pitchFamily="2" charset="-122"/>
                    <a:cs typeface="华文仿宋" panose="02010600040101010101" charset="-122"/>
                  </a:rPr>
                  <a:t>02.确定权重体系</a:t>
                </a:r>
              </a:p>
              <a:p>
                <a:pPr marL="342900" indent="-342900">
                  <a:lnSpc>
                    <a:spcPct val="90000"/>
                  </a:lnSpc>
                  <a:buFont typeface="Wingdings" panose="05000000000000000000" charset="0"/>
                  <a:buChar char="n"/>
                </a:pPr>
                <a:r>
                  <a:rPr lang="zh-CN" altLang="en-US" dirty="0">
                    <a:latin typeface="宋体" panose="02010600030101010101" pitchFamily="2" charset="-122"/>
                    <a:ea typeface="宋体" panose="02010600030101010101" pitchFamily="2" charset="-122"/>
                    <a:cs typeface="华文仿宋" panose="02010600040101010101" charset="-122"/>
                  </a:rPr>
                  <a:t>在指标体系中，各个指标对于评价主体的</a:t>
                </a:r>
                <a:r>
                  <a:rPr lang="zh-CN" altLang="en-US" b="1" dirty="0">
                    <a:highlight>
                      <a:srgbClr val="FF0000"/>
                    </a:highlight>
                    <a:latin typeface="宋体" panose="02010600030101010101" pitchFamily="2" charset="-122"/>
                    <a:ea typeface="宋体" panose="02010600030101010101" pitchFamily="2" charset="-122"/>
                    <a:cs typeface="华文仿宋" panose="02010600040101010101" charset="-122"/>
                  </a:rPr>
                  <a:t>重要程度</a:t>
                </a:r>
                <a:r>
                  <a:rPr lang="zh-CN" altLang="en-US" dirty="0">
                    <a:latin typeface="宋体" panose="02010600030101010101" pitchFamily="2" charset="-122"/>
                    <a:ea typeface="宋体" panose="02010600030101010101" pitchFamily="2" charset="-122"/>
                    <a:cs typeface="华文仿宋" panose="02010600040101010101" charset="-122"/>
                  </a:rPr>
                  <a:t>是不同的，这种重要程度的差别需要通过在个指标中分配不同的</a:t>
                </a:r>
                <a:r>
                  <a:rPr lang="zh-CN" altLang="en-US" b="1" dirty="0">
                    <a:solidFill>
                      <a:srgbClr val="FF0000"/>
                    </a:solidFill>
                    <a:latin typeface="宋体" panose="02010600030101010101" pitchFamily="2" charset="-122"/>
                    <a:ea typeface="宋体" panose="02010600030101010101" pitchFamily="2" charset="-122"/>
                    <a:cs typeface="华文仿宋" panose="02010600040101010101" charset="-122"/>
                  </a:rPr>
                  <a:t>权重</a:t>
                </a:r>
                <a:r>
                  <a:rPr lang="zh-CN" altLang="en-US" dirty="0">
                    <a:latin typeface="宋体" panose="02010600030101010101" pitchFamily="2" charset="-122"/>
                    <a:ea typeface="宋体" panose="02010600030101010101" pitchFamily="2" charset="-122"/>
                    <a:cs typeface="华文仿宋" panose="02010600040101010101" charset="-122"/>
                  </a:rPr>
                  <a:t>来体现。一组评价指标所相对应的权重组成了权重体系。</a:t>
                </a:r>
              </a:p>
              <a:p>
                <a:pPr marL="342900" indent="-342900">
                  <a:lnSpc>
                    <a:spcPct val="90000"/>
                  </a:lnSpc>
                  <a:buFont typeface="Wingdings" panose="05000000000000000000" charset="0"/>
                  <a:buChar char="n"/>
                </a:pPr>
                <a:r>
                  <a:rPr lang="zh-CN" altLang="en-US" dirty="0">
                    <a:latin typeface="宋体" panose="02010600030101010101" pitchFamily="2" charset="-122"/>
                    <a:ea typeface="宋体" panose="02010600030101010101" pitchFamily="2" charset="-122"/>
                    <a:cs typeface="华文仿宋" panose="02010600040101010101" charset="-122"/>
                  </a:rPr>
                  <a:t>任何一组权重{</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W</m:t>
                        </m:r>
                      </m:e>
                      <m:sub>
                        <m:r>
                          <a:rPr lang="en-US" altLang="zh-CN"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dirty="0">
                    <a:latin typeface="宋体" panose="02010600030101010101" pitchFamily="2" charset="-122"/>
                    <a:ea typeface="宋体" panose="02010600030101010101" pitchFamily="2" charset="-122"/>
                    <a:cs typeface="华文仿宋" panose="02010600040101010101" charset="-122"/>
                  </a:rPr>
                  <a:t>|i=1</a:t>
                </a:r>
                <a:r>
                  <a:rPr lang="en-US" altLang="zh-CN" dirty="0">
                    <a:latin typeface="宋体" panose="02010600030101010101" pitchFamily="2" charset="-122"/>
                    <a:ea typeface="宋体" panose="02010600030101010101" pitchFamily="2" charset="-122"/>
                    <a:cs typeface="华文仿宋" panose="02010600040101010101" charset="-122"/>
                  </a:rPr>
                  <a:t>,</a:t>
                </a:r>
                <a:r>
                  <a:rPr lang="zh-CN" altLang="en-US" dirty="0">
                    <a:latin typeface="宋体" panose="02010600030101010101" pitchFamily="2" charset="-122"/>
                    <a:ea typeface="宋体" panose="02010600030101010101" pitchFamily="2" charset="-122"/>
                    <a:cs typeface="华文仿宋" panose="02010600040101010101" charset="-122"/>
                  </a:rPr>
                  <a:t>2,…n}体系必须满足下述两个条件。0&lt;</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W</m:t>
                        </m:r>
                      </m:e>
                      <m:sub>
                        <m:r>
                          <a:rPr lang="en-US" altLang="zh-CN"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dirty="0">
                    <a:latin typeface="宋体" panose="02010600030101010101" pitchFamily="2" charset="-122"/>
                    <a:ea typeface="宋体" panose="02010600030101010101" pitchFamily="2" charset="-122"/>
                    <a:cs typeface="华文仿宋" panose="02010600040101010101" charset="-122"/>
                  </a:rPr>
                  <a:t>≤1(i=1</a:t>
                </a:r>
                <a:r>
                  <a:rPr lang="en-US" altLang="zh-CN" dirty="0">
                    <a:latin typeface="宋体" panose="02010600030101010101" pitchFamily="2" charset="-122"/>
                    <a:ea typeface="宋体" panose="02010600030101010101" pitchFamily="2" charset="-122"/>
                    <a:cs typeface="华文仿宋" panose="02010600040101010101" charset="-122"/>
                  </a:rPr>
                  <a:t>,</a:t>
                </a:r>
                <a:r>
                  <a:rPr lang="zh-CN" altLang="en-US" dirty="0">
                    <a:latin typeface="宋体" panose="02010600030101010101" pitchFamily="2" charset="-122"/>
                    <a:ea typeface="宋体" panose="02010600030101010101" pitchFamily="2" charset="-122"/>
                    <a:cs typeface="华文仿宋" panose="02010600040101010101" charset="-122"/>
                  </a:rPr>
                  <a:t>2</a:t>
                </a:r>
                <a:r>
                  <a:rPr lang="en-US" altLang="zh-CN" dirty="0">
                    <a:latin typeface="宋体" panose="02010600030101010101" pitchFamily="2" charset="-122"/>
                    <a:ea typeface="宋体" panose="02010600030101010101" pitchFamily="2" charset="-122"/>
                    <a:cs typeface="华文仿宋" panose="02010600040101010101" charset="-122"/>
                  </a:rPr>
                  <a:t>,</a:t>
                </a:r>
                <a:r>
                  <a:rPr lang="zh-CN" altLang="en-US" dirty="0">
                    <a:latin typeface="宋体" panose="02010600030101010101" pitchFamily="2" charset="-122"/>
                    <a:ea typeface="宋体" panose="02010600030101010101" pitchFamily="2" charset="-122"/>
                    <a:cs typeface="华文仿宋" panose="02010600040101010101" charset="-122"/>
                  </a:rPr>
                  <a:t>....n)设某个一级指标体系为{</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x</m:t>
                        </m:r>
                      </m:e>
                      <m:sub>
                        <m:r>
                          <a:rPr lang="en-US" altLang="zh-CN"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dirty="0">
                    <a:latin typeface="宋体" panose="02010600030101010101" pitchFamily="2" charset="-122"/>
                    <a:ea typeface="宋体" panose="02010600030101010101" pitchFamily="2" charset="-122"/>
                    <a:cs typeface="华文仿宋" panose="02010600040101010101" charset="-122"/>
                  </a:rPr>
                  <a:t>|i=1</a:t>
                </a:r>
                <a:r>
                  <a:rPr lang="en-US" altLang="zh-CN" dirty="0">
                    <a:latin typeface="宋体" panose="02010600030101010101" pitchFamily="2" charset="-122"/>
                    <a:ea typeface="宋体" panose="02010600030101010101" pitchFamily="2" charset="-122"/>
                    <a:cs typeface="华文仿宋" panose="02010600040101010101" charset="-122"/>
                  </a:rPr>
                  <a:t>,</a:t>
                </a:r>
                <a:r>
                  <a:rPr lang="zh-CN" altLang="en-US" dirty="0">
                    <a:latin typeface="宋体" panose="02010600030101010101" pitchFamily="2" charset="-122"/>
                    <a:ea typeface="宋体" panose="02010600030101010101" pitchFamily="2" charset="-122"/>
                    <a:cs typeface="华文仿宋" panose="02010600040101010101" charset="-122"/>
                  </a:rPr>
                  <a:t>2，…n}，其对应的权重体系为{</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W</m:t>
                        </m:r>
                      </m:e>
                      <m:sub>
                        <m:r>
                          <a:rPr lang="en-US" altLang="zh-CN"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dirty="0">
                    <a:latin typeface="宋体" panose="02010600030101010101" pitchFamily="2" charset="-122"/>
                    <a:ea typeface="宋体" panose="02010600030101010101" pitchFamily="2" charset="-122"/>
                    <a:cs typeface="Times New Roman" panose="02020603050405020304" charset="0"/>
                  </a:rPr>
                  <a:t>=1，2,…n</a:t>
                </a:r>
                <a:r>
                  <a:rPr lang="zh-CN" altLang="en-US" dirty="0">
                    <a:latin typeface="宋体" panose="02010600030101010101" pitchFamily="2" charset="-122"/>
                    <a:ea typeface="宋体" panose="02010600030101010101" pitchFamily="2" charset="-122"/>
                    <a:cs typeface="华文仿宋" panose="02010600040101010101" charset="-122"/>
                  </a:rPr>
                  <a:t> }，则有</a:t>
                </a:r>
              </a:p>
              <a:p>
                <a:pPr indent="0">
                  <a:lnSpc>
                    <a:spcPct val="90000"/>
                  </a:lnSpc>
                  <a:buFont typeface="Wingdings" panose="05000000000000000000" charset="0"/>
                  <a:buNone/>
                </a:pPr>
                <a14:m>
                  <m:oMathPara xmlns:m="http://schemas.openxmlformats.org/officeDocument/2006/math">
                    <m:oMathParaPr>
                      <m:jc m:val="centerGroup"/>
                    </m:oMathParaPr>
                    <m:oMath xmlns:m="http://schemas.openxmlformats.org/officeDocument/2006/math">
                      <m:nary>
                        <m:naryPr>
                          <m:chr m:val="∑"/>
                          <m:limLoc m:val="undOvr"/>
                          <m:ctrlPr>
                            <a:rPr lang="en-US" altLang="zh-CN" i="1">
                              <a:latin typeface="Cambria Math" panose="02040503050406030204" pitchFamily="18" charset="0"/>
                              <a:ea typeface="华文仿宋" panose="02010600040101010101" charset="-122"/>
                              <a:cs typeface="Cambria Math" panose="02040503050406030204" pitchFamily="18" charset="0"/>
                            </a:rPr>
                          </m:ctrlPr>
                        </m:naryPr>
                        <m:sub>
                          <m:r>
                            <a:rPr lang="en-US" altLang="zh-CN" i="1">
                              <a:latin typeface="Cambria Math" panose="02040503050406030204" pitchFamily="18" charset="0"/>
                              <a:ea typeface="华文仿宋" panose="02010600040101010101" charset="-122"/>
                              <a:cs typeface="Cambria Math" panose="02040503050406030204" pitchFamily="18" charset="0"/>
                            </a:rPr>
                            <m:t>𝑖</m:t>
                          </m:r>
                          <m:r>
                            <a:rPr lang="en-US" altLang="zh-CN" i="1">
                              <a:latin typeface="Cambria Math" panose="02040503050406030204" pitchFamily="18" charset="0"/>
                              <a:ea typeface="华文仿宋" panose="02010600040101010101" charset="-122"/>
                              <a:cs typeface="Cambria Math" panose="02040503050406030204" pitchFamily="18" charset="0"/>
                            </a:rPr>
                            <m:t>=1</m:t>
                          </m:r>
                        </m:sub>
                        <m:sup>
                          <m:r>
                            <a:rPr lang="en-US" altLang="zh-CN" i="1">
                              <a:latin typeface="Cambria Math" panose="02040503050406030204" pitchFamily="18" charset="0"/>
                              <a:ea typeface="华文仿宋" panose="02010600040101010101" charset="-122"/>
                              <a:cs typeface="Cambria Math" panose="02040503050406030204" pitchFamily="18" charset="0"/>
                            </a:rPr>
                            <m:t>𝑛</m:t>
                          </m:r>
                        </m:sup>
                        <m:e>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w</m:t>
                              </m:r>
                            </m:e>
                            <m:sub>
                              <m:r>
                                <a:rPr lang="en-US" altLang="zh-CN" i="1">
                                  <a:latin typeface="Cambria Math" panose="02040503050406030204" pitchFamily="18" charset="0"/>
                                  <a:ea typeface="华文仿宋" panose="02010600040101010101" charset="-122"/>
                                  <a:cs typeface="Cambria Math" panose="02040503050406030204" pitchFamily="18" charset="0"/>
                                </a:rPr>
                                <m:t>𝑖</m:t>
                              </m:r>
                            </m:sub>
                          </m:sSub>
                          <m:r>
                            <a:rPr lang="en-US" altLang="zh-CN">
                              <a:latin typeface="Cambria Math" panose="02040503050406030204" pitchFamily="18" charset="0"/>
                              <a:ea typeface="华文仿宋" panose="02010600040101010101" charset="-122"/>
                              <a:cs typeface="Cambria Math" panose="02040503050406030204" pitchFamily="18" charset="0"/>
                              <a:sym typeface="+mn-ea"/>
                            </a:rPr>
                            <m:t>=1</m:t>
                          </m:r>
                        </m:e>
                      </m:nary>
                    </m:oMath>
                  </m:oMathPara>
                </a14:m>
                <a:endParaRPr lang="zh-CN" altLang="en-US" dirty="0">
                  <a:latin typeface="宋体" panose="02010600030101010101" pitchFamily="2" charset="-122"/>
                  <a:ea typeface="宋体" panose="02010600030101010101" pitchFamily="2" charset="-122"/>
                  <a:cs typeface="华文仿宋" panose="02010600040101010101" charset="-122"/>
                </a:endParaRPr>
              </a:p>
              <a:p>
                <a:pPr>
                  <a:lnSpc>
                    <a:spcPct val="90000"/>
                  </a:lnSpc>
                </a:pPr>
                <a:r>
                  <a:rPr lang="zh-CN" altLang="en-US" dirty="0">
                    <a:latin typeface="宋体" panose="02010600030101010101" pitchFamily="2" charset="-122"/>
                    <a:ea typeface="宋体" panose="02010600030101010101" pitchFamily="2" charset="-122"/>
                    <a:cs typeface="华文仿宋" panose="02010600040101010101" charset="-122"/>
                  </a:rPr>
                  <a:t>该评价的二级指标体系为{</a:t>
                </a:r>
                <a14:m>
                  <m:oMath xmlns:m="http://schemas.openxmlformats.org/officeDocument/2006/math">
                    <m:sSub>
                      <m:sSubPr>
                        <m:ctrlPr>
                          <a:rPr lang="en-US" altLang="zh-CN"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a:latin typeface="Cambria Math" panose="02040503050406030204" pitchFamily="18" charset="0"/>
                            <a:ea typeface="华文仿宋" panose="02010600040101010101" charset="-122"/>
                            <a:cs typeface="Cambria Math" panose="02040503050406030204" pitchFamily="18" charset="0"/>
                          </a:rPr>
                          <m:t>X</m:t>
                        </m:r>
                      </m:e>
                      <m:sub>
                        <m:r>
                          <a:rPr lang="en-US" altLang="zh-CN" i="1">
                            <a:latin typeface="Cambria Math" panose="02040503050406030204" pitchFamily="18" charset="0"/>
                            <a:ea typeface="华文仿宋" panose="02010600040101010101" charset="-122"/>
                            <a:cs typeface="Cambria Math" panose="02040503050406030204" pitchFamily="18" charset="0"/>
                          </a:rPr>
                          <m:t>𝑖𝑗</m:t>
                        </m:r>
                      </m:sub>
                    </m:sSub>
                  </m:oMath>
                </a14:m>
                <a:r>
                  <a:rPr lang="zh-CN" altLang="en-US" dirty="0">
                    <a:latin typeface="宋体" panose="02010600030101010101" pitchFamily="2" charset="-122"/>
                    <a:ea typeface="宋体" panose="02010600030101010101" pitchFamily="2" charset="-122"/>
                    <a:cs typeface="华文仿宋" panose="02010600040101010101" charset="-122"/>
                  </a:rPr>
                  <a:t>；i=1,2,…,n；j=1</a:t>
                </a:r>
                <a:r>
                  <a:rPr lang="en-US" altLang="zh-CN" dirty="0">
                    <a:latin typeface="宋体" panose="02010600030101010101" pitchFamily="2" charset="-122"/>
                    <a:ea typeface="宋体" panose="02010600030101010101" pitchFamily="2" charset="-122"/>
                    <a:cs typeface="华文仿宋" panose="02010600040101010101" charset="-122"/>
                  </a:rPr>
                  <a:t>,</a:t>
                </a:r>
                <a:r>
                  <a:rPr lang="zh-CN" altLang="en-US" dirty="0">
                    <a:latin typeface="宋体" panose="02010600030101010101" pitchFamily="2" charset="-122"/>
                    <a:ea typeface="宋体" panose="02010600030101010101" pitchFamily="2" charset="-122"/>
                    <a:cs typeface="华文仿宋" panose="02010600040101010101" charset="-122"/>
                  </a:rPr>
                  <a:t>2,…m}，对于更多级指标可以以此类推。</a:t>
                </a:r>
              </a:p>
            </p:txBody>
          </p:sp>
        </mc:Choice>
        <mc:Fallback>
          <p:sp>
            <p:nvSpPr>
              <p:cNvPr id="4" name="文本框 3"/>
              <p:cNvSpPr txBox="1">
                <a:spLocks noRot="1" noChangeAspect="1" noMove="1" noResize="1" noEditPoints="1" noAdjustHandles="1" noChangeArrowheads="1" noChangeShapeType="1" noTextEdit="1"/>
              </p:cNvSpPr>
              <p:nvPr/>
            </p:nvSpPr>
            <p:spPr>
              <a:xfrm>
                <a:off x="847090" y="1844675"/>
                <a:ext cx="10323830" cy="3930563"/>
              </a:xfrm>
              <a:prstGeom prst="rect">
                <a:avLst/>
              </a:prstGeom>
              <a:blipFill>
                <a:blip r:embed="rId2"/>
                <a:stretch>
                  <a:fillRect l="-531" b="-621"/>
                </a:stretch>
              </a:blipFill>
            </p:spPr>
            <p:txBody>
              <a:bodyPr/>
              <a:lstStyle/>
              <a:p>
                <a:r>
                  <a:rPr lang="zh-CN" altLang="en-US">
                    <a:noFill/>
                  </a:rPr>
                  <a:t> </a:t>
                </a:r>
              </a:p>
            </p:txBody>
          </p:sp>
        </mc:Fallback>
      </mc:AlternateContent>
      <p:sp>
        <p:nvSpPr>
          <p:cNvPr id="2" name="文本框 1"/>
          <p:cNvSpPr txBox="1"/>
          <p:nvPr/>
        </p:nvSpPr>
        <p:spPr>
          <a:xfrm>
            <a:off x="847090" y="1412240"/>
            <a:ext cx="2858770" cy="398780"/>
          </a:xfrm>
          <a:prstGeom prst="rect">
            <a:avLst/>
          </a:prstGeom>
          <a:noFill/>
        </p:spPr>
        <p:txBody>
          <a:bodyPr wrap="square" rtlCol="0" anchor="t">
            <a:spAutoFit/>
          </a:bodyPr>
          <a:lstStyle/>
          <a:p>
            <a:r>
              <a:rPr lang="zh-CN" altLang="en-US" sz="2000" b="1">
                <a:latin typeface="华文仿宋" panose="02010600040101010101" charset="-122"/>
                <a:ea typeface="华文仿宋" panose="02010600040101010101" charset="-122"/>
                <a:cs typeface="华文仿宋" panose="02010600040101010101" charset="-122"/>
                <a:sym typeface="+mn-ea"/>
              </a:rPr>
              <a:t>关联矩阵法的步骤:</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mc:AlternateContent xmlns:mc="http://schemas.openxmlformats.org/markup-compatibility/2006" xmlns:a14="http://schemas.microsoft.com/office/drawing/2010/main">
        <mc:Choice Requires="a14">
          <p:sp>
            <p:nvSpPr>
              <p:cNvPr id="3" name="文本框 2"/>
              <p:cNvSpPr txBox="1"/>
              <p:nvPr/>
            </p:nvSpPr>
            <p:spPr>
              <a:xfrm>
                <a:off x="1271905" y="1998345"/>
                <a:ext cx="10370820" cy="3804920"/>
              </a:xfrm>
              <a:prstGeom prst="rect">
                <a:avLst/>
              </a:prstGeom>
              <a:noFill/>
            </p:spPr>
            <p:txBody>
              <a:bodyPr wrap="square" rtlCol="0" anchor="t">
                <a:spAutoFit/>
              </a:bodyPr>
              <a:lstStyle/>
              <a:p>
                <a:pPr>
                  <a:lnSpc>
                    <a:spcPct val="120000"/>
                  </a:lnSpc>
                </a:pPr>
                <a:r>
                  <a:rPr lang="zh-CN" altLang="en-US" sz="2000" b="1" dirty="0">
                    <a:latin typeface="华文仿宋" panose="02010600040101010101" charset="-122"/>
                    <a:ea typeface="华文仿宋" panose="02010600040101010101" charset="-122"/>
                    <a:cs typeface="华文仿宋" panose="02010600040101010101" charset="-122"/>
                  </a:rPr>
                  <a:t>03.单项评价</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单项评价通常有以下两种方法:</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①专家评定法：由专家打分，去掉最低分和最高分，取算术平均值。</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②德尔菲函询法：利用专家的知识和长期积累的经验，减轻权威的影响。</a:t>
                </a:r>
              </a:p>
              <a:p>
                <a:pPr>
                  <a:lnSpc>
                    <a:spcPct val="120000"/>
                  </a:lnSpc>
                </a:pPr>
                <a:endParaRPr lang="zh-CN" altLang="en-US" sz="2000" dirty="0">
                  <a:latin typeface="华文仿宋" panose="02010600040101010101" charset="-122"/>
                  <a:ea typeface="华文仿宋" panose="02010600040101010101" charset="-122"/>
                  <a:cs typeface="华文仿宋" panose="02010600040101010101" charset="-122"/>
                </a:endParaRPr>
              </a:p>
              <a:p>
                <a:pPr>
                  <a:lnSpc>
                    <a:spcPct val="120000"/>
                  </a:lnSpc>
                </a:pPr>
                <a:r>
                  <a:rPr lang="zh-CN" altLang="en-US" sz="2000" b="1" dirty="0">
                    <a:latin typeface="华文仿宋" panose="02010600040101010101" charset="-122"/>
                    <a:ea typeface="华文仿宋" panose="02010600040101010101" charset="-122"/>
                    <a:cs typeface="华文仿宋" panose="02010600040101010101" charset="-122"/>
                  </a:rPr>
                  <a:t>04.综合评估</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在二级指标体系中，评估者对被评估者做出评估值，则其对应的权重体系{</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000">
                            <a:latin typeface="Cambria Math" panose="02040503050406030204" pitchFamily="18" charset="0"/>
                            <a:ea typeface="华文仿宋" panose="02010600040101010101" charset="-122"/>
                            <a:cs typeface="Cambria Math" panose="02040503050406030204" pitchFamily="18" charset="0"/>
                          </a:rPr>
                          <m:t>W</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𝑖𝑗</m:t>
                        </m:r>
                      </m:sub>
                    </m:sSub>
                    <m:r>
                      <a:rPr lang="en-US" altLang="zh-CN" sz="2000" i="1">
                        <a:latin typeface="Cambria Math" panose="02040503050406030204" pitchFamily="18" charset="0"/>
                        <a:ea typeface="华文仿宋" panose="02010600040101010101" charset="-122"/>
                        <a:cs typeface="Cambria Math" panose="02040503050406030204" pitchFamily="18" charset="0"/>
                      </a:rPr>
                      <m:t>/</m:t>
                    </m:r>
                  </m:oMath>
                </a14:m>
                <a:r>
                  <a:rPr lang="zh-CN" altLang="en-US" sz="2000" dirty="0">
                    <a:latin typeface="华文仿宋" panose="02010600040101010101" charset="-122"/>
                    <a:ea typeface="华文仿宋" panose="02010600040101010101" charset="-122"/>
                    <a:cs typeface="华文仿宋" panose="02010600040101010101" charset="-122"/>
                    <a:sym typeface="+mn-ea"/>
                  </a:rPr>
                  <a:t>i=1</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2... n；</a:t>
                </a:r>
                <a:r>
                  <a:rPr lang="en-US" altLang="zh-CN" sz="2000" dirty="0">
                    <a:latin typeface="华文仿宋" panose="02010600040101010101" charset="-122"/>
                    <a:ea typeface="华文仿宋" panose="02010600040101010101" charset="-122"/>
                    <a:cs typeface="华文仿宋" panose="02010600040101010101" charset="-122"/>
                    <a:sym typeface="+mn-ea"/>
                  </a:rPr>
                  <a:t>j</a:t>
                </a:r>
                <a:r>
                  <a:rPr lang="zh-CN" altLang="en-US" sz="2000" dirty="0">
                    <a:latin typeface="华文仿宋" panose="02010600040101010101" charset="-122"/>
                    <a:ea typeface="华文仿宋" panose="02010600040101010101" charset="-122"/>
                    <a:cs typeface="华文仿宋" panose="02010600040101010101" charset="-122"/>
                    <a:sym typeface="+mn-ea"/>
                  </a:rPr>
                  <a:t>=1</a:t>
                </a:r>
                <a:r>
                  <a:rPr lang="en-US" altLang="zh-CN" sz="2000" dirty="0">
                    <a:latin typeface="华文仿宋" panose="02010600040101010101" charset="-122"/>
                    <a:ea typeface="华文仿宋" panose="02010600040101010101" charset="-122"/>
                    <a:cs typeface="华文仿宋" panose="02010600040101010101" charset="-122"/>
                    <a:sym typeface="+mn-ea"/>
                  </a:rPr>
                  <a:t>,</a:t>
                </a:r>
                <a:r>
                  <a:rPr lang="zh-CN" altLang="en-US" sz="2000" dirty="0">
                    <a:latin typeface="华文仿宋" panose="02010600040101010101" charset="-122"/>
                    <a:ea typeface="华文仿宋" panose="02010600040101010101" charset="-122"/>
                    <a:cs typeface="华文仿宋" panose="02010600040101010101" charset="-122"/>
                    <a:sym typeface="+mn-ea"/>
                  </a:rPr>
                  <a:t>2....m</a:t>
                </a:r>
                <a:r>
                  <a:rPr lang="zh-CN" altLang="en-US" sz="2000" dirty="0">
                    <a:latin typeface="华文仿宋" panose="02010600040101010101" charset="-122"/>
                    <a:ea typeface="华文仿宋" panose="02010600040101010101" charset="-122"/>
                    <a:cs typeface="华文仿宋" panose="02010600040101010101" charset="-122"/>
                  </a:rPr>
                  <a:t>}应满足:</a:t>
                </a:r>
              </a:p>
              <a:p>
                <a:pPr marL="0" lvl="0" indent="0">
                  <a:lnSpc>
                    <a:spcPct val="120000"/>
                  </a:lnSpc>
                  <a:buNone/>
                </a:pPr>
                <a:r>
                  <a:rPr lang="zh-CN" altLang="en-US" sz="2000" dirty="0">
                    <a:solidFill>
                      <a:schemeClr val="tx1"/>
                    </a:solidFill>
                    <a:latin typeface="华文仿宋" panose="02010600040101010101" charset="-122"/>
                    <a:ea typeface="华文仿宋" panose="02010600040101010101" charset="-122"/>
                    <a:cs typeface="华文仿宋" panose="02010600040101010101" charset="-122"/>
                  </a:rPr>
                  <a:t>①</a:t>
                </a:r>
                <a:r>
                  <a:rPr lang="zh-CN" altLang="en-US" sz="2000" dirty="0">
                    <a:latin typeface="华文仿宋" panose="02010600040101010101" charset="-122"/>
                    <a:ea typeface="华文仿宋" panose="02010600040101010101" charset="-122"/>
                    <a:cs typeface="华文仿宋" panose="02010600040101010101" charset="-122"/>
                    <a:sym typeface="+mn-ea"/>
                  </a:rPr>
                  <a:t>0&lt;</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000">
                            <a:latin typeface="Cambria Math" panose="02040503050406030204" pitchFamily="18" charset="0"/>
                            <a:ea typeface="华文仿宋" panose="02010600040101010101" charset="-122"/>
                            <a:cs typeface="Cambria Math" panose="02040503050406030204" pitchFamily="18" charset="0"/>
                          </a:rPr>
                          <m:t>W</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𝑖𝑗</m:t>
                        </m:r>
                      </m:sub>
                    </m:sSub>
                  </m:oMath>
                </a14:m>
                <a:r>
                  <a:rPr lang="zh-CN" altLang="en-US" sz="2000" dirty="0">
                    <a:latin typeface="华文仿宋" panose="02010600040101010101" charset="-122"/>
                    <a:ea typeface="华文仿宋" panose="02010600040101010101" charset="-122"/>
                    <a:cs typeface="华文仿宋" panose="02010600040101010101" charset="-122"/>
                    <a:sym typeface="+mn-ea"/>
                  </a:rPr>
                  <a:t>≤1</a:t>
                </a:r>
                <a:r>
                  <a:rPr lang="zh-CN" altLang="en-US" sz="2000" dirty="0">
                    <a:latin typeface="华文仿宋" panose="02010600040101010101" charset="-122"/>
                    <a:ea typeface="华文仿宋" panose="02010600040101010101" charset="-122"/>
                    <a:cs typeface="华文仿宋" panose="02010600040101010101" charset="-122"/>
                  </a:rPr>
                  <a:t>(i=1</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2</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 n；</a:t>
                </a:r>
                <a:r>
                  <a:rPr lang="en-US" altLang="zh-CN" sz="2000" dirty="0">
                    <a:latin typeface="华文仿宋" panose="02010600040101010101" charset="-122"/>
                    <a:ea typeface="华文仿宋" panose="02010600040101010101" charset="-122"/>
                    <a:cs typeface="华文仿宋" panose="02010600040101010101" charset="-122"/>
                  </a:rPr>
                  <a:t>j</a:t>
                </a:r>
                <a:r>
                  <a:rPr lang="zh-CN" altLang="en-US" sz="2000" dirty="0">
                    <a:latin typeface="华文仿宋" panose="02010600040101010101" charset="-122"/>
                    <a:ea typeface="华文仿宋" panose="02010600040101010101" charset="-122"/>
                    <a:cs typeface="华文仿宋" panose="02010600040101010101" charset="-122"/>
                  </a:rPr>
                  <a:t>=1</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2</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a:t>
                </a:r>
                <a:r>
                  <a:rPr lang="en-US" altLang="zh-CN" sz="2000" dirty="0">
                    <a:latin typeface="华文仿宋" panose="02010600040101010101" charset="-122"/>
                    <a:ea typeface="华文仿宋" panose="02010600040101010101" charset="-122"/>
                    <a:cs typeface="华文仿宋" panose="02010600040101010101" charset="-122"/>
                  </a:rPr>
                  <a:t>,</a:t>
                </a:r>
                <a:r>
                  <a:rPr lang="zh-CN" altLang="en-US" sz="2000" dirty="0">
                    <a:latin typeface="华文仿宋" panose="02010600040101010101" charset="-122"/>
                    <a:ea typeface="华文仿宋" panose="02010600040101010101" charset="-122"/>
                    <a:cs typeface="华文仿宋" panose="02010600040101010101" charset="-122"/>
                  </a:rPr>
                  <a:t>m)</a:t>
                </a:r>
              </a:p>
              <a:p>
                <a:pPr>
                  <a:lnSpc>
                    <a:spcPct val="120000"/>
                  </a:lnSpc>
                </a:pPr>
                <a:r>
                  <a:rPr lang="zh-CN" altLang="en-US" sz="2000" dirty="0">
                    <a:latin typeface="华文仿宋" panose="02010600040101010101" charset="-122"/>
                    <a:ea typeface="华文仿宋" panose="02010600040101010101" charset="-122"/>
                    <a:cs typeface="华文仿宋" panose="02010600040101010101" charset="-122"/>
                  </a:rPr>
                  <a:t>②</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000">
                            <a:latin typeface="Cambria Math" panose="02040503050406030204" pitchFamily="18" charset="0"/>
                            <a:ea typeface="华文仿宋" panose="02010600040101010101" charset="-122"/>
                            <a:cs typeface="Cambria Math" panose="02040503050406030204" pitchFamily="18" charset="0"/>
                          </a:rPr>
                          <m:t>V</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sz="2000" dirty="0">
                    <a:latin typeface="华文仿宋" panose="02010600040101010101" charset="-122"/>
                    <a:ea typeface="华文仿宋" panose="02010600040101010101" charset="-122"/>
                    <a:cs typeface="华文仿宋" panose="02010600040101010101" charset="-122"/>
                  </a:rPr>
                  <a:t>代表综合评价值，</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000">
                            <a:latin typeface="Cambria Math" panose="02040503050406030204" pitchFamily="18" charset="0"/>
                            <a:ea typeface="华文仿宋" panose="02010600040101010101" charset="-122"/>
                            <a:cs typeface="Cambria Math" panose="02040503050406030204" pitchFamily="18" charset="0"/>
                          </a:rPr>
                          <m:t>V</m:t>
                        </m:r>
                      </m:e>
                      <m:sub>
                        <m:r>
                          <a:rPr lang="en-US" altLang="zh-CN" sz="2000" i="1">
                            <a:latin typeface="Cambria Math" panose="02040503050406030204" pitchFamily="18" charset="0"/>
                            <a:ea typeface="华文仿宋" panose="02010600040101010101" charset="-122"/>
                            <a:cs typeface="Cambria Math" panose="02040503050406030204" pitchFamily="18" charset="0"/>
                          </a:rPr>
                          <m:t>𝑖𝑗</m:t>
                        </m:r>
                      </m:sub>
                    </m:sSub>
                  </m:oMath>
                </a14:m>
                <a:r>
                  <a:rPr lang="zh-CN" altLang="en-US" sz="2000" dirty="0">
                    <a:latin typeface="华文仿宋" panose="02010600040101010101" charset="-122"/>
                    <a:ea typeface="华文仿宋" panose="02010600040101010101" charset="-122"/>
                    <a:cs typeface="华文仿宋" panose="02010600040101010101" charset="-122"/>
                  </a:rPr>
                  <a:t>代表单项评价值，</a:t>
                </a:r>
                <a14:m>
                  <m:oMath xmlns:m="http://schemas.openxmlformats.org/officeDocument/2006/math">
                    <m:sSub>
                      <m:sSubPr>
                        <m:ctrlPr>
                          <a:rPr lang="en-US" altLang="zh-CN" sz="20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000">
                            <a:latin typeface="Cambria Math" panose="02040503050406030204" pitchFamily="18" charset="0"/>
                            <a:ea typeface="华文仿宋" panose="02010600040101010101" charset="-122"/>
                            <a:cs typeface="Cambria Math" panose="02040503050406030204" pitchFamily="18" charset="0"/>
                          </a:rPr>
                          <m:t>W</m:t>
                        </m:r>
                      </m:e>
                      <m:sub>
                        <m:r>
                          <a:rPr lang="en-US" altLang="zh-CN" sz="2000" i="1">
                            <a:latin typeface="Cambria Math" panose="02040503050406030204" pitchFamily="18" charset="0"/>
                            <a:ea typeface="华文仿宋" panose="02010600040101010101" charset="-122"/>
                            <a:cs typeface="Cambria Math" panose="02040503050406030204" pitchFamily="18" charset="0"/>
                          </a:rPr>
                          <m:t>𝑗</m:t>
                        </m:r>
                      </m:sub>
                    </m:sSub>
                  </m:oMath>
                </a14:m>
                <a:r>
                  <a:rPr lang="zh-CN" altLang="en-US" sz="2000" dirty="0">
                    <a:latin typeface="华文仿宋" panose="02010600040101010101" charset="-122"/>
                    <a:ea typeface="华文仿宋" panose="02010600040101010101" charset="-122"/>
                    <a:cs typeface="华文仿宋" panose="02010600040101010101" charset="-122"/>
                  </a:rPr>
                  <a:t>代表各项权重。</a:t>
                </a:r>
              </a:p>
            </p:txBody>
          </p:sp>
        </mc:Choice>
        <mc:Fallback xmlns="">
          <p:sp>
            <p:nvSpPr>
              <p:cNvPr id="3" name="文本框 2"/>
              <p:cNvSpPr txBox="1">
                <a:spLocks noRot="1" noChangeAspect="1" noMove="1" noResize="1" noEditPoints="1" noAdjustHandles="1" noChangeArrowheads="1" noChangeShapeType="1" noTextEdit="1"/>
              </p:cNvSpPr>
              <p:nvPr/>
            </p:nvSpPr>
            <p:spPr>
              <a:xfrm>
                <a:off x="1271905" y="1998345"/>
                <a:ext cx="10370820" cy="3804920"/>
              </a:xfrm>
              <a:prstGeom prst="rect">
                <a:avLst/>
              </a:prstGeom>
              <a:blipFill rotWithShape="1">
                <a:blip r:embed="rId2"/>
                <a:stretch>
                  <a:fillRect/>
                </a:stretch>
              </a:blipFill>
            </p:spPr>
            <p:txBody>
              <a:bodyPr/>
              <a:lstStyle/>
              <a:p>
                <a:r>
                  <a:rPr lang="zh-CN" altLang="en-US">
                    <a:noFill/>
                  </a:rPr>
                  <a:t> </a:t>
                </a:r>
              </a:p>
            </p:txBody>
          </p:sp>
        </mc:Fallback>
      </mc:AlternateContent>
      <p:sp>
        <p:nvSpPr>
          <p:cNvPr id="5" name="文本框 4"/>
          <p:cNvSpPr txBox="1"/>
          <p:nvPr/>
        </p:nvSpPr>
        <p:spPr>
          <a:xfrm>
            <a:off x="847090" y="1412240"/>
            <a:ext cx="2858770" cy="398780"/>
          </a:xfrm>
          <a:prstGeom prst="rect">
            <a:avLst/>
          </a:prstGeom>
          <a:noFill/>
        </p:spPr>
        <p:txBody>
          <a:bodyPr wrap="square" rtlCol="0" anchor="t">
            <a:spAutoFit/>
          </a:bodyPr>
          <a:lstStyle/>
          <a:p>
            <a:r>
              <a:rPr lang="zh-CN" altLang="en-US" sz="2000" b="1">
                <a:latin typeface="华文仿宋" panose="02010600040101010101" charset="-122"/>
                <a:ea typeface="华文仿宋" panose="02010600040101010101" charset="-122"/>
                <a:cs typeface="华文仿宋" panose="02010600040101010101" charset="-122"/>
                <a:sym typeface="+mn-ea"/>
              </a:rPr>
              <a:t>关联矩阵法的步骤:</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pic>
        <p:nvPicPr>
          <p:cNvPr id="2" name="图片 1"/>
          <p:cNvPicPr>
            <a:picLocks noChangeAspect="1"/>
          </p:cNvPicPr>
          <p:nvPr/>
        </p:nvPicPr>
        <p:blipFill>
          <a:blip r:embed="rId2"/>
          <a:stretch>
            <a:fillRect/>
          </a:stretch>
        </p:blipFill>
        <p:spPr>
          <a:xfrm>
            <a:off x="479425" y="2014855"/>
            <a:ext cx="6158230" cy="3543935"/>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7464425" y="2132965"/>
                <a:ext cx="4081780" cy="509905"/>
              </a:xfrm>
              <a:prstGeom prst="rect">
                <a:avLst/>
              </a:prstGeom>
              <a:noFill/>
            </p:spPr>
            <p:txBody>
              <a:bodyPr wrap="square" rtlCol="0" anchor="t">
                <a:noAutofit/>
              </a:bodyPr>
              <a:lstStyle/>
              <a:p>
                <a14:m>
                  <m:oMath xmlns:m="http://schemas.openxmlformats.org/officeDocument/2006/math">
                    <m:sSub>
                      <m:sSubPr>
                        <m:ctrlPr>
                          <a:rPr lang="en-US" altLang="zh-CN" sz="24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400">
                            <a:latin typeface="Cambria Math" panose="02040503050406030204" pitchFamily="18" charset="0"/>
                            <a:ea typeface="华文仿宋" panose="02010600040101010101" charset="-122"/>
                            <a:cs typeface="Cambria Math" panose="02040503050406030204" pitchFamily="18" charset="0"/>
                          </a:rPr>
                          <m:t>A</m:t>
                        </m:r>
                      </m:e>
                      <m:sub>
                        <m:r>
                          <a:rPr lang="en-US" altLang="zh-CN" sz="2400" i="1">
                            <a:latin typeface="Cambria Math" panose="02040503050406030204" pitchFamily="18" charset="0"/>
                            <a:ea typeface="华文仿宋" panose="02010600040101010101" charset="-122"/>
                            <a:cs typeface="Cambria Math" panose="02040503050406030204" pitchFamily="18" charset="0"/>
                          </a:rPr>
                          <m:t>𝑖</m:t>
                        </m:r>
                      </m:sub>
                    </m:sSub>
                  </m:oMath>
                </a14:m>
                <a:r>
                  <a:rPr lang="en-US" altLang="zh-CN" sz="2400">
                    <a:latin typeface="华文仿宋" panose="02010600040101010101" charset="-122"/>
                    <a:ea typeface="华文仿宋" panose="02010600040101010101" charset="-122"/>
                    <a:cs typeface="华文仿宋" panose="02010600040101010101" charset="-122"/>
                    <a:sym typeface="+mn-ea"/>
                  </a:rPr>
                  <a:t>(</a:t>
                </a:r>
                <a:r>
                  <a:rPr lang="zh-CN" altLang="en-US" sz="2400">
                    <a:latin typeface="华文仿宋" panose="02010600040101010101" charset="-122"/>
                    <a:ea typeface="华文仿宋" panose="02010600040101010101" charset="-122"/>
                    <a:cs typeface="华文仿宋" panose="02010600040101010101" charset="-122"/>
                    <a:sym typeface="+mn-ea"/>
                  </a:rPr>
                  <a:t>i=1</a:t>
                </a:r>
                <a:r>
                  <a:rPr lang="en-US" altLang="zh-CN" sz="2400">
                    <a:latin typeface="华文仿宋" panose="02010600040101010101" charset="-122"/>
                    <a:ea typeface="华文仿宋" panose="02010600040101010101" charset="-122"/>
                    <a:cs typeface="华文仿宋" panose="02010600040101010101" charset="-122"/>
                    <a:sym typeface="+mn-ea"/>
                  </a:rPr>
                  <a:t>,</a:t>
                </a:r>
                <a:r>
                  <a:rPr lang="zh-CN" altLang="en-US" sz="2400">
                    <a:latin typeface="华文仿宋" panose="02010600040101010101" charset="-122"/>
                    <a:ea typeface="华文仿宋" panose="02010600040101010101" charset="-122"/>
                    <a:cs typeface="华文仿宋" panose="02010600040101010101" charset="-122"/>
                    <a:sym typeface="+mn-ea"/>
                  </a:rPr>
                  <a:t>2,…n</a:t>
                </a:r>
                <a:r>
                  <a:rPr lang="en-US" altLang="zh-CN" sz="2400">
                    <a:latin typeface="华文仿宋" panose="02010600040101010101" charset="-122"/>
                    <a:ea typeface="华文仿宋" panose="02010600040101010101" charset="-122"/>
                    <a:cs typeface="华文仿宋" panose="02010600040101010101" charset="-122"/>
                    <a:sym typeface="+mn-ea"/>
                  </a:rPr>
                  <a:t>)    </a:t>
                </a:r>
                <a:r>
                  <a:rPr lang="zh-CN" altLang="en-US" sz="2400">
                    <a:latin typeface="华文仿宋" panose="02010600040101010101" charset="-122"/>
                    <a:ea typeface="华文仿宋" panose="02010600040101010101" charset="-122"/>
                    <a:cs typeface="华文仿宋" panose="02010600040101010101" charset="-122"/>
                    <a:sym typeface="+mn-ea"/>
                  </a:rPr>
                  <a:t>评价对象</a:t>
                </a:r>
              </a:p>
            </p:txBody>
          </p:sp>
        </mc:Choice>
        <mc:Fallback xmlns="">
          <p:sp>
            <p:nvSpPr>
              <p:cNvPr id="4" name="文本框 3"/>
              <p:cNvSpPr txBox="1">
                <a:spLocks noRot="1" noChangeAspect="1" noMove="1" noResize="1" noEditPoints="1" noAdjustHandles="1" noChangeArrowheads="1" noChangeShapeType="1" noTextEdit="1"/>
              </p:cNvSpPr>
              <p:nvPr/>
            </p:nvSpPr>
            <p:spPr>
              <a:xfrm>
                <a:off x="7464425" y="2132965"/>
                <a:ext cx="4081780" cy="50990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7464425" y="2853055"/>
                <a:ext cx="4081780" cy="518795"/>
              </a:xfrm>
              <a:prstGeom prst="rect">
                <a:avLst/>
              </a:prstGeom>
              <a:noFill/>
            </p:spPr>
            <p:txBody>
              <a:bodyPr wrap="square" rtlCol="0" anchor="t">
                <a:noAutofit/>
              </a:bodyPr>
              <a:lstStyle/>
              <a:p>
                <a14:m>
                  <m:oMath xmlns:m="http://schemas.openxmlformats.org/officeDocument/2006/math">
                    <m:sSub>
                      <m:sSubPr>
                        <m:ctrlPr>
                          <a:rPr lang="en-US" altLang="zh-CN" sz="24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400">
                            <a:latin typeface="Cambria Math" panose="02040503050406030204" pitchFamily="18" charset="0"/>
                            <a:ea typeface="华文仿宋" panose="02010600040101010101" charset="-122"/>
                            <a:cs typeface="Cambria Math" panose="02040503050406030204" pitchFamily="18" charset="0"/>
                          </a:rPr>
                          <m:t>X</m:t>
                        </m:r>
                      </m:e>
                      <m:sub>
                        <m:r>
                          <a:rPr lang="en-US" altLang="zh-CN" sz="2400" i="1">
                            <a:latin typeface="Cambria Math" panose="02040503050406030204" pitchFamily="18" charset="0"/>
                            <a:ea typeface="华文仿宋" panose="02010600040101010101" charset="-122"/>
                            <a:cs typeface="Cambria Math" panose="02040503050406030204" pitchFamily="18" charset="0"/>
                          </a:rPr>
                          <m:t>𝑗</m:t>
                        </m:r>
                      </m:sub>
                    </m:sSub>
                  </m:oMath>
                </a14:m>
                <a:r>
                  <a:rPr lang="en-US" altLang="zh-CN" sz="2400">
                    <a:latin typeface="华文仿宋" panose="02010600040101010101" charset="-122"/>
                    <a:ea typeface="华文仿宋" panose="02010600040101010101" charset="-122"/>
                    <a:cs typeface="华文仿宋" panose="02010600040101010101" charset="-122"/>
                    <a:sym typeface="+mn-ea"/>
                  </a:rPr>
                  <a:t>(j</a:t>
                </a:r>
                <a:r>
                  <a:rPr lang="zh-CN" altLang="en-US" sz="2400">
                    <a:latin typeface="华文仿宋" panose="02010600040101010101" charset="-122"/>
                    <a:ea typeface="华文仿宋" panose="02010600040101010101" charset="-122"/>
                    <a:cs typeface="华文仿宋" panose="02010600040101010101" charset="-122"/>
                    <a:sym typeface="+mn-ea"/>
                  </a:rPr>
                  <a:t>=1</a:t>
                </a:r>
                <a:r>
                  <a:rPr lang="en-US" altLang="zh-CN" sz="2400">
                    <a:latin typeface="华文仿宋" panose="02010600040101010101" charset="-122"/>
                    <a:ea typeface="华文仿宋" panose="02010600040101010101" charset="-122"/>
                    <a:cs typeface="华文仿宋" panose="02010600040101010101" charset="-122"/>
                    <a:sym typeface="+mn-ea"/>
                  </a:rPr>
                  <a:t>,</a:t>
                </a:r>
                <a:r>
                  <a:rPr lang="zh-CN" altLang="en-US" sz="2400">
                    <a:latin typeface="华文仿宋" panose="02010600040101010101" charset="-122"/>
                    <a:ea typeface="华文仿宋" panose="02010600040101010101" charset="-122"/>
                    <a:cs typeface="华文仿宋" panose="02010600040101010101" charset="-122"/>
                    <a:sym typeface="+mn-ea"/>
                  </a:rPr>
                  <a:t>2,…n</a:t>
                </a:r>
                <a:r>
                  <a:rPr lang="en-US" altLang="zh-CN" sz="2400">
                    <a:latin typeface="华文仿宋" panose="02010600040101010101" charset="-122"/>
                    <a:ea typeface="华文仿宋" panose="02010600040101010101" charset="-122"/>
                    <a:cs typeface="华文仿宋" panose="02010600040101010101" charset="-122"/>
                    <a:sym typeface="+mn-ea"/>
                  </a:rPr>
                  <a:t>)    </a:t>
                </a:r>
                <a:r>
                  <a:rPr lang="zh-CN" altLang="en-US" sz="2400">
                    <a:latin typeface="华文仿宋" panose="02010600040101010101" charset="-122"/>
                    <a:ea typeface="华文仿宋" panose="02010600040101010101" charset="-122"/>
                    <a:cs typeface="华文仿宋" panose="02010600040101010101" charset="-122"/>
                    <a:sym typeface="+mn-ea"/>
                  </a:rPr>
                  <a:t>评价指标</a:t>
                </a:r>
              </a:p>
            </p:txBody>
          </p:sp>
        </mc:Choice>
        <mc:Fallback xmlns="">
          <p:sp>
            <p:nvSpPr>
              <p:cNvPr id="6" name="文本框 5"/>
              <p:cNvSpPr txBox="1">
                <a:spLocks noRot="1" noChangeAspect="1" noMove="1" noResize="1" noEditPoints="1" noAdjustHandles="1" noChangeArrowheads="1" noChangeShapeType="1" noTextEdit="1"/>
              </p:cNvSpPr>
              <p:nvPr/>
            </p:nvSpPr>
            <p:spPr>
              <a:xfrm>
                <a:off x="7464425" y="2853055"/>
                <a:ext cx="4081780" cy="518795"/>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7458710" y="3573145"/>
                <a:ext cx="4081780" cy="1411605"/>
              </a:xfrm>
              <a:prstGeom prst="rect">
                <a:avLst/>
              </a:prstGeom>
              <a:noFill/>
            </p:spPr>
            <p:txBody>
              <a:bodyPr wrap="square" rtlCol="0" anchor="t">
                <a:noAutofit/>
              </a:bodyPr>
              <a:lstStyle/>
              <a:p>
                <a14:m>
                  <m:oMath xmlns:m="http://schemas.openxmlformats.org/officeDocument/2006/math">
                    <m:sSub>
                      <m:sSubPr>
                        <m:ctrlPr>
                          <a:rPr lang="en-US" altLang="zh-CN" sz="24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400">
                            <a:latin typeface="Cambria Math" panose="02040503050406030204" pitchFamily="18" charset="0"/>
                            <a:ea typeface="华文仿宋" panose="02010600040101010101" charset="-122"/>
                            <a:cs typeface="Cambria Math" panose="02040503050406030204" pitchFamily="18" charset="0"/>
                          </a:rPr>
                          <m:t>W</m:t>
                        </m:r>
                      </m:e>
                      <m:sub>
                        <m:r>
                          <a:rPr lang="en-US" altLang="zh-CN" sz="2400" i="1">
                            <a:latin typeface="Cambria Math" panose="02040503050406030204" pitchFamily="18" charset="0"/>
                            <a:ea typeface="华文仿宋" panose="02010600040101010101" charset="-122"/>
                            <a:cs typeface="Cambria Math" panose="02040503050406030204" pitchFamily="18" charset="0"/>
                          </a:rPr>
                          <m:t>𝑗</m:t>
                        </m:r>
                      </m:sub>
                    </m:sSub>
                  </m:oMath>
                </a14:m>
                <a:r>
                  <a:rPr lang="en-US" altLang="zh-CN" sz="2400">
                    <a:latin typeface="华文仿宋" panose="02010600040101010101" charset="-122"/>
                    <a:ea typeface="华文仿宋" panose="02010600040101010101" charset="-122"/>
                    <a:cs typeface="华文仿宋" panose="02010600040101010101" charset="-122"/>
                    <a:sym typeface="+mn-ea"/>
                  </a:rPr>
                  <a:t>(j</a:t>
                </a:r>
                <a:r>
                  <a:rPr lang="zh-CN" altLang="en-US" sz="2400">
                    <a:latin typeface="华文仿宋" panose="02010600040101010101" charset="-122"/>
                    <a:ea typeface="华文仿宋" panose="02010600040101010101" charset="-122"/>
                    <a:cs typeface="华文仿宋" panose="02010600040101010101" charset="-122"/>
                    <a:sym typeface="+mn-ea"/>
                  </a:rPr>
                  <a:t>=1</a:t>
                </a:r>
                <a:r>
                  <a:rPr lang="en-US" altLang="zh-CN" sz="2400">
                    <a:latin typeface="华文仿宋" panose="02010600040101010101" charset="-122"/>
                    <a:ea typeface="华文仿宋" panose="02010600040101010101" charset="-122"/>
                    <a:cs typeface="华文仿宋" panose="02010600040101010101" charset="-122"/>
                    <a:sym typeface="+mn-ea"/>
                  </a:rPr>
                  <a:t>,</a:t>
                </a:r>
                <a:r>
                  <a:rPr lang="zh-CN" altLang="en-US" sz="2400">
                    <a:latin typeface="华文仿宋" panose="02010600040101010101" charset="-122"/>
                    <a:ea typeface="华文仿宋" panose="02010600040101010101" charset="-122"/>
                    <a:cs typeface="华文仿宋" panose="02010600040101010101" charset="-122"/>
                    <a:sym typeface="+mn-ea"/>
                  </a:rPr>
                  <a:t>2,…n</a:t>
                </a:r>
                <a:r>
                  <a:rPr lang="en-US" altLang="zh-CN" sz="2400">
                    <a:latin typeface="华文仿宋" panose="02010600040101010101" charset="-122"/>
                    <a:ea typeface="华文仿宋" panose="02010600040101010101" charset="-122"/>
                    <a:cs typeface="华文仿宋" panose="02010600040101010101" charset="-122"/>
                    <a:sym typeface="+mn-ea"/>
                  </a:rPr>
                  <a:t>)    </a:t>
                </a:r>
                <a:r>
                  <a:rPr lang="zh-CN" altLang="en-US" sz="2400">
                    <a:latin typeface="华文仿宋" panose="02010600040101010101" charset="-122"/>
                    <a:ea typeface="华文仿宋" panose="02010600040101010101" charset="-122"/>
                    <a:cs typeface="华文仿宋" panose="02010600040101010101" charset="-122"/>
                    <a:sym typeface="+mn-ea"/>
                  </a:rPr>
                  <a:t>评价指标权重</a:t>
                </a:r>
              </a:p>
              <a:p>
                <a:r>
                  <a:rPr lang="zh-CN" altLang="en-US" sz="2400">
                    <a:latin typeface="华文仿宋" panose="02010600040101010101" charset="-122"/>
                    <a:ea typeface="华文仿宋" panose="02010600040101010101" charset="-122"/>
                    <a:cs typeface="华文仿宋" panose="02010600040101010101" charset="-122"/>
                    <a:sym typeface="+mn-ea"/>
                  </a:rPr>
                  <a:t>0&lt;</a:t>
                </a:r>
                <a14:m>
                  <m:oMath xmlns:m="http://schemas.openxmlformats.org/officeDocument/2006/math">
                    <m:sSub>
                      <m:sSubPr>
                        <m:ctrlPr>
                          <a:rPr lang="en-US" altLang="zh-CN" sz="24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400">
                            <a:latin typeface="Cambria Math" panose="02040503050406030204" pitchFamily="18" charset="0"/>
                            <a:ea typeface="华文仿宋" panose="02010600040101010101" charset="-122"/>
                            <a:cs typeface="Cambria Math" panose="02040503050406030204" pitchFamily="18" charset="0"/>
                          </a:rPr>
                          <m:t>w</m:t>
                        </m:r>
                      </m:e>
                      <m:sub>
                        <m:r>
                          <a:rPr lang="en-US" altLang="zh-CN" sz="2400" i="1">
                            <a:latin typeface="Cambria Math" panose="02040503050406030204" pitchFamily="18" charset="0"/>
                            <a:ea typeface="华文仿宋" panose="02010600040101010101" charset="-122"/>
                            <a:cs typeface="Cambria Math" panose="02040503050406030204" pitchFamily="18" charset="0"/>
                          </a:rPr>
                          <m:t>𝑖</m:t>
                        </m:r>
                      </m:sub>
                    </m:sSub>
                  </m:oMath>
                </a14:m>
                <a:r>
                  <a:rPr lang="en-US" altLang="zh-CN" sz="2400">
                    <a:latin typeface="华文仿宋" panose="02010600040101010101" charset="-122"/>
                    <a:ea typeface="华文仿宋" panose="02010600040101010101" charset="-122"/>
                    <a:cs typeface="华文仿宋" panose="02010600040101010101" charset="-122"/>
                    <a:sym typeface="+mn-ea"/>
                  </a:rPr>
                  <a:t>&lt;1</a:t>
                </a:r>
                <a:r>
                  <a:rPr lang="zh-CN" altLang="en-US" sz="2400">
                    <a:latin typeface="华文仿宋" panose="02010600040101010101" charset="-122"/>
                    <a:ea typeface="华文仿宋" panose="02010600040101010101" charset="-122"/>
                    <a:cs typeface="华文仿宋" panose="02010600040101010101" charset="-122"/>
                    <a:sym typeface="+mn-ea"/>
                  </a:rPr>
                  <a:t>，</a:t>
                </a:r>
                <a14:m>
                  <m:oMath xmlns:m="http://schemas.openxmlformats.org/officeDocument/2006/math">
                    <m:nary>
                      <m:naryPr>
                        <m:chr m:val="∑"/>
                        <m:limLoc m:val="undOvr"/>
                        <m:ctrlPr>
                          <a:rPr lang="en-US" altLang="zh-CN" sz="2400" i="1">
                            <a:latin typeface="Cambria Math" panose="02040503050406030204" pitchFamily="18" charset="0"/>
                            <a:ea typeface="华文仿宋" panose="02010600040101010101" charset="-122"/>
                            <a:cs typeface="Cambria Math" panose="02040503050406030204" pitchFamily="18" charset="0"/>
                          </a:rPr>
                        </m:ctrlPr>
                      </m:naryPr>
                      <m:sub>
                        <m:r>
                          <a:rPr lang="en-US" altLang="zh-CN" sz="2400" i="1">
                            <a:latin typeface="Cambria Math" panose="02040503050406030204" pitchFamily="18" charset="0"/>
                            <a:ea typeface="华文仿宋" panose="02010600040101010101" charset="-122"/>
                            <a:cs typeface="Cambria Math" panose="02040503050406030204" pitchFamily="18" charset="0"/>
                          </a:rPr>
                          <m:t>𝑖</m:t>
                        </m:r>
                        <m:r>
                          <a:rPr lang="en-US" altLang="zh-CN" sz="2400" i="1">
                            <a:latin typeface="Cambria Math" panose="02040503050406030204" pitchFamily="18" charset="0"/>
                            <a:ea typeface="华文仿宋" panose="02010600040101010101" charset="-122"/>
                            <a:cs typeface="Cambria Math" panose="02040503050406030204" pitchFamily="18" charset="0"/>
                          </a:rPr>
                          <m:t>=1</m:t>
                        </m:r>
                      </m:sub>
                      <m:sup>
                        <m:r>
                          <a:rPr lang="en-US" altLang="zh-CN" sz="2400" i="1">
                            <a:latin typeface="Cambria Math" panose="02040503050406030204" pitchFamily="18" charset="0"/>
                            <a:ea typeface="华文仿宋" panose="02010600040101010101" charset="-122"/>
                            <a:cs typeface="Cambria Math" panose="02040503050406030204" pitchFamily="18" charset="0"/>
                          </a:rPr>
                          <m:t>𝑛</m:t>
                        </m:r>
                      </m:sup>
                      <m:e>
                        <m:sSub>
                          <m:sSubPr>
                            <m:ctrlPr>
                              <a:rPr lang="en-US" altLang="zh-CN" sz="24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400">
                                <a:latin typeface="Cambria Math" panose="02040503050406030204" pitchFamily="18" charset="0"/>
                                <a:ea typeface="华文仿宋" panose="02010600040101010101" charset="-122"/>
                                <a:cs typeface="Cambria Math" panose="02040503050406030204" pitchFamily="18" charset="0"/>
                              </a:rPr>
                              <m:t>w</m:t>
                            </m:r>
                          </m:e>
                          <m:sub>
                            <m:r>
                              <a:rPr lang="en-US" altLang="zh-CN" sz="2400" i="1">
                                <a:latin typeface="Cambria Math" panose="02040503050406030204" pitchFamily="18" charset="0"/>
                                <a:ea typeface="华文仿宋" panose="02010600040101010101" charset="-122"/>
                                <a:cs typeface="Cambria Math" panose="02040503050406030204" pitchFamily="18" charset="0"/>
                              </a:rPr>
                              <m:t>𝑖</m:t>
                            </m:r>
                          </m:sub>
                        </m:sSub>
                        <m:r>
                          <a:rPr lang="en-US" altLang="zh-CN" sz="2400">
                            <a:latin typeface="Cambria Math" panose="02040503050406030204" pitchFamily="18" charset="0"/>
                            <a:ea typeface="华文仿宋" panose="02010600040101010101" charset="-122"/>
                            <a:cs typeface="Cambria Math" panose="02040503050406030204" pitchFamily="18" charset="0"/>
                            <a:sym typeface="+mn-ea"/>
                          </a:rPr>
                          <m:t>=1</m:t>
                        </m:r>
                      </m:e>
                    </m:nary>
                  </m:oMath>
                </a14:m>
                <a:endParaRPr lang="zh-CN" altLang="en-US" sz="2400">
                  <a:latin typeface="华文仿宋" panose="02010600040101010101" charset="-122"/>
                  <a:ea typeface="华文仿宋" panose="02010600040101010101" charset="-122"/>
                  <a:cs typeface="华文仿宋" panose="02010600040101010101" charset="-122"/>
                </a:endParaRPr>
              </a:p>
              <a:p>
                <a:endParaRPr lang="zh-CN" altLang="en-US" sz="2400">
                  <a:latin typeface="华文仿宋" panose="02010600040101010101" charset="-122"/>
                  <a:ea typeface="华文仿宋" panose="02010600040101010101" charset="-122"/>
                  <a:cs typeface="华文仿宋" panose="02010600040101010101" charset="-122"/>
                  <a:sym typeface="+mn-ea"/>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7458710" y="3573145"/>
                <a:ext cx="4081780" cy="1411605"/>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7458710" y="4725035"/>
                <a:ext cx="4081780" cy="923290"/>
              </a:xfrm>
              <a:prstGeom prst="rect">
                <a:avLst/>
              </a:prstGeom>
              <a:noFill/>
            </p:spPr>
            <p:txBody>
              <a:bodyPr wrap="square" rtlCol="0" anchor="t">
                <a:noAutofit/>
              </a:bodyPr>
              <a:lstStyle/>
              <a:p>
                <a14:m>
                  <m:oMath xmlns:m="http://schemas.openxmlformats.org/officeDocument/2006/math">
                    <m:sSub>
                      <m:sSubPr>
                        <m:ctrlPr>
                          <a:rPr lang="en-US" altLang="zh-CN" sz="24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400">
                            <a:latin typeface="Cambria Math" panose="02040503050406030204" pitchFamily="18" charset="0"/>
                            <a:ea typeface="华文仿宋" panose="02010600040101010101" charset="-122"/>
                            <a:cs typeface="Cambria Math" panose="02040503050406030204" pitchFamily="18" charset="0"/>
                          </a:rPr>
                          <m:t>V</m:t>
                        </m:r>
                      </m:e>
                      <m:sub>
                        <m:r>
                          <a:rPr lang="en-US" altLang="zh-CN" sz="2400" i="1">
                            <a:latin typeface="Cambria Math" panose="02040503050406030204" pitchFamily="18" charset="0"/>
                            <a:ea typeface="华文仿宋" panose="02010600040101010101" charset="-122"/>
                            <a:cs typeface="Cambria Math" panose="02040503050406030204" pitchFamily="18" charset="0"/>
                          </a:rPr>
                          <m:t>𝑖𝑗</m:t>
                        </m:r>
                      </m:sub>
                    </m:sSub>
                  </m:oMath>
                </a14:m>
                <a:r>
                  <a:rPr lang="en-US" altLang="zh-CN" sz="2400">
                    <a:latin typeface="华文仿宋" panose="02010600040101010101" charset="-122"/>
                    <a:ea typeface="华文仿宋" panose="02010600040101010101" charset="-122"/>
                    <a:cs typeface="华文仿宋" panose="02010600040101010101" charset="-122"/>
                    <a:sym typeface="+mn-ea"/>
                  </a:rPr>
                  <a:t>    </a:t>
                </a:r>
                <a:r>
                  <a:rPr lang="zh-CN" altLang="en-US" sz="2400">
                    <a:latin typeface="华文仿宋" panose="02010600040101010101" charset="-122"/>
                    <a:ea typeface="华文仿宋" panose="02010600040101010101" charset="-122"/>
                    <a:cs typeface="华文仿宋" panose="02010600040101010101" charset="-122"/>
                    <a:sym typeface="+mn-ea"/>
                  </a:rPr>
                  <a:t>第</a:t>
                </a:r>
                <a:r>
                  <a:rPr lang="en-US" altLang="zh-CN" sz="2400">
                    <a:latin typeface="华文仿宋" panose="02010600040101010101" charset="-122"/>
                    <a:ea typeface="华文仿宋" panose="02010600040101010101" charset="-122"/>
                    <a:cs typeface="华文仿宋" panose="02010600040101010101" charset="-122"/>
                    <a:sym typeface="+mn-ea"/>
                  </a:rPr>
                  <a:t>i</a:t>
                </a:r>
                <a:r>
                  <a:rPr lang="zh-CN" altLang="en-US" sz="2400">
                    <a:latin typeface="华文仿宋" panose="02010600040101010101" charset="-122"/>
                    <a:ea typeface="华文仿宋" panose="02010600040101010101" charset="-122"/>
                    <a:cs typeface="华文仿宋" panose="02010600040101010101" charset="-122"/>
                    <a:sym typeface="+mn-ea"/>
                  </a:rPr>
                  <a:t>个评价对象</a:t>
                </a:r>
                <a14:m>
                  <m:oMath xmlns:m="http://schemas.openxmlformats.org/officeDocument/2006/math">
                    <m:sSub>
                      <m:sSubPr>
                        <m:ctrlPr>
                          <a:rPr lang="en-US" altLang="zh-CN" sz="2400" i="1">
                            <a:latin typeface="Cambria Math" panose="02040503050406030204" pitchFamily="18" charset="0"/>
                            <a:ea typeface="华文仿宋" panose="02010600040101010101" charset="-122"/>
                            <a:cs typeface="Cambria Math" panose="02040503050406030204" pitchFamily="18" charset="0"/>
                          </a:rPr>
                        </m:ctrlPr>
                      </m:sSubPr>
                      <m:e>
                        <m:r>
                          <m:rPr>
                            <m:sty m:val="p"/>
                          </m:rPr>
                          <a:rPr lang="en-US" altLang="zh-CN" sz="2400">
                            <a:latin typeface="Cambria Math" panose="02040503050406030204" pitchFamily="18" charset="0"/>
                            <a:ea typeface="华文仿宋" panose="02010600040101010101" charset="-122"/>
                            <a:cs typeface="Cambria Math" panose="02040503050406030204" pitchFamily="18" charset="0"/>
                          </a:rPr>
                          <m:t>A</m:t>
                        </m:r>
                      </m:e>
                      <m:sub>
                        <m:r>
                          <a:rPr lang="en-US" altLang="zh-CN" sz="2400" i="1">
                            <a:latin typeface="Cambria Math" panose="02040503050406030204" pitchFamily="18" charset="0"/>
                            <a:ea typeface="华文仿宋" panose="02010600040101010101" charset="-122"/>
                            <a:cs typeface="Cambria Math" panose="02040503050406030204" pitchFamily="18" charset="0"/>
                          </a:rPr>
                          <m:t>𝑖</m:t>
                        </m:r>
                      </m:sub>
                    </m:sSub>
                  </m:oMath>
                </a14:m>
                <a:r>
                  <a:rPr lang="zh-CN" altLang="en-US" sz="2400">
                    <a:latin typeface="Cambria Math" panose="02040503050406030204" pitchFamily="18" charset="0"/>
                    <a:ea typeface="华文仿宋" panose="02010600040101010101" charset="-122"/>
                    <a:cs typeface="Cambria Math" panose="02040503050406030204" pitchFamily="18" charset="0"/>
                  </a:rPr>
                  <a:t>的第</a:t>
                </a:r>
                <a:r>
                  <a:rPr lang="en-US" altLang="zh-CN" sz="2400">
                    <a:latin typeface="Cambria Math" panose="02040503050406030204" pitchFamily="18" charset="0"/>
                    <a:ea typeface="华文仿宋" panose="02010600040101010101" charset="-122"/>
                    <a:cs typeface="Cambria Math" panose="02040503050406030204" pitchFamily="18" charset="0"/>
                  </a:rPr>
                  <a:t>j</a:t>
                </a:r>
                <a:r>
                  <a:rPr lang="zh-CN" altLang="en-US" sz="2400">
                    <a:latin typeface="Cambria Math" panose="02040503050406030204" pitchFamily="18" charset="0"/>
                    <a:ea typeface="华文仿宋" panose="02010600040101010101" charset="-122"/>
                    <a:cs typeface="Cambria Math" panose="02040503050406030204" pitchFamily="18" charset="0"/>
                  </a:rPr>
                  <a:t>个指标的价值评定量</a:t>
                </a:r>
              </a:p>
            </p:txBody>
          </p:sp>
        </mc:Choice>
        <mc:Fallback xmlns="">
          <p:sp>
            <p:nvSpPr>
              <p:cNvPr id="9" name="文本框 8"/>
              <p:cNvSpPr txBox="1">
                <a:spLocks noRot="1" noChangeAspect="1" noMove="1" noResize="1" noEditPoints="1" noAdjustHandles="1" noChangeArrowheads="1" noChangeShapeType="1" noTextEdit="1"/>
              </p:cNvSpPr>
              <p:nvPr/>
            </p:nvSpPr>
            <p:spPr>
              <a:xfrm>
                <a:off x="7458710" y="4725035"/>
                <a:ext cx="4081780" cy="923290"/>
              </a:xfrm>
              <a:prstGeom prst="rect">
                <a:avLst/>
              </a:prstGeom>
              <a:blipFill rotWithShape="1">
                <a:blip r:embed="rId6"/>
                <a:stretch>
                  <a:fillRect/>
                </a:stretch>
              </a:blipFill>
            </p:spPr>
            <p:txBody>
              <a:bodyPr/>
              <a:lstStyle/>
              <a:p>
                <a:r>
                  <a:rPr lang="zh-CN" alt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8" name="文本框 7"/>
          <p:cNvSpPr txBox="1"/>
          <p:nvPr/>
        </p:nvSpPr>
        <p:spPr>
          <a:xfrm>
            <a:off x="983615" y="1421130"/>
            <a:ext cx="10494010" cy="1691640"/>
          </a:xfrm>
          <a:prstGeom prst="rect">
            <a:avLst/>
          </a:prstGeom>
          <a:noFill/>
        </p:spPr>
        <p:txBody>
          <a:bodyPr wrap="square" rtlCol="0" anchor="t">
            <a:spAutoFit/>
          </a:bodyPr>
          <a:lstStyle/>
          <a:p>
            <a:pPr>
              <a:lnSpc>
                <a:spcPct val="130000"/>
              </a:lnSpc>
            </a:pPr>
            <a:r>
              <a:rPr lang="zh-CN" altLang="en-US" sz="2000">
                <a:latin typeface="华文仿宋" panose="02010600040101010101" charset="-122"/>
                <a:ea typeface="华文仿宋" panose="02010600040101010101" charset="-122"/>
                <a:cs typeface="华文仿宋" panose="02010600040101010101" charset="-122"/>
              </a:rPr>
              <a:t>利以地狼仓运营综合评价体系9月的数据为例，利用关联矩阵法对仓库运营情况进行评分。</a:t>
            </a:r>
          </a:p>
          <a:p>
            <a:pPr>
              <a:lnSpc>
                <a:spcPct val="130000"/>
              </a:lnSpc>
            </a:pPr>
            <a:r>
              <a:rPr lang="zh-CN" altLang="en-US" sz="2000" b="1">
                <a:latin typeface="华文仿宋" panose="02010600040101010101" charset="-122"/>
                <a:ea typeface="华文仿宋" panose="02010600040101010101" charset="-122"/>
                <a:cs typeface="华文仿宋" panose="02010600040101010101" charset="-122"/>
              </a:rPr>
              <a:t>1.确定指标体系</a:t>
            </a:r>
          </a:p>
          <a:p>
            <a:pPr>
              <a:lnSpc>
                <a:spcPct val="130000"/>
              </a:lnSpc>
            </a:pPr>
            <a:r>
              <a:rPr lang="zh-CN" altLang="en-US" sz="2000">
                <a:latin typeface="华文仿宋" panose="02010600040101010101" charset="-122"/>
                <a:ea typeface="华文仿宋" panose="02010600040101010101" charset="-122"/>
                <a:cs typeface="华文仿宋" panose="02010600040101010101" charset="-122"/>
              </a:rPr>
              <a:t>地狼仓运营综合评价体系中，已包含了各项指标。我们在此挑选几个最为重要的指标进行综合评分。选择的指标(不涉及二级指标)及相关数据(数据12-5)如下图所示:</a:t>
            </a:r>
          </a:p>
        </p:txBody>
      </p:sp>
      <p:graphicFrame>
        <p:nvGraphicFramePr>
          <p:cNvPr id="10" name="表格 9"/>
          <p:cNvGraphicFramePr/>
          <p:nvPr>
            <p:custDataLst>
              <p:tags r:id="rId1"/>
            </p:custDataLst>
            <p:extLst>
              <p:ext uri="{D42A27DB-BD31-4B8C-83A1-F6EECF244321}">
                <p14:modId xmlns:p14="http://schemas.microsoft.com/office/powerpoint/2010/main" val="2387233976"/>
              </p:ext>
            </p:extLst>
          </p:nvPr>
        </p:nvGraphicFramePr>
        <p:xfrm>
          <a:off x="1343660" y="3284855"/>
          <a:ext cx="9627235" cy="2613025"/>
        </p:xfrm>
        <a:graphic>
          <a:graphicData uri="http://schemas.openxmlformats.org/drawingml/2006/table">
            <a:tbl>
              <a:tblPr firstRow="1" bandRow="1">
                <a:tableStyleId>{5C22544A-7EE6-4342-B048-85BDC9FD1C3A}</a:tableStyleId>
              </a:tblPr>
              <a:tblGrid>
                <a:gridCol w="3210560">
                  <a:extLst>
                    <a:ext uri="{9D8B030D-6E8A-4147-A177-3AD203B41FA5}">
                      <a16:colId xmlns:a16="http://schemas.microsoft.com/office/drawing/2014/main" val="20000"/>
                    </a:ext>
                  </a:extLst>
                </a:gridCol>
                <a:gridCol w="909955">
                  <a:extLst>
                    <a:ext uri="{9D8B030D-6E8A-4147-A177-3AD203B41FA5}">
                      <a16:colId xmlns:a16="http://schemas.microsoft.com/office/drawing/2014/main" val="20001"/>
                    </a:ext>
                  </a:extLst>
                </a:gridCol>
                <a:gridCol w="828675">
                  <a:extLst>
                    <a:ext uri="{9D8B030D-6E8A-4147-A177-3AD203B41FA5}">
                      <a16:colId xmlns:a16="http://schemas.microsoft.com/office/drawing/2014/main" val="20002"/>
                    </a:ext>
                  </a:extLst>
                </a:gridCol>
                <a:gridCol w="1325245">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117600">
                  <a:extLst>
                    <a:ext uri="{9D8B030D-6E8A-4147-A177-3AD203B41FA5}">
                      <a16:colId xmlns:a16="http://schemas.microsoft.com/office/drawing/2014/main" val="20006"/>
                    </a:ext>
                  </a:extLst>
                </a:gridCol>
              </a:tblGrid>
              <a:tr h="511810">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运营指标</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单位</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lgn="ctr">
                        <a:buNone/>
                      </a:pPr>
                      <a:r>
                        <a:rPr lang="zh-CN" sz="1600" b="0" dirty="0">
                          <a:solidFill>
                            <a:schemeClr val="bg1"/>
                          </a:solidFill>
                          <a:latin typeface="Arial" panose="020B0604020202020204" pitchFamily="34" charset="0"/>
                          <a:ea typeface="微软雅黑" panose="020B0503020204020204" pitchFamily="34" charset="-122"/>
                        </a:rPr>
                        <a:t>权重</a:t>
                      </a:r>
                      <a:endParaRPr lang="zh-CN" altLang="en-US" sz="1600" b="0" dirty="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仓库A</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仓库B</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仓库C</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仓库D</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349885">
                <a:tc>
                  <a:txBody>
                    <a:bodyPr/>
                    <a:lstStyle/>
                    <a:p>
                      <a:pPr indent="0">
                        <a:buNone/>
                      </a:pPr>
                      <a:r>
                        <a:rPr lang="zh-CN" sz="1400" b="0" dirty="0">
                          <a:solidFill>
                            <a:srgbClr val="000000"/>
                          </a:solidFill>
                          <a:latin typeface="Arial" panose="020B0604020202020204" pitchFamily="34" charset="0"/>
                          <a:ea typeface="微软雅黑" panose="020B0503020204020204" pitchFamily="34" charset="-122"/>
                        </a:rPr>
                        <a:t>每工作站每小时入库件数</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微软雅黑" panose="020B0503020204020204" pitchFamily="34" charset="-122"/>
                        </a:rPr>
                        <a:t>件/时</a:t>
                      </a:r>
                      <a:endParaRPr lang="zh-CN" altLang="en-US" sz="14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0.25</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微软雅黑" panose="020B0503020204020204" pitchFamily="34" charset="-122"/>
                        </a:rPr>
                        <a:t>387.4 </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323.3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391.8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373.5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520">
                <a:tc>
                  <a:txBody>
                    <a:bodyPr/>
                    <a:lstStyle/>
                    <a:p>
                      <a:pPr indent="0">
                        <a:buNone/>
                      </a:pPr>
                      <a:r>
                        <a:rPr lang="zh-CN" sz="1400" b="0" dirty="0">
                          <a:solidFill>
                            <a:srgbClr val="000000"/>
                          </a:solidFill>
                          <a:latin typeface="Arial" panose="020B0604020202020204" pitchFamily="34" charset="0"/>
                          <a:ea typeface="微软雅黑" panose="020B0503020204020204" pitchFamily="34" charset="-122"/>
                        </a:rPr>
                        <a:t>平均每个出库货架面拣选SKU件数</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微软雅黑" panose="020B0503020204020204" pitchFamily="34" charset="-122"/>
                        </a:rPr>
                        <a:t>件</a:t>
                      </a:r>
                      <a:endParaRPr lang="zh-CN" altLang="en-US" sz="14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0.15</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1.95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微软雅黑" panose="020B0503020204020204" pitchFamily="34" charset="-122"/>
                        </a:rPr>
                        <a:t>1.75 </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1.84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2.22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9885">
                <a:tc>
                  <a:txBody>
                    <a:bodyPr/>
                    <a:lstStyle/>
                    <a:p>
                      <a:pPr indent="0">
                        <a:buNone/>
                      </a:pPr>
                      <a:r>
                        <a:rPr lang="zh-CN" sz="1400" b="0" dirty="0">
                          <a:solidFill>
                            <a:srgbClr val="FF0000"/>
                          </a:solidFill>
                          <a:latin typeface="Arial" panose="020B0604020202020204" pitchFamily="34" charset="0"/>
                          <a:ea typeface="微软雅黑" panose="020B0503020204020204" pitchFamily="34" charset="-122"/>
                        </a:rPr>
                        <a:t>平均拣选每件SKU时长</a:t>
                      </a:r>
                      <a:endParaRPr lang="zh-CN" altLang="en-US" sz="1400" b="0" dirty="0">
                        <a:solidFill>
                          <a:srgbClr val="FF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dirty="0">
                          <a:solidFill>
                            <a:srgbClr val="FF0000"/>
                          </a:solidFill>
                          <a:latin typeface="Arial" panose="020B0604020202020204" pitchFamily="34" charset="0"/>
                          <a:ea typeface="微软雅黑" panose="020B0503020204020204" pitchFamily="34" charset="-122"/>
                        </a:rPr>
                        <a:t>秒</a:t>
                      </a:r>
                      <a:endParaRPr lang="zh-CN" altLang="en-US" sz="1400" b="0" dirty="0">
                        <a:solidFill>
                          <a:srgbClr val="FF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0.15</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FF0000"/>
                          </a:solidFill>
                          <a:latin typeface="微软雅黑" panose="020B0503020204020204" pitchFamily="34" charset="-122"/>
                        </a:rPr>
                        <a:t>6.58 </a:t>
                      </a:r>
                      <a:endParaRPr lang="en-US" altLang="en-US" sz="1400" b="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9.22 </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6.84 </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7.83 </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520">
                <a:tc>
                  <a:txBody>
                    <a:bodyPr/>
                    <a:lstStyle/>
                    <a:p>
                      <a:pPr indent="0">
                        <a:buNone/>
                      </a:pPr>
                      <a:r>
                        <a:rPr lang="zh-CN" sz="1400" b="0" dirty="0">
                          <a:solidFill>
                            <a:srgbClr val="000000"/>
                          </a:solidFill>
                          <a:latin typeface="Arial" panose="020B0604020202020204" pitchFamily="34" charset="0"/>
                          <a:ea typeface="微软雅黑" panose="020B0503020204020204" pitchFamily="34" charset="-122"/>
                        </a:rPr>
                        <a:t>每工作站每小时拣选件数</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000000"/>
                          </a:solidFill>
                          <a:latin typeface="Arial" panose="020B0604020202020204" pitchFamily="34" charset="0"/>
                          <a:ea typeface="微软雅黑" panose="020B0503020204020204" pitchFamily="34" charset="-122"/>
                        </a:rPr>
                        <a:t>件</a:t>
                      </a:r>
                      <a:endParaRPr lang="zh-CN" altLang="en-US" sz="1400" b="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0.25</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微软雅黑" panose="020B0503020204020204" pitchFamily="34" charset="-122"/>
                        </a:rPr>
                        <a:t>260 </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微软雅黑" panose="020B0503020204020204" pitchFamily="34" charset="-122"/>
                        </a:rPr>
                        <a:t>149 </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微软雅黑" panose="020B0503020204020204" pitchFamily="34" charset="-122"/>
                        </a:rPr>
                        <a:t>167 </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186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885">
                <a:tc>
                  <a:txBody>
                    <a:bodyPr/>
                    <a:lstStyle/>
                    <a:p>
                      <a:pPr indent="0">
                        <a:buNone/>
                      </a:pPr>
                      <a:r>
                        <a:rPr lang="zh-CN" sz="1400" b="0" dirty="0">
                          <a:solidFill>
                            <a:srgbClr val="000000"/>
                          </a:solidFill>
                          <a:latin typeface="Arial" panose="020B0604020202020204" pitchFamily="34" charset="0"/>
                          <a:ea typeface="微软雅黑" panose="020B0503020204020204" pitchFamily="34" charset="-122"/>
                        </a:rPr>
                        <a:t>平均每个货架面存放体积/货架面容积</a:t>
                      </a:r>
                      <a:endParaRPr lang="zh-CN" altLang="en-US" sz="1400" b="0" dirty="0">
                        <a:solidFill>
                          <a:srgbClr val="00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0.1</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16.7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微软雅黑" panose="020B0503020204020204" pitchFamily="34" charset="-122"/>
                        </a:rPr>
                        <a:t>19.9 </a:t>
                      </a:r>
                      <a:endParaRPr lang="en-US" altLang="en-US" sz="14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微软雅黑" panose="020B0503020204020204" pitchFamily="34" charset="-122"/>
                        </a:rPr>
                        <a:t>14.9 </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微软雅黑" panose="020B0503020204020204" pitchFamily="34" charset="-122"/>
                        </a:rPr>
                        <a:t>42.3 </a:t>
                      </a:r>
                      <a:endParaRPr lang="en-US" altLang="en-US" sz="14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520">
                <a:tc>
                  <a:txBody>
                    <a:bodyPr/>
                    <a:lstStyle/>
                    <a:p>
                      <a:pPr indent="0">
                        <a:buNone/>
                      </a:pPr>
                      <a:r>
                        <a:rPr lang="zh-CN" sz="1400" b="0" dirty="0">
                          <a:solidFill>
                            <a:srgbClr val="FF0000"/>
                          </a:solidFill>
                          <a:latin typeface="Arial" panose="020B0604020202020204" pitchFamily="34" charset="0"/>
                          <a:ea typeface="微软雅黑" panose="020B0503020204020204" pitchFamily="34" charset="-122"/>
                        </a:rPr>
                        <a:t>月存货周转天数</a:t>
                      </a:r>
                      <a:endParaRPr lang="zh-CN" altLang="en-US" sz="1400" b="0" dirty="0">
                        <a:solidFill>
                          <a:srgbClr val="FF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0">
                          <a:solidFill>
                            <a:srgbClr val="FF0000"/>
                          </a:solidFill>
                          <a:latin typeface="Arial" panose="020B0604020202020204" pitchFamily="34" charset="0"/>
                          <a:ea typeface="微软雅黑" panose="020B0503020204020204" pitchFamily="34" charset="-122"/>
                        </a:rPr>
                        <a:t>天</a:t>
                      </a:r>
                      <a:endParaRPr lang="zh-CN" altLang="en-US" sz="1400" b="0">
                        <a:solidFill>
                          <a:srgbClr val="FF0000"/>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FF0000"/>
                          </a:solidFill>
                          <a:latin typeface="微软雅黑" panose="020B0503020204020204" pitchFamily="34" charset="-122"/>
                        </a:rPr>
                        <a:t>0.1</a:t>
                      </a:r>
                      <a:endParaRPr lang="en-US" altLang="en-US" sz="1400" b="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9 </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10 </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12 </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FF0000"/>
                          </a:solidFill>
                          <a:latin typeface="微软雅黑" panose="020B0503020204020204" pitchFamily="34" charset="-122"/>
                        </a:rPr>
                        <a:t>17 </a:t>
                      </a:r>
                      <a:endParaRPr lang="en-US" altLang="en-US" sz="1400" b="0" dirty="0">
                        <a:solidFill>
                          <a:srgbClr val="FF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2" name="文本框 1"/>
          <p:cNvSpPr txBox="1"/>
          <p:nvPr/>
        </p:nvSpPr>
        <p:spPr>
          <a:xfrm>
            <a:off x="1415415" y="1628775"/>
            <a:ext cx="6096000" cy="706755"/>
          </a:xfrm>
          <a:prstGeom prst="rect">
            <a:avLst/>
          </a:prstGeom>
          <a:noFill/>
        </p:spPr>
        <p:txBody>
          <a:bodyPr wrap="square" rtlCol="0" anchor="t">
            <a:spAutoFit/>
          </a:bodyPr>
          <a:lstStyle/>
          <a:p>
            <a:r>
              <a:rPr lang="zh-CN" altLang="en-US" sz="2000" b="1">
                <a:latin typeface="华文仿宋" panose="02010600040101010101" charset="-122"/>
                <a:ea typeface="华文仿宋" panose="02010600040101010101" charset="-122"/>
                <a:cs typeface="华文仿宋" panose="02010600040101010101" charset="-122"/>
              </a:rPr>
              <a:t>2.确定指标权重</a:t>
            </a:r>
          </a:p>
          <a:p>
            <a:r>
              <a:rPr lang="zh-CN" altLang="en-US" sz="2000">
                <a:latin typeface="华文仿宋" panose="02010600040101010101" charset="-122"/>
                <a:ea typeface="华文仿宋" panose="02010600040101010101" charset="-122"/>
                <a:cs typeface="华文仿宋" panose="02010600040101010101" charset="-122"/>
              </a:rPr>
              <a:t>根据专家给出建议，各指标的权重分别为:</a:t>
            </a:r>
          </a:p>
        </p:txBody>
      </p:sp>
      <p:graphicFrame>
        <p:nvGraphicFramePr>
          <p:cNvPr id="3" name="表格 2"/>
          <p:cNvGraphicFramePr/>
          <p:nvPr>
            <p:custDataLst>
              <p:tags r:id="rId1"/>
            </p:custDataLst>
          </p:nvPr>
        </p:nvGraphicFramePr>
        <p:xfrm>
          <a:off x="1343660" y="2564765"/>
          <a:ext cx="9515475" cy="3587750"/>
        </p:xfrm>
        <a:graphic>
          <a:graphicData uri="http://schemas.openxmlformats.org/drawingml/2006/table">
            <a:tbl>
              <a:tblPr firstRow="1" bandRow="1">
                <a:tableStyleId>{5C22544A-7EE6-4342-B048-85BDC9FD1C3A}</a:tableStyleId>
              </a:tblPr>
              <a:tblGrid>
                <a:gridCol w="4926330">
                  <a:extLst>
                    <a:ext uri="{9D8B030D-6E8A-4147-A177-3AD203B41FA5}">
                      <a16:colId xmlns:a16="http://schemas.microsoft.com/office/drawing/2014/main" val="20000"/>
                    </a:ext>
                  </a:extLst>
                </a:gridCol>
                <a:gridCol w="2304415">
                  <a:extLst>
                    <a:ext uri="{9D8B030D-6E8A-4147-A177-3AD203B41FA5}">
                      <a16:colId xmlns:a16="http://schemas.microsoft.com/office/drawing/2014/main" val="20001"/>
                    </a:ext>
                  </a:extLst>
                </a:gridCol>
                <a:gridCol w="2284730">
                  <a:extLst>
                    <a:ext uri="{9D8B030D-6E8A-4147-A177-3AD203B41FA5}">
                      <a16:colId xmlns:a16="http://schemas.microsoft.com/office/drawing/2014/main" val="20002"/>
                    </a:ext>
                  </a:extLst>
                </a:gridCol>
              </a:tblGrid>
              <a:tr h="657860">
                <a:tc>
                  <a:txBody>
                    <a:bodyPr/>
                    <a:lstStyle/>
                    <a:p>
                      <a:pPr indent="0" algn="ctr">
                        <a:buNone/>
                      </a:pPr>
                      <a:r>
                        <a:rPr lang="zh-CN" sz="2400" b="1">
                          <a:solidFill>
                            <a:srgbClr val="FFFFFF"/>
                          </a:solidFill>
                          <a:latin typeface="华文仿宋" panose="02010600040101010101" charset="-122"/>
                          <a:ea typeface="华文仿宋" panose="02010600040101010101" charset="-122"/>
                        </a:rPr>
                        <a:t>运营指标</a:t>
                      </a:r>
                      <a:endParaRPr lang="zh-CN" altLang="en-US" sz="2400" b="1">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2400" b="1">
                          <a:solidFill>
                            <a:srgbClr val="FFFFFF"/>
                          </a:solidFill>
                          <a:latin typeface="华文仿宋" panose="02010600040101010101" charset="-122"/>
                          <a:ea typeface="华文仿宋" panose="02010600040101010101" charset="-122"/>
                        </a:rPr>
                        <a:t>单位</a:t>
                      </a:r>
                      <a:endParaRPr lang="zh-CN" altLang="en-US" sz="2400" b="1">
                        <a:solidFill>
                          <a:srgbClr val="FFFFFF"/>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2400" b="1">
                          <a:solidFill>
                            <a:srgbClr val="FFFFFF"/>
                          </a:solidFill>
                          <a:latin typeface="华文仿宋" panose="02010600040101010101" charset="-122"/>
                          <a:ea typeface="华文仿宋" panose="02010600040101010101" charset="-122"/>
                        </a:rPr>
                        <a:t>权重</a:t>
                      </a:r>
                      <a:endParaRPr lang="zh-CN" altLang="en-US" sz="2400" b="1">
                        <a:solidFill>
                          <a:srgbClr val="FFFFFF"/>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488315">
                <a:tc>
                  <a:txBody>
                    <a:bodyPr/>
                    <a:lstStyle/>
                    <a:p>
                      <a:pPr indent="0" algn="ctr">
                        <a:buNone/>
                      </a:pPr>
                      <a:r>
                        <a:rPr lang="zh-CN" sz="2000" b="0">
                          <a:solidFill>
                            <a:srgbClr val="000000"/>
                          </a:solidFill>
                          <a:latin typeface="华文仿宋" panose="02010600040101010101" charset="-122"/>
                          <a:ea typeface="华文仿宋" panose="02010600040101010101" charset="-122"/>
                        </a:rPr>
                        <a:t>每工作站每小时入库件数</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cs typeface="华文仿宋" panose="02010600040101010101" charset="-122"/>
                        </a:rPr>
                        <a:t>件/时</a:t>
                      </a:r>
                      <a:endParaRPr lang="zh-CN" altLang="en-US" sz="20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华文仿宋" panose="02010600040101010101" charset="-122"/>
                          <a:ea typeface="华文仿宋" panose="02010600040101010101" charset="-122"/>
                        </a:rPr>
                        <a:t>0.25</a:t>
                      </a:r>
                      <a:endParaRPr lang="en-US"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488950">
                <a:tc>
                  <a:txBody>
                    <a:bodyPr/>
                    <a:lstStyle/>
                    <a:p>
                      <a:pPr indent="0" algn="ctr">
                        <a:buNone/>
                      </a:pPr>
                      <a:r>
                        <a:rPr lang="zh-CN" sz="2000" b="0">
                          <a:solidFill>
                            <a:srgbClr val="000000"/>
                          </a:solidFill>
                          <a:latin typeface="华文仿宋" panose="02010600040101010101" charset="-122"/>
                          <a:ea typeface="华文仿宋" panose="02010600040101010101" charset="-122"/>
                          <a:cs typeface="华文仿宋" panose="02010600040101010101" charset="-122"/>
                        </a:rPr>
                        <a:t>平均每个出库货架面拣选SKU件数</a:t>
                      </a:r>
                      <a:endParaRPr lang="zh-CN" altLang="en-US" sz="20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件</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华文仿宋" panose="02010600040101010101" charset="-122"/>
                          <a:ea typeface="华文仿宋" panose="02010600040101010101" charset="-122"/>
                        </a:rPr>
                        <a:t>0.15</a:t>
                      </a:r>
                      <a:endParaRPr lang="en-US"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88315">
                <a:tc>
                  <a:txBody>
                    <a:bodyPr/>
                    <a:lstStyle/>
                    <a:p>
                      <a:pPr indent="0" algn="ctr">
                        <a:buNone/>
                      </a:pPr>
                      <a:r>
                        <a:rPr lang="zh-CN" sz="2000" b="0" dirty="0">
                          <a:solidFill>
                            <a:srgbClr val="000000"/>
                          </a:solidFill>
                          <a:latin typeface="华文仿宋" panose="02010600040101010101" charset="-122"/>
                          <a:ea typeface="华文仿宋" panose="02010600040101010101" charset="-122"/>
                          <a:cs typeface="华文仿宋" panose="02010600040101010101" charset="-122"/>
                        </a:rPr>
                        <a:t>平均拣选每件SKU时长</a:t>
                      </a:r>
                      <a:endParaRPr lang="zh-CN" altLang="en-US" sz="2000" b="0" dirty="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000" b="0" dirty="0">
                          <a:solidFill>
                            <a:srgbClr val="000000"/>
                          </a:solidFill>
                          <a:latin typeface="华文仿宋" panose="02010600040101010101" charset="-122"/>
                          <a:ea typeface="华文仿宋" panose="02010600040101010101" charset="-122"/>
                        </a:rPr>
                        <a:t>秒</a:t>
                      </a:r>
                      <a:endParaRPr lang="zh-CN"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华文仿宋" panose="02010600040101010101" charset="-122"/>
                          <a:ea typeface="华文仿宋" panose="02010600040101010101" charset="-122"/>
                        </a:rPr>
                        <a:t>0.15</a:t>
                      </a:r>
                      <a:endParaRPr lang="en-US"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87680">
                <a:tc>
                  <a:txBody>
                    <a:bodyPr/>
                    <a:lstStyle/>
                    <a:p>
                      <a:pPr indent="0" algn="ctr">
                        <a:buNone/>
                      </a:pPr>
                      <a:r>
                        <a:rPr lang="zh-CN" sz="2000" b="0">
                          <a:solidFill>
                            <a:srgbClr val="000000"/>
                          </a:solidFill>
                          <a:latin typeface="华文仿宋" panose="02010600040101010101" charset="-122"/>
                          <a:ea typeface="华文仿宋" panose="02010600040101010101" charset="-122"/>
                        </a:rPr>
                        <a:t>每工作站每小时拣选件数</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件</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华文仿宋" panose="02010600040101010101" charset="-122"/>
                          <a:ea typeface="华文仿宋" panose="02010600040101010101" charset="-122"/>
                        </a:rPr>
                        <a:t>0.25</a:t>
                      </a:r>
                      <a:endParaRPr lang="en-US"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88315">
                <a:tc>
                  <a:txBody>
                    <a:bodyPr/>
                    <a:lstStyle/>
                    <a:p>
                      <a:pPr indent="0" algn="ctr">
                        <a:buNone/>
                      </a:pPr>
                      <a:r>
                        <a:rPr lang="zh-CN" sz="2000" b="0">
                          <a:solidFill>
                            <a:srgbClr val="000000"/>
                          </a:solidFill>
                          <a:latin typeface="华文仿宋" panose="02010600040101010101" charset="-122"/>
                          <a:ea typeface="华文仿宋" panose="02010600040101010101" charset="-122"/>
                          <a:cs typeface="华文仿宋" panose="02010600040101010101" charset="-122"/>
                        </a:rPr>
                        <a:t>平均每个货架面存放体积/货架面容积</a:t>
                      </a:r>
                      <a:endParaRPr lang="zh-CN" altLang="en-US" sz="20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华文仿宋" panose="02010600040101010101" charset="-122"/>
                          <a:ea typeface="华文仿宋" panose="02010600040101010101" charset="-122"/>
                        </a:rPr>
                        <a:t>0.1</a:t>
                      </a:r>
                      <a:endParaRPr lang="en-US"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488315">
                <a:tc>
                  <a:txBody>
                    <a:bodyPr/>
                    <a:lstStyle/>
                    <a:p>
                      <a:pPr indent="0" algn="ctr">
                        <a:buNone/>
                      </a:pPr>
                      <a:r>
                        <a:rPr lang="zh-CN" sz="2000" b="0">
                          <a:solidFill>
                            <a:srgbClr val="000000"/>
                          </a:solidFill>
                          <a:latin typeface="华文仿宋" panose="02010600040101010101" charset="-122"/>
                          <a:ea typeface="华文仿宋" panose="02010600040101010101" charset="-122"/>
                        </a:rPr>
                        <a:t>月存货周转天数</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天</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华文仿宋" panose="02010600040101010101" charset="-122"/>
                          <a:ea typeface="华文仿宋" panose="02010600040101010101" charset="-122"/>
                        </a:rPr>
                        <a:t>0.1</a:t>
                      </a:r>
                      <a:endParaRPr lang="en-US"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2" name="文本框 1"/>
          <p:cNvSpPr txBox="1"/>
          <p:nvPr/>
        </p:nvSpPr>
        <p:spPr>
          <a:xfrm>
            <a:off x="1271905" y="1628775"/>
            <a:ext cx="10031095" cy="1322070"/>
          </a:xfrm>
          <a:prstGeom prst="rect">
            <a:avLst/>
          </a:prstGeom>
          <a:noFill/>
        </p:spPr>
        <p:txBody>
          <a:bodyPr wrap="square" rtlCol="0" anchor="t">
            <a:spAutoFit/>
          </a:bodyPr>
          <a:lstStyle/>
          <a:p>
            <a:r>
              <a:rPr lang="zh-CN" altLang="en-US" sz="2000" b="1">
                <a:latin typeface="华文仿宋" panose="02010600040101010101" charset="-122"/>
                <a:ea typeface="华文仿宋" panose="02010600040101010101" charset="-122"/>
                <a:cs typeface="华文仿宋" panose="02010600040101010101" charset="-122"/>
              </a:rPr>
              <a:t>3.单项评价</a:t>
            </a:r>
          </a:p>
          <a:p>
            <a:r>
              <a:rPr lang="zh-CN" altLang="en-US" sz="2000">
                <a:latin typeface="华文仿宋" panose="02010600040101010101" charset="-122"/>
                <a:ea typeface="华文仿宋" panose="02010600040101010101" charset="-122"/>
                <a:cs typeface="华文仿宋" panose="02010600040101010101" charset="-122"/>
              </a:rPr>
              <a:t>由于平均拣选每件SKU的时长和存货周转天数为</a:t>
            </a:r>
            <a:r>
              <a:rPr lang="zh-CN" altLang="en-US" sz="2000" b="1">
                <a:solidFill>
                  <a:srgbClr val="FF0000"/>
                </a:solidFill>
                <a:latin typeface="华文仿宋" panose="02010600040101010101" charset="-122"/>
                <a:ea typeface="华文仿宋" panose="02010600040101010101" charset="-122"/>
                <a:cs typeface="华文仿宋" panose="02010600040101010101" charset="-122"/>
              </a:rPr>
              <a:t>负向指标</a:t>
            </a:r>
            <a:r>
              <a:rPr lang="zh-CN" altLang="en-US" sz="2000">
                <a:latin typeface="华文仿宋" panose="02010600040101010101" charset="-122"/>
                <a:ea typeface="华文仿宋" panose="02010600040101010101" charset="-122"/>
                <a:cs typeface="华文仿宋" panose="02010600040101010101" charset="-122"/>
              </a:rPr>
              <a:t>，值越小越好，因此先将其指标取值取倒数(即用1除以指标值)。平均拣选每件SKU的时长和存货周转天数取倒数后的数据如下图所示:</a:t>
            </a:r>
          </a:p>
        </p:txBody>
      </p:sp>
      <p:graphicFrame>
        <p:nvGraphicFramePr>
          <p:cNvPr id="3" name="表格 2"/>
          <p:cNvGraphicFramePr/>
          <p:nvPr>
            <p:custDataLst>
              <p:tags r:id="rId1"/>
            </p:custDataLst>
          </p:nvPr>
        </p:nvGraphicFramePr>
        <p:xfrm>
          <a:off x="1919605" y="3140710"/>
          <a:ext cx="8378825" cy="2858135"/>
        </p:xfrm>
        <a:graphic>
          <a:graphicData uri="http://schemas.openxmlformats.org/drawingml/2006/table">
            <a:tbl>
              <a:tblPr firstRow="1" bandRow="1">
                <a:tableStyleId>{5C22544A-7EE6-4342-B048-85BDC9FD1C3A}</a:tableStyleId>
              </a:tblPr>
              <a:tblGrid>
                <a:gridCol w="3461385">
                  <a:extLst>
                    <a:ext uri="{9D8B030D-6E8A-4147-A177-3AD203B41FA5}">
                      <a16:colId xmlns:a16="http://schemas.microsoft.com/office/drawing/2014/main" val="20000"/>
                    </a:ext>
                  </a:extLst>
                </a:gridCol>
                <a:gridCol w="819785">
                  <a:extLst>
                    <a:ext uri="{9D8B030D-6E8A-4147-A177-3AD203B41FA5}">
                      <a16:colId xmlns:a16="http://schemas.microsoft.com/office/drawing/2014/main" val="20001"/>
                    </a:ext>
                  </a:extLst>
                </a:gridCol>
                <a:gridCol w="819785">
                  <a:extLst>
                    <a:ext uri="{9D8B030D-6E8A-4147-A177-3AD203B41FA5}">
                      <a16:colId xmlns:a16="http://schemas.microsoft.com/office/drawing/2014/main" val="20002"/>
                    </a:ext>
                  </a:extLst>
                </a:gridCol>
                <a:gridCol w="819150">
                  <a:extLst>
                    <a:ext uri="{9D8B030D-6E8A-4147-A177-3AD203B41FA5}">
                      <a16:colId xmlns:a16="http://schemas.microsoft.com/office/drawing/2014/main" val="20003"/>
                    </a:ext>
                  </a:extLst>
                </a:gridCol>
                <a:gridCol w="819785">
                  <a:extLst>
                    <a:ext uri="{9D8B030D-6E8A-4147-A177-3AD203B41FA5}">
                      <a16:colId xmlns:a16="http://schemas.microsoft.com/office/drawing/2014/main" val="20004"/>
                    </a:ext>
                  </a:extLst>
                </a:gridCol>
                <a:gridCol w="819150">
                  <a:extLst>
                    <a:ext uri="{9D8B030D-6E8A-4147-A177-3AD203B41FA5}">
                      <a16:colId xmlns:a16="http://schemas.microsoft.com/office/drawing/2014/main" val="20005"/>
                    </a:ext>
                  </a:extLst>
                </a:gridCol>
                <a:gridCol w="819785">
                  <a:extLst>
                    <a:ext uri="{9D8B030D-6E8A-4147-A177-3AD203B41FA5}">
                      <a16:colId xmlns:a16="http://schemas.microsoft.com/office/drawing/2014/main" val="20006"/>
                    </a:ext>
                  </a:extLst>
                </a:gridCol>
              </a:tblGrid>
              <a:tr h="408305">
                <a:tc>
                  <a:txBody>
                    <a:bodyPr/>
                    <a:lstStyle/>
                    <a:p>
                      <a:pPr indent="0" algn="ctr">
                        <a:buNone/>
                      </a:pPr>
                      <a:r>
                        <a:rPr lang="zh-CN" sz="1600" b="0">
                          <a:solidFill>
                            <a:srgbClr val="FFFFFF"/>
                          </a:solidFill>
                          <a:latin typeface="华文仿宋" panose="02010600040101010101" charset="-122"/>
                          <a:ea typeface="华文仿宋" panose="02010600040101010101" charset="-122"/>
                        </a:rPr>
                        <a:t>运营指标</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单位</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权重</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仓库A</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仓库B</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仓库C</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仓库D</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408305">
                <a:tc>
                  <a:txBody>
                    <a:bodyPr/>
                    <a:lstStyle/>
                    <a:p>
                      <a:pPr indent="0" algn="ctr">
                        <a:buNone/>
                      </a:pPr>
                      <a:r>
                        <a:rPr lang="zh-CN" sz="1600" b="0">
                          <a:solidFill>
                            <a:srgbClr val="000000"/>
                          </a:solidFill>
                          <a:latin typeface="华文仿宋" panose="02010600040101010101" charset="-122"/>
                          <a:ea typeface="华文仿宋" panose="02010600040101010101" charset="-122"/>
                        </a:rPr>
                        <a:t>每工作站每小时入库件数</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cs typeface="华文仿宋" panose="02010600040101010101" charset="-122"/>
                        </a:rPr>
                        <a:t>件/时</a:t>
                      </a:r>
                      <a:endParaRPr lang="zh-CN" altLang="en-US" sz="16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0.25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387.4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323.3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391.8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373.5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408305">
                <a:tc>
                  <a:txBody>
                    <a:bodyPr/>
                    <a:lstStyle/>
                    <a:p>
                      <a:pPr indent="0" algn="ctr">
                        <a:buNone/>
                      </a:pPr>
                      <a:r>
                        <a:rPr lang="zh-CN" sz="1600" b="0">
                          <a:solidFill>
                            <a:srgbClr val="000000"/>
                          </a:solidFill>
                          <a:latin typeface="华文仿宋" panose="02010600040101010101" charset="-122"/>
                          <a:ea typeface="华文仿宋" panose="02010600040101010101" charset="-122"/>
                          <a:cs typeface="华文仿宋" panose="02010600040101010101" charset="-122"/>
                        </a:rPr>
                        <a:t>平均每个出库货架面拣选SKU件数</a:t>
                      </a:r>
                      <a:endParaRPr lang="zh-CN" altLang="en-US" sz="16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件</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1.95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1.75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1.84</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2.22</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08305">
                <a:tc>
                  <a:txBody>
                    <a:bodyPr/>
                    <a:lstStyle/>
                    <a:p>
                      <a:pPr indent="0" algn="ctr">
                        <a:buNone/>
                      </a:pPr>
                      <a:r>
                        <a:rPr lang="zh-CN" sz="1600" b="0" dirty="0">
                          <a:solidFill>
                            <a:srgbClr val="FF0000"/>
                          </a:solidFill>
                          <a:latin typeface="华文仿宋" panose="02010600040101010101" charset="-122"/>
                          <a:ea typeface="华文仿宋" panose="02010600040101010101" charset="-122"/>
                          <a:cs typeface="华文仿宋" panose="02010600040101010101" charset="-122"/>
                        </a:rPr>
                        <a:t>平均拣选每件SKU时长(取倒数)</a:t>
                      </a:r>
                      <a:endParaRPr lang="zh-CN" altLang="en-US" sz="1600" b="0" dirty="0">
                        <a:solidFill>
                          <a:srgbClr val="FF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dirty="0">
                          <a:solidFill>
                            <a:srgbClr val="FF0000"/>
                          </a:solidFill>
                          <a:latin typeface="华文仿宋" panose="02010600040101010101" charset="-122"/>
                          <a:ea typeface="华文仿宋" panose="02010600040101010101" charset="-122"/>
                        </a:rPr>
                        <a:t>秒</a:t>
                      </a:r>
                      <a:endParaRPr lang="zh-CN" altLang="en-US" sz="1600" b="0"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FF0000"/>
                          </a:solidFill>
                          <a:latin typeface="华文仿宋" panose="02010600040101010101" charset="-122"/>
                          <a:ea typeface="华文仿宋" panose="02010600040101010101" charset="-122"/>
                        </a:rPr>
                        <a:t>0.15</a:t>
                      </a:r>
                      <a:endParaRPr lang="en-US" altLang="en-US" sz="1600" b="0"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0.15</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0.11</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0.15</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0.13</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08305">
                <a:tc>
                  <a:txBody>
                    <a:bodyPr/>
                    <a:lstStyle/>
                    <a:p>
                      <a:pPr indent="0" algn="ctr">
                        <a:buNone/>
                      </a:pPr>
                      <a:r>
                        <a:rPr lang="zh-CN" sz="1600" b="0">
                          <a:solidFill>
                            <a:srgbClr val="000000"/>
                          </a:solidFill>
                          <a:latin typeface="华文仿宋" panose="02010600040101010101" charset="-122"/>
                          <a:ea typeface="华文仿宋" panose="02010600040101010101" charset="-122"/>
                        </a:rPr>
                        <a:t>每工作站每小时拣选件数</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件</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0.25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260</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149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167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186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08305">
                <a:tc>
                  <a:txBody>
                    <a:bodyPr/>
                    <a:lstStyle/>
                    <a:p>
                      <a:pPr indent="0" algn="ctr">
                        <a:buNone/>
                      </a:pPr>
                      <a:r>
                        <a:rPr lang="zh-CN" sz="1600" b="0">
                          <a:solidFill>
                            <a:srgbClr val="000000"/>
                          </a:solidFill>
                          <a:latin typeface="华文仿宋" panose="02010600040101010101" charset="-122"/>
                          <a:ea typeface="华文仿宋" panose="02010600040101010101" charset="-122"/>
                          <a:cs typeface="华文仿宋" panose="02010600040101010101" charset="-122"/>
                        </a:rPr>
                        <a:t>平均每个货架面存放体积/货架面容积</a:t>
                      </a:r>
                      <a:endParaRPr lang="zh-CN" altLang="en-US" sz="16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16.7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19.9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14.9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42.3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408305">
                <a:tc>
                  <a:txBody>
                    <a:bodyPr/>
                    <a:lstStyle/>
                    <a:p>
                      <a:pPr indent="0" algn="ctr">
                        <a:buNone/>
                      </a:pPr>
                      <a:r>
                        <a:rPr lang="zh-CN" sz="1600" b="0" dirty="0">
                          <a:solidFill>
                            <a:srgbClr val="FF0000"/>
                          </a:solidFill>
                          <a:latin typeface="华文仿宋" panose="02010600040101010101" charset="-122"/>
                          <a:ea typeface="华文仿宋" panose="02010600040101010101" charset="-122"/>
                          <a:cs typeface="华文仿宋" panose="02010600040101010101" charset="-122"/>
                        </a:rPr>
                        <a:t>月存货周转天数(取倒数)</a:t>
                      </a:r>
                      <a:endParaRPr lang="zh-CN" altLang="en-US" sz="1600" b="0" dirty="0">
                        <a:solidFill>
                          <a:srgbClr val="FF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FF0000"/>
                          </a:solidFill>
                          <a:latin typeface="华文仿宋" panose="02010600040101010101" charset="-122"/>
                          <a:ea typeface="华文仿宋" panose="02010600040101010101" charset="-122"/>
                        </a:rPr>
                        <a:t>天</a:t>
                      </a:r>
                      <a:endParaRPr lang="zh-CN"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FF0000"/>
                          </a:solidFill>
                          <a:latin typeface="华文仿宋" panose="02010600040101010101" charset="-122"/>
                          <a:ea typeface="华文仿宋" panose="02010600040101010101" charset="-122"/>
                        </a:rPr>
                        <a:t>0.1</a:t>
                      </a:r>
                      <a:endParaRPr lang="en-US" altLang="en-US" sz="1600" b="0"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0.11</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0.1</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FF0000"/>
                          </a:solidFill>
                          <a:latin typeface="华文仿宋" panose="02010600040101010101" charset="-122"/>
                          <a:ea typeface="华文仿宋" panose="02010600040101010101" charset="-122"/>
                        </a:rPr>
                        <a:t>0.08</a:t>
                      </a:r>
                      <a:endParaRPr lang="en-US" altLang="en-US" sz="1600" b="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FF0000"/>
                          </a:solidFill>
                          <a:latin typeface="华文仿宋" panose="02010600040101010101" charset="-122"/>
                          <a:ea typeface="华文仿宋" panose="02010600040101010101" charset="-122"/>
                        </a:rPr>
                        <a:t>0.06</a:t>
                      </a:r>
                      <a:endParaRPr lang="en-US" altLang="en-US" sz="1600" b="0"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2" name="文本框 1"/>
          <p:cNvSpPr txBox="1"/>
          <p:nvPr/>
        </p:nvSpPr>
        <p:spPr>
          <a:xfrm>
            <a:off x="1487805" y="1628775"/>
            <a:ext cx="9431655" cy="706755"/>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rPr>
              <a:t>为了避免数据量纲的影响，对指标值进行数据标准化操作，将标准化后的数值做为单项评价值。在进行数据标准化前，</a:t>
            </a:r>
            <a:r>
              <a:rPr lang="zh-CN" altLang="en-US" sz="2000">
                <a:solidFill>
                  <a:srgbClr val="FF0000"/>
                </a:solidFill>
                <a:latin typeface="华文仿宋" panose="02010600040101010101" charset="-122"/>
                <a:ea typeface="华文仿宋" panose="02010600040101010101" charset="-122"/>
              </a:rPr>
              <a:t>需先计算各指标的</a:t>
            </a:r>
            <a:r>
              <a:rPr lang="zh-CN" altLang="en-US" sz="2000" b="1">
                <a:solidFill>
                  <a:srgbClr val="FF0000"/>
                </a:solidFill>
                <a:latin typeface="华文仿宋" panose="02010600040101010101" charset="-122"/>
                <a:ea typeface="华文仿宋" panose="02010600040101010101" charset="-122"/>
              </a:rPr>
              <a:t>均值</a:t>
            </a:r>
            <a:r>
              <a:rPr lang="zh-CN" altLang="en-US" sz="2000">
                <a:solidFill>
                  <a:srgbClr val="FF0000"/>
                </a:solidFill>
                <a:latin typeface="华文仿宋" panose="02010600040101010101" charset="-122"/>
                <a:ea typeface="华文仿宋" panose="02010600040101010101" charset="-122"/>
              </a:rPr>
              <a:t>和</a:t>
            </a:r>
            <a:r>
              <a:rPr lang="zh-CN" altLang="en-US" sz="2000" b="1">
                <a:solidFill>
                  <a:srgbClr val="FF0000"/>
                </a:solidFill>
                <a:latin typeface="华文仿宋" panose="02010600040101010101" charset="-122"/>
                <a:ea typeface="华文仿宋" panose="02010600040101010101" charset="-122"/>
              </a:rPr>
              <a:t>标准差</a:t>
            </a:r>
            <a:r>
              <a:rPr lang="zh-CN" altLang="en-US" sz="2000">
                <a:latin typeface="华文仿宋" panose="02010600040101010101" charset="-122"/>
                <a:ea typeface="华文仿宋" panose="02010600040101010101" charset="-122"/>
              </a:rPr>
              <a:t>。</a:t>
            </a:r>
          </a:p>
        </p:txBody>
      </p:sp>
      <p:graphicFrame>
        <p:nvGraphicFramePr>
          <p:cNvPr id="3" name="表格 2"/>
          <p:cNvGraphicFramePr/>
          <p:nvPr>
            <p:custDataLst>
              <p:tags r:id="rId1"/>
            </p:custDataLst>
            <p:extLst>
              <p:ext uri="{D42A27DB-BD31-4B8C-83A1-F6EECF244321}">
                <p14:modId xmlns:p14="http://schemas.microsoft.com/office/powerpoint/2010/main" val="414868335"/>
              </p:ext>
            </p:extLst>
          </p:nvPr>
        </p:nvGraphicFramePr>
        <p:xfrm>
          <a:off x="2078355" y="2492375"/>
          <a:ext cx="8637270" cy="3444875"/>
        </p:xfrm>
        <a:graphic>
          <a:graphicData uri="http://schemas.openxmlformats.org/drawingml/2006/table">
            <a:tbl>
              <a:tblPr firstRow="1" bandRow="1">
                <a:tableStyleId>{5C22544A-7EE6-4342-B048-85BDC9FD1C3A}</a:tableStyleId>
              </a:tblPr>
              <a:tblGrid>
                <a:gridCol w="3133725">
                  <a:extLst>
                    <a:ext uri="{9D8B030D-6E8A-4147-A177-3AD203B41FA5}">
                      <a16:colId xmlns:a16="http://schemas.microsoft.com/office/drawing/2014/main" val="20000"/>
                    </a:ext>
                  </a:extLst>
                </a:gridCol>
                <a:gridCol w="798195">
                  <a:extLst>
                    <a:ext uri="{9D8B030D-6E8A-4147-A177-3AD203B41FA5}">
                      <a16:colId xmlns:a16="http://schemas.microsoft.com/office/drawing/2014/main" val="20001"/>
                    </a:ext>
                  </a:extLst>
                </a:gridCol>
                <a:gridCol w="754380">
                  <a:extLst>
                    <a:ext uri="{9D8B030D-6E8A-4147-A177-3AD203B41FA5}">
                      <a16:colId xmlns:a16="http://schemas.microsoft.com/office/drawing/2014/main" val="20002"/>
                    </a:ext>
                  </a:extLst>
                </a:gridCol>
                <a:gridCol w="650240">
                  <a:extLst>
                    <a:ext uri="{9D8B030D-6E8A-4147-A177-3AD203B41FA5}">
                      <a16:colId xmlns:a16="http://schemas.microsoft.com/office/drawing/2014/main" val="20003"/>
                    </a:ext>
                  </a:extLst>
                </a:gridCol>
                <a:gridCol w="637540">
                  <a:extLst>
                    <a:ext uri="{9D8B030D-6E8A-4147-A177-3AD203B41FA5}">
                      <a16:colId xmlns:a16="http://schemas.microsoft.com/office/drawing/2014/main" val="20004"/>
                    </a:ext>
                  </a:extLst>
                </a:gridCol>
                <a:gridCol w="651510">
                  <a:extLst>
                    <a:ext uri="{9D8B030D-6E8A-4147-A177-3AD203B41FA5}">
                      <a16:colId xmlns:a16="http://schemas.microsoft.com/office/drawing/2014/main" val="20005"/>
                    </a:ext>
                  </a:extLst>
                </a:gridCol>
                <a:gridCol w="776431">
                  <a:extLst>
                    <a:ext uri="{9D8B030D-6E8A-4147-A177-3AD203B41FA5}">
                      <a16:colId xmlns:a16="http://schemas.microsoft.com/office/drawing/2014/main" val="20006"/>
                    </a:ext>
                  </a:extLst>
                </a:gridCol>
                <a:gridCol w="513254">
                  <a:extLst>
                    <a:ext uri="{9D8B030D-6E8A-4147-A177-3AD203B41FA5}">
                      <a16:colId xmlns:a16="http://schemas.microsoft.com/office/drawing/2014/main" val="20007"/>
                    </a:ext>
                  </a:extLst>
                </a:gridCol>
                <a:gridCol w="721995">
                  <a:extLst>
                    <a:ext uri="{9D8B030D-6E8A-4147-A177-3AD203B41FA5}">
                      <a16:colId xmlns:a16="http://schemas.microsoft.com/office/drawing/2014/main" val="20008"/>
                    </a:ext>
                  </a:extLst>
                </a:gridCol>
              </a:tblGrid>
              <a:tr h="470535">
                <a:tc>
                  <a:txBody>
                    <a:bodyPr/>
                    <a:lstStyle/>
                    <a:p>
                      <a:pPr indent="0" algn="ctr">
                        <a:buNone/>
                      </a:pPr>
                      <a:r>
                        <a:rPr lang="zh-CN" sz="1600" b="0">
                          <a:solidFill>
                            <a:srgbClr val="FFFFFF"/>
                          </a:solidFill>
                          <a:latin typeface="华文仿宋" panose="02010600040101010101" charset="-122"/>
                          <a:ea typeface="华文仿宋" panose="02010600040101010101" charset="-122"/>
                        </a:rPr>
                        <a:t>运营指标</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单位</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权重</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仓库A</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仓库B</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仓库C</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cs typeface="华文仿宋" panose="02010600040101010101" charset="-122"/>
                        </a:rPr>
                        <a:t>仓库D</a:t>
                      </a:r>
                      <a:endParaRPr lang="zh-CN" altLang="en-US" sz="16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1">
                          <a:solidFill>
                            <a:srgbClr val="FFFF00"/>
                          </a:solidFill>
                          <a:latin typeface="华文仿宋" panose="02010600040101010101" charset="-122"/>
                          <a:ea typeface="华文仿宋" panose="02010600040101010101" charset="-122"/>
                        </a:rPr>
                        <a:t>均值</a:t>
                      </a:r>
                      <a:endParaRPr lang="zh-CN" altLang="en-US" sz="1600" b="1">
                        <a:solidFill>
                          <a:srgbClr val="FFFF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600" b="1">
                          <a:solidFill>
                            <a:srgbClr val="FFFF00"/>
                          </a:solidFill>
                          <a:latin typeface="华文仿宋" panose="02010600040101010101" charset="-122"/>
                          <a:ea typeface="华文仿宋" panose="02010600040101010101" charset="-122"/>
                        </a:rPr>
                        <a:t>标准差</a:t>
                      </a:r>
                      <a:endParaRPr lang="zh-CN" altLang="en-US" sz="1600" b="1">
                        <a:solidFill>
                          <a:srgbClr val="FFFF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469900">
                <a:tc>
                  <a:txBody>
                    <a:bodyPr/>
                    <a:lstStyle/>
                    <a:p>
                      <a:pPr indent="0" algn="ctr">
                        <a:buNone/>
                      </a:pPr>
                      <a:r>
                        <a:rPr lang="zh-CN" sz="1600" b="0">
                          <a:solidFill>
                            <a:srgbClr val="000000"/>
                          </a:solidFill>
                          <a:latin typeface="华文仿宋" panose="02010600040101010101" charset="-122"/>
                          <a:ea typeface="华文仿宋" panose="02010600040101010101" charset="-122"/>
                        </a:rPr>
                        <a:t>每工作站每小时入库件数</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cs typeface="华文仿宋" panose="02010600040101010101" charset="-122"/>
                        </a:rPr>
                        <a:t>件/时</a:t>
                      </a:r>
                      <a:endParaRPr lang="zh-CN" altLang="en-US" sz="16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387.4</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323.3</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391.8</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373.5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1">
                              <a:lumMod val="75000"/>
                            </a:schemeClr>
                          </a:solidFill>
                          <a:latin typeface="华文仿宋" panose="02010600040101010101" charset="-122"/>
                          <a:ea typeface="华文仿宋" panose="02010600040101010101" charset="-122"/>
                        </a:rPr>
                        <a:t>369</a:t>
                      </a:r>
                      <a:endParaRPr lang="en-US" altLang="en-US" sz="1600" b="1">
                        <a:solidFill>
                          <a:schemeClr val="accent1">
                            <a:lumMod val="75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4">
                              <a:lumMod val="50000"/>
                            </a:schemeClr>
                          </a:solidFill>
                          <a:latin typeface="华文仿宋" panose="02010600040101010101" charset="-122"/>
                          <a:ea typeface="华文仿宋" panose="02010600040101010101" charset="-122"/>
                        </a:rPr>
                        <a:t>31.5</a:t>
                      </a:r>
                      <a:endParaRPr lang="en-US" altLang="en-US" sz="1600" b="1">
                        <a:solidFill>
                          <a:schemeClr val="accent4">
                            <a:lumMod val="50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470535">
                <a:tc>
                  <a:txBody>
                    <a:bodyPr/>
                    <a:lstStyle/>
                    <a:p>
                      <a:pPr indent="0" algn="ctr">
                        <a:buNone/>
                      </a:pPr>
                      <a:r>
                        <a:rPr lang="zh-CN" sz="1600" b="0">
                          <a:solidFill>
                            <a:srgbClr val="000000"/>
                          </a:solidFill>
                          <a:latin typeface="华文仿宋" panose="02010600040101010101" charset="-122"/>
                          <a:ea typeface="华文仿宋" panose="02010600040101010101" charset="-122"/>
                          <a:cs typeface="华文仿宋" panose="02010600040101010101" charset="-122"/>
                        </a:rPr>
                        <a:t>平均每个出库货架面拣选SKU件数</a:t>
                      </a:r>
                      <a:endParaRPr lang="zh-CN" altLang="en-US" sz="16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件</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0.15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1.95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1.75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1.84</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2.22</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1">
                              <a:lumMod val="75000"/>
                            </a:schemeClr>
                          </a:solidFill>
                          <a:latin typeface="华文仿宋" panose="02010600040101010101" charset="-122"/>
                          <a:ea typeface="华文仿宋" panose="02010600040101010101" charset="-122"/>
                        </a:rPr>
                        <a:t>1.9</a:t>
                      </a:r>
                      <a:endParaRPr lang="en-US" altLang="en-US" sz="1600" b="1">
                        <a:solidFill>
                          <a:schemeClr val="accent1">
                            <a:lumMod val="75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4">
                              <a:lumMod val="50000"/>
                            </a:schemeClr>
                          </a:solidFill>
                          <a:latin typeface="华文仿宋" panose="02010600040101010101" charset="-122"/>
                          <a:ea typeface="华文仿宋" panose="02010600040101010101" charset="-122"/>
                        </a:rPr>
                        <a:t>0.2</a:t>
                      </a:r>
                      <a:endParaRPr lang="en-US" altLang="en-US" sz="1600" b="1">
                        <a:solidFill>
                          <a:schemeClr val="accent4">
                            <a:lumMod val="50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70535">
                <a:tc>
                  <a:txBody>
                    <a:bodyPr/>
                    <a:lstStyle/>
                    <a:p>
                      <a:pPr indent="0" algn="ctr">
                        <a:buNone/>
                      </a:pPr>
                      <a:r>
                        <a:rPr lang="zh-CN" sz="1600" b="0" dirty="0">
                          <a:solidFill>
                            <a:srgbClr val="000000"/>
                          </a:solidFill>
                          <a:latin typeface="华文仿宋" panose="02010600040101010101" charset="-122"/>
                          <a:ea typeface="华文仿宋" panose="02010600040101010101" charset="-122"/>
                          <a:cs typeface="华文仿宋" panose="02010600040101010101" charset="-122"/>
                        </a:rPr>
                        <a:t>平均拣选每件SKU时长(取倒数)</a:t>
                      </a:r>
                      <a:endParaRPr lang="zh-CN" altLang="en-US" sz="1600" b="0" dirty="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秒</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0.15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0.11</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0.15</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0.13</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1">
                              <a:lumMod val="75000"/>
                            </a:schemeClr>
                          </a:solidFill>
                          <a:latin typeface="华文仿宋" panose="02010600040101010101" charset="-122"/>
                          <a:ea typeface="华文仿宋" panose="02010600040101010101" charset="-122"/>
                        </a:rPr>
                        <a:t>0.1</a:t>
                      </a:r>
                      <a:endParaRPr lang="en-US" altLang="en-US" sz="1600" b="1">
                        <a:solidFill>
                          <a:schemeClr val="accent1">
                            <a:lumMod val="75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4">
                              <a:lumMod val="50000"/>
                            </a:schemeClr>
                          </a:solidFill>
                          <a:latin typeface="华文仿宋" panose="02010600040101010101" charset="-122"/>
                          <a:ea typeface="华文仿宋" panose="02010600040101010101" charset="-122"/>
                        </a:rPr>
                        <a:t>0</a:t>
                      </a:r>
                      <a:endParaRPr lang="en-US" altLang="en-US" sz="1600" b="1">
                        <a:solidFill>
                          <a:schemeClr val="accent4">
                            <a:lumMod val="50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69900">
                <a:tc>
                  <a:txBody>
                    <a:bodyPr/>
                    <a:lstStyle/>
                    <a:p>
                      <a:pPr indent="0" algn="ctr">
                        <a:buNone/>
                      </a:pPr>
                      <a:r>
                        <a:rPr lang="zh-CN" sz="1600" b="0">
                          <a:solidFill>
                            <a:srgbClr val="000000"/>
                          </a:solidFill>
                          <a:latin typeface="华文仿宋" panose="02010600040101010101" charset="-122"/>
                          <a:ea typeface="华文仿宋" panose="02010600040101010101" charset="-122"/>
                        </a:rPr>
                        <a:t>每工作站每小时拣选件数</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件</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0.25</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260</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149</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167</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dirty="0">
                          <a:solidFill>
                            <a:srgbClr val="000000"/>
                          </a:solidFill>
                          <a:latin typeface="华文仿宋" panose="02010600040101010101" charset="-122"/>
                          <a:ea typeface="华文仿宋" panose="02010600040101010101" charset="-122"/>
                        </a:rPr>
                        <a:t>186</a:t>
                      </a:r>
                      <a:endParaRPr lang="en-US" altLang="en-US" sz="16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1">
                              <a:lumMod val="75000"/>
                            </a:schemeClr>
                          </a:solidFill>
                          <a:latin typeface="华文仿宋" panose="02010600040101010101" charset="-122"/>
                          <a:ea typeface="华文仿宋" panose="02010600040101010101" charset="-122"/>
                        </a:rPr>
                        <a:t>190.4</a:t>
                      </a:r>
                      <a:endParaRPr lang="en-US" altLang="en-US" sz="1600" b="1">
                        <a:solidFill>
                          <a:schemeClr val="accent1">
                            <a:lumMod val="75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4">
                              <a:lumMod val="50000"/>
                            </a:schemeClr>
                          </a:solidFill>
                          <a:latin typeface="华文仿宋" panose="02010600040101010101" charset="-122"/>
                          <a:ea typeface="华文仿宋" panose="02010600040101010101" charset="-122"/>
                        </a:rPr>
                        <a:t>48.6</a:t>
                      </a:r>
                      <a:endParaRPr lang="en-US" altLang="en-US" sz="1600" b="1">
                        <a:solidFill>
                          <a:schemeClr val="accent4">
                            <a:lumMod val="50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46735">
                <a:tc>
                  <a:txBody>
                    <a:bodyPr/>
                    <a:lstStyle/>
                    <a:p>
                      <a:pPr indent="0" algn="ctr">
                        <a:buNone/>
                      </a:pPr>
                      <a:r>
                        <a:rPr lang="zh-CN" sz="1600" b="0">
                          <a:solidFill>
                            <a:srgbClr val="000000"/>
                          </a:solidFill>
                          <a:latin typeface="华文仿宋" panose="02010600040101010101" charset="-122"/>
                          <a:ea typeface="华文仿宋" panose="02010600040101010101" charset="-122"/>
                          <a:cs typeface="华文仿宋" panose="02010600040101010101" charset="-122"/>
                        </a:rPr>
                        <a:t>平均每个货架面存放体积/货架面容积</a:t>
                      </a:r>
                      <a:endParaRPr lang="zh-CN" altLang="en-US" sz="16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16.7</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19.9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14.9</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42.3</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1">
                              <a:lumMod val="75000"/>
                            </a:schemeClr>
                          </a:solidFill>
                          <a:latin typeface="华文仿宋" panose="02010600040101010101" charset="-122"/>
                          <a:ea typeface="华文仿宋" panose="02010600040101010101" charset="-122"/>
                        </a:rPr>
                        <a:t>23.4</a:t>
                      </a:r>
                      <a:endParaRPr lang="en-US" altLang="en-US" sz="1600" b="1">
                        <a:solidFill>
                          <a:schemeClr val="accent1">
                            <a:lumMod val="75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4">
                              <a:lumMod val="50000"/>
                            </a:schemeClr>
                          </a:solidFill>
                          <a:latin typeface="华文仿宋" panose="02010600040101010101" charset="-122"/>
                          <a:ea typeface="华文仿宋" panose="02010600040101010101" charset="-122"/>
                        </a:rPr>
                        <a:t>12.7</a:t>
                      </a:r>
                      <a:endParaRPr lang="en-US" altLang="en-US" sz="1600" b="1">
                        <a:solidFill>
                          <a:schemeClr val="accent4">
                            <a:lumMod val="50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470535">
                <a:tc>
                  <a:txBody>
                    <a:bodyPr/>
                    <a:lstStyle/>
                    <a:p>
                      <a:pPr indent="0" algn="ctr">
                        <a:buNone/>
                      </a:pPr>
                      <a:r>
                        <a:rPr lang="zh-CN" sz="1600" b="0" dirty="0">
                          <a:solidFill>
                            <a:srgbClr val="000000"/>
                          </a:solidFill>
                          <a:latin typeface="华文仿宋" panose="02010600040101010101" charset="-122"/>
                          <a:ea typeface="华文仿宋" panose="02010600040101010101" charset="-122"/>
                          <a:cs typeface="华文仿宋" panose="02010600040101010101" charset="-122"/>
                        </a:rPr>
                        <a:t>月存货周转天数(取倒数)</a:t>
                      </a:r>
                      <a:endParaRPr lang="zh-CN" altLang="en-US" sz="1600" b="0" dirty="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600" b="0">
                          <a:solidFill>
                            <a:srgbClr val="000000"/>
                          </a:solidFill>
                          <a:latin typeface="华文仿宋" panose="02010600040101010101" charset="-122"/>
                          <a:ea typeface="华文仿宋" panose="02010600040101010101" charset="-122"/>
                        </a:rPr>
                        <a:t>天</a:t>
                      </a:r>
                      <a:endParaRPr lang="zh-CN"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0.11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0.1</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0.08</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000000"/>
                          </a:solidFill>
                          <a:latin typeface="华文仿宋" panose="02010600040101010101" charset="-122"/>
                          <a:ea typeface="华文仿宋" panose="02010600040101010101" charset="-122"/>
                        </a:rPr>
                        <a:t>0.06</a:t>
                      </a:r>
                      <a:endParaRPr lang="en-US" altLang="en-US" sz="16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chemeClr val="accent1">
                              <a:lumMod val="75000"/>
                            </a:schemeClr>
                          </a:solidFill>
                          <a:latin typeface="华文仿宋" panose="02010600040101010101" charset="-122"/>
                          <a:ea typeface="华文仿宋" panose="02010600040101010101" charset="-122"/>
                        </a:rPr>
                        <a:t>0.1</a:t>
                      </a:r>
                      <a:endParaRPr lang="en-US" altLang="en-US" sz="1600" b="1">
                        <a:solidFill>
                          <a:schemeClr val="accent1">
                            <a:lumMod val="75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dirty="0">
                          <a:solidFill>
                            <a:schemeClr val="accent4">
                              <a:lumMod val="50000"/>
                            </a:schemeClr>
                          </a:solidFill>
                          <a:latin typeface="华文仿宋" panose="02010600040101010101" charset="-122"/>
                          <a:ea typeface="华文仿宋" panose="02010600040101010101" charset="-122"/>
                        </a:rPr>
                        <a:t>0</a:t>
                      </a:r>
                      <a:endParaRPr lang="en-US" altLang="en-US" sz="1600" b="1" dirty="0">
                        <a:solidFill>
                          <a:schemeClr val="accent4">
                            <a:lumMod val="50000"/>
                          </a:schemeClr>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pic>
        <p:nvPicPr>
          <p:cNvPr id="2" name="图片 1"/>
          <p:cNvPicPr>
            <a:picLocks noChangeAspect="1"/>
          </p:cNvPicPr>
          <p:nvPr/>
        </p:nvPicPr>
        <p:blipFill>
          <a:blip r:embed="rId2"/>
          <a:stretch>
            <a:fillRect/>
          </a:stretch>
        </p:blipFill>
        <p:spPr>
          <a:xfrm>
            <a:off x="612140" y="2708910"/>
            <a:ext cx="11071860" cy="3315970"/>
          </a:xfrm>
          <a:prstGeom prst="rect">
            <a:avLst/>
          </a:prstGeom>
        </p:spPr>
      </p:pic>
      <p:sp>
        <p:nvSpPr>
          <p:cNvPr id="3" name="文本框 2"/>
          <p:cNvSpPr txBox="1"/>
          <p:nvPr/>
        </p:nvSpPr>
        <p:spPr>
          <a:xfrm>
            <a:off x="983615" y="1700530"/>
            <a:ext cx="8017510" cy="768350"/>
          </a:xfrm>
          <a:prstGeom prst="rect">
            <a:avLst/>
          </a:prstGeom>
          <a:noFill/>
        </p:spPr>
        <p:txBody>
          <a:bodyPr wrap="square" rtlCol="0" anchor="t">
            <a:spAutoFit/>
          </a:bodyPr>
          <a:lstStyle/>
          <a:p>
            <a:r>
              <a:rPr lang="zh-CN" altLang="en-US" sz="2400" b="1">
                <a:latin typeface="华文仿宋" panose="02010600040101010101" charset="-122"/>
                <a:ea typeface="华文仿宋" panose="02010600040101010101" charset="-122"/>
                <a:cs typeface="华文仿宋" panose="02010600040101010101" charset="-122"/>
              </a:rPr>
              <a:t>3</a:t>
            </a:r>
            <a:r>
              <a:rPr lang="en-US" altLang="zh-CN" sz="2400" b="1">
                <a:latin typeface="华文仿宋" panose="02010600040101010101" charset="-122"/>
                <a:ea typeface="华文仿宋" panose="02010600040101010101" charset="-122"/>
                <a:cs typeface="华文仿宋" panose="02010600040101010101" charset="-122"/>
              </a:rPr>
              <a:t>.</a:t>
            </a:r>
            <a:r>
              <a:rPr lang="zh-CN" altLang="en-US" sz="2400" b="1">
                <a:latin typeface="华文仿宋" panose="02010600040101010101" charset="-122"/>
                <a:ea typeface="华文仿宋" panose="02010600040101010101" charset="-122"/>
                <a:cs typeface="华文仿宋" panose="02010600040101010101" charset="-122"/>
              </a:rPr>
              <a:t>单项评价</a:t>
            </a:r>
          </a:p>
          <a:p>
            <a:r>
              <a:rPr lang="zh-CN" altLang="en-US" sz="2000">
                <a:latin typeface="华文仿宋" panose="02010600040101010101" charset="-122"/>
                <a:ea typeface="华文仿宋" panose="02010600040101010101" charset="-122"/>
                <a:cs typeface="华文仿宋" panose="02010600040101010101" charset="-122"/>
              </a:rPr>
              <a:t>对各指标进行数据标准化，数据标准化的</a:t>
            </a:r>
            <a:r>
              <a:rPr lang="zh-CN" altLang="en-US" sz="2000" b="1">
                <a:solidFill>
                  <a:srgbClr val="FF0000"/>
                </a:solidFill>
                <a:latin typeface="华文仿宋" panose="02010600040101010101" charset="-122"/>
                <a:ea typeface="华文仿宋" panose="02010600040101010101" charset="-122"/>
                <a:cs typeface="华文仿宋" panose="02010600040101010101" charset="-122"/>
              </a:rPr>
              <a:t>计算过程</a:t>
            </a:r>
            <a:r>
              <a:rPr lang="zh-CN" altLang="en-US" sz="2000">
                <a:latin typeface="华文仿宋" panose="02010600040101010101" charset="-122"/>
                <a:ea typeface="华文仿宋" panose="02010600040101010101" charset="-122"/>
                <a:cs typeface="华文仿宋" panose="02010600040101010101" charset="-122"/>
              </a:rPr>
              <a:t>见下图: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087888" y="1628800"/>
            <a:ext cx="4714170" cy="857081"/>
          </a:xfrm>
          <a:custGeom>
            <a:avLst/>
            <a:gdLst/>
            <a:ahLst/>
            <a:cxnLst/>
            <a:rect l="l" t="t" r="r" b="b"/>
            <a:pathLst>
              <a:path w="6632575" h="1205864">
                <a:moveTo>
                  <a:pt x="0" y="1205483"/>
                </a:moveTo>
                <a:lnTo>
                  <a:pt x="6632447" y="1205483"/>
                </a:lnTo>
                <a:lnTo>
                  <a:pt x="6632447" y="0"/>
                </a:lnTo>
                <a:lnTo>
                  <a:pt x="0" y="0"/>
                </a:lnTo>
                <a:lnTo>
                  <a:pt x="0" y="1205483"/>
                </a:lnTo>
              </a:path>
            </a:pathLst>
          </a:custGeom>
          <a:solidFill>
            <a:schemeClr val="accent1">
              <a:lumMod val="50000"/>
            </a:schemeClr>
          </a:solidFill>
        </p:spPr>
        <p:txBody>
          <a:bodyPr wrap="square" lIns="0" tIns="0" rIns="0" bIns="0" rtlCol="0"/>
          <a:lstStyle/>
          <a:p>
            <a:endParaRPr sz="1100"/>
          </a:p>
        </p:txBody>
      </p:sp>
      <p:sp>
        <p:nvSpPr>
          <p:cNvPr id="5" name="object 5"/>
          <p:cNvSpPr txBox="1"/>
          <p:nvPr/>
        </p:nvSpPr>
        <p:spPr>
          <a:xfrm>
            <a:off x="5352274" y="1841895"/>
            <a:ext cx="4204892" cy="430530"/>
          </a:xfrm>
          <a:prstGeom prst="rect">
            <a:avLst/>
          </a:prstGeom>
        </p:spPr>
        <p:txBody>
          <a:bodyPr vert="horz" wrap="square" lIns="0" tIns="0" rIns="0" bIns="0" rtlCol="0">
            <a:spAutoFit/>
          </a:bodyPr>
          <a:lstStyle/>
          <a:p>
            <a:pPr marL="8890" algn="ctr">
              <a:tabLst>
                <a:tab pos="1146810" algn="l"/>
              </a:tabLst>
            </a:pPr>
            <a:r>
              <a:rPr lang="zh-CN" altLang="en-US" sz="2800" dirty="0">
                <a:solidFill>
                  <a:schemeClr val="bg1"/>
                </a:solidFill>
                <a:latin typeface="等线" panose="02010600030101010101" pitchFamily="2" charset="-122"/>
                <a:ea typeface="等线" panose="02010600030101010101" pitchFamily="2" charset="-122"/>
                <a:sym typeface="+mn-ea"/>
              </a:rPr>
              <a:t>生产要素分析</a:t>
            </a:r>
            <a:endParaRPr lang="zh-CN" altLang="en-US" sz="2800" spc="4" dirty="0">
              <a:solidFill>
                <a:srgbClr val="FFFFFF"/>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6" name="object 3"/>
          <p:cNvSpPr txBox="1"/>
          <p:nvPr/>
        </p:nvSpPr>
        <p:spPr>
          <a:xfrm>
            <a:off x="2683501" y="1504911"/>
            <a:ext cx="2271919" cy="1104854"/>
          </a:xfrm>
          <a:prstGeom prst="rect">
            <a:avLst/>
          </a:prstGeom>
        </p:spPr>
        <p:txBody>
          <a:bodyPr vert="horz" wrap="square" lIns="0" tIns="0" rIns="0" bIns="0" rtlCol="0">
            <a:spAutoFit/>
          </a:bodyPr>
          <a:lstStyle/>
          <a:p>
            <a:pPr marL="8890"/>
            <a:r>
              <a:rPr sz="3600" dirty="0">
                <a:solidFill>
                  <a:schemeClr val="accent5">
                    <a:lumMod val="50000"/>
                  </a:schemeClr>
                </a:solidFill>
                <a:latin typeface="Arial" panose="020B0604020202020204"/>
                <a:cs typeface="Arial" panose="020B0604020202020204"/>
              </a:rPr>
              <a:t>P</a:t>
            </a:r>
            <a:r>
              <a:rPr sz="4400" spc="4" dirty="0">
                <a:solidFill>
                  <a:schemeClr val="accent5">
                    <a:lumMod val="50000"/>
                  </a:schemeClr>
                </a:solidFill>
                <a:latin typeface="Arial" panose="020B0604020202020204"/>
                <a:cs typeface="Arial" panose="020B0604020202020204"/>
              </a:rPr>
              <a:t>art</a:t>
            </a:r>
            <a:r>
              <a:rPr sz="2985" spc="288" dirty="0">
                <a:solidFill>
                  <a:schemeClr val="accent5">
                    <a:lumMod val="50000"/>
                  </a:schemeClr>
                </a:solidFill>
                <a:latin typeface="Arial" panose="020B0604020202020204"/>
                <a:cs typeface="Arial" panose="020B0604020202020204"/>
              </a:rPr>
              <a:t> </a:t>
            </a:r>
            <a:r>
              <a:rPr sz="10770" spc="11" baseline="-3000" dirty="0">
                <a:solidFill>
                  <a:schemeClr val="accent5">
                    <a:lumMod val="50000"/>
                  </a:schemeClr>
                </a:solidFill>
                <a:latin typeface="Arial" panose="020B0604020202020204"/>
                <a:cs typeface="Arial" panose="020B0604020202020204"/>
              </a:rPr>
              <a:t>0</a:t>
            </a:r>
            <a:r>
              <a:rPr lang="en-US" altLang="zh-CN" sz="10770" spc="11" baseline="-3000" dirty="0">
                <a:solidFill>
                  <a:schemeClr val="accent5">
                    <a:lumMod val="50000"/>
                  </a:schemeClr>
                </a:solidFill>
                <a:latin typeface="Arial" panose="020B0604020202020204"/>
                <a:cs typeface="Arial" panose="020B0604020202020204"/>
              </a:rPr>
              <a:t>1</a:t>
            </a:r>
            <a:endParaRPr sz="10770" baseline="-3000" dirty="0">
              <a:solidFill>
                <a:schemeClr val="accent5">
                  <a:lumMod val="50000"/>
                </a:schemeClr>
              </a:solidFill>
              <a:latin typeface="Arial" panose="020B0604020202020204"/>
              <a:cs typeface="Arial" panose="020B0604020202020204"/>
            </a:endParaRPr>
          </a:p>
        </p:txBody>
      </p:sp>
      <p:sp>
        <p:nvSpPr>
          <p:cNvPr id="9" name="文本框 8"/>
          <p:cNvSpPr txBox="1"/>
          <p:nvPr/>
        </p:nvSpPr>
        <p:spPr>
          <a:xfrm>
            <a:off x="4367530" y="2971165"/>
            <a:ext cx="6128385" cy="2651125"/>
          </a:xfrm>
          <a:prstGeom prst="rect">
            <a:avLst/>
          </a:prstGeom>
          <a:noFill/>
        </p:spPr>
        <p:txBody>
          <a:bodyPr wrap="square" rtlCol="0" anchor="t">
            <a:spAutoFit/>
          </a:bodyPr>
          <a:lstStyle/>
          <a:p>
            <a:pPr marL="457200" indent="-457200" algn="l">
              <a:lnSpc>
                <a:spcPct val="130000"/>
              </a:lnSpc>
              <a:buClrTx/>
              <a:buSzTx/>
              <a:buFont typeface="Wingdings" panose="05000000000000000000" charset="0"/>
              <a:buChar char="n"/>
            </a:pPr>
            <a:r>
              <a:rPr lang="zh-CN" altLang="en-US" sz="3200" dirty="0"/>
              <a:t>自动化仓库的主要生产要素</a:t>
            </a:r>
          </a:p>
          <a:p>
            <a:pPr marL="457200" indent="-457200" algn="l">
              <a:lnSpc>
                <a:spcPct val="130000"/>
              </a:lnSpc>
              <a:buClrTx/>
              <a:buSzTx/>
              <a:buFont typeface="Wingdings" panose="05000000000000000000" charset="0"/>
              <a:buChar char="n"/>
            </a:pPr>
            <a:r>
              <a:rPr lang="zh-CN" altLang="en-US" sz="3200" dirty="0"/>
              <a:t>生产要素的工作时长分析</a:t>
            </a:r>
          </a:p>
          <a:p>
            <a:pPr marL="457200" indent="-457200" algn="l">
              <a:lnSpc>
                <a:spcPct val="130000"/>
              </a:lnSpc>
              <a:buClrTx/>
              <a:buSzTx/>
              <a:buFont typeface="Wingdings" panose="05000000000000000000" charset="0"/>
              <a:buChar char="n"/>
            </a:pPr>
            <a:r>
              <a:rPr lang="zh-CN" altLang="en-US" sz="3200" dirty="0"/>
              <a:t>利用多元线性回归拟合生产资源与产能的数量关系</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2" name="文本框 1"/>
          <p:cNvSpPr txBox="1"/>
          <p:nvPr/>
        </p:nvSpPr>
        <p:spPr>
          <a:xfrm>
            <a:off x="623570" y="1700530"/>
            <a:ext cx="3155950" cy="39878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rPr>
              <a:t>数据标准化的</a:t>
            </a:r>
            <a:r>
              <a:rPr lang="zh-CN" altLang="en-US" sz="2000" b="1">
                <a:solidFill>
                  <a:srgbClr val="FF0000"/>
                </a:solidFill>
                <a:latin typeface="华文仿宋" panose="02010600040101010101" charset="-122"/>
                <a:ea typeface="华文仿宋" panose="02010600040101010101" charset="-122"/>
                <a:cs typeface="华文仿宋" panose="02010600040101010101" charset="-122"/>
              </a:rPr>
              <a:t>结果</a:t>
            </a:r>
            <a:r>
              <a:rPr lang="zh-CN" altLang="en-US" sz="2000">
                <a:latin typeface="华文仿宋" panose="02010600040101010101" charset="-122"/>
                <a:ea typeface="华文仿宋" panose="02010600040101010101" charset="-122"/>
                <a:cs typeface="华文仿宋" panose="02010600040101010101" charset="-122"/>
              </a:rPr>
              <a:t>见下图:</a:t>
            </a:r>
          </a:p>
        </p:txBody>
      </p:sp>
      <p:graphicFrame>
        <p:nvGraphicFramePr>
          <p:cNvPr id="3" name="表格 2"/>
          <p:cNvGraphicFramePr/>
          <p:nvPr>
            <p:custDataLst>
              <p:tags r:id="rId1"/>
            </p:custDataLst>
          </p:nvPr>
        </p:nvGraphicFramePr>
        <p:xfrm>
          <a:off x="767715" y="2276475"/>
          <a:ext cx="10416540" cy="3391535"/>
        </p:xfrm>
        <a:graphic>
          <a:graphicData uri="http://schemas.openxmlformats.org/drawingml/2006/table">
            <a:tbl>
              <a:tblPr firstRow="1" bandRow="1">
                <a:tableStyleId>{5C22544A-7EE6-4342-B048-85BDC9FD1C3A}</a:tableStyleId>
              </a:tblPr>
              <a:tblGrid>
                <a:gridCol w="5066030">
                  <a:extLst>
                    <a:ext uri="{9D8B030D-6E8A-4147-A177-3AD203B41FA5}">
                      <a16:colId xmlns:a16="http://schemas.microsoft.com/office/drawing/2014/main" val="20000"/>
                    </a:ext>
                  </a:extLst>
                </a:gridCol>
                <a:gridCol w="868045">
                  <a:extLst>
                    <a:ext uri="{9D8B030D-6E8A-4147-A177-3AD203B41FA5}">
                      <a16:colId xmlns:a16="http://schemas.microsoft.com/office/drawing/2014/main" val="20001"/>
                    </a:ext>
                  </a:extLst>
                </a:gridCol>
                <a:gridCol w="765810">
                  <a:extLst>
                    <a:ext uri="{9D8B030D-6E8A-4147-A177-3AD203B41FA5}">
                      <a16:colId xmlns:a16="http://schemas.microsoft.com/office/drawing/2014/main" val="20002"/>
                    </a:ext>
                  </a:extLst>
                </a:gridCol>
                <a:gridCol w="930910">
                  <a:extLst>
                    <a:ext uri="{9D8B030D-6E8A-4147-A177-3AD203B41FA5}">
                      <a16:colId xmlns:a16="http://schemas.microsoft.com/office/drawing/2014/main" val="20003"/>
                    </a:ext>
                  </a:extLst>
                </a:gridCol>
                <a:gridCol w="911225">
                  <a:extLst>
                    <a:ext uri="{9D8B030D-6E8A-4147-A177-3AD203B41FA5}">
                      <a16:colId xmlns:a16="http://schemas.microsoft.com/office/drawing/2014/main" val="20004"/>
                    </a:ext>
                  </a:extLst>
                </a:gridCol>
                <a:gridCol w="931545">
                  <a:extLst>
                    <a:ext uri="{9D8B030D-6E8A-4147-A177-3AD203B41FA5}">
                      <a16:colId xmlns:a16="http://schemas.microsoft.com/office/drawing/2014/main" val="20005"/>
                    </a:ext>
                  </a:extLst>
                </a:gridCol>
                <a:gridCol w="942975">
                  <a:extLst>
                    <a:ext uri="{9D8B030D-6E8A-4147-A177-3AD203B41FA5}">
                      <a16:colId xmlns:a16="http://schemas.microsoft.com/office/drawing/2014/main" val="20006"/>
                    </a:ext>
                  </a:extLst>
                </a:gridCol>
              </a:tblGrid>
              <a:tr h="492125">
                <a:tc>
                  <a:txBody>
                    <a:bodyPr/>
                    <a:lstStyle/>
                    <a:p>
                      <a:pPr indent="0" algn="ctr">
                        <a:buNone/>
                      </a:pPr>
                      <a:r>
                        <a:rPr lang="zh-CN" sz="1800" b="0">
                          <a:solidFill>
                            <a:srgbClr val="FFFFFF"/>
                          </a:solidFill>
                          <a:latin typeface="华文仿宋" panose="02010600040101010101" charset="-122"/>
                          <a:ea typeface="华文仿宋" panose="02010600040101010101" charset="-122"/>
                        </a:rPr>
                        <a:t>运营指标</a:t>
                      </a:r>
                      <a:endParaRPr lang="zh-CN" altLang="en-US" sz="18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800" b="0">
                          <a:solidFill>
                            <a:srgbClr val="FFFFFF"/>
                          </a:solidFill>
                          <a:latin typeface="华文仿宋" panose="02010600040101010101" charset="-122"/>
                          <a:ea typeface="华文仿宋" panose="02010600040101010101" charset="-122"/>
                        </a:rPr>
                        <a:t>单位</a:t>
                      </a:r>
                      <a:endParaRPr lang="zh-CN" altLang="en-US" sz="18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800" b="0">
                          <a:solidFill>
                            <a:srgbClr val="FFFFFF"/>
                          </a:solidFill>
                          <a:latin typeface="华文仿宋" panose="02010600040101010101" charset="-122"/>
                          <a:ea typeface="华文仿宋" panose="02010600040101010101" charset="-122"/>
                        </a:rPr>
                        <a:t>权重</a:t>
                      </a:r>
                      <a:endParaRPr lang="zh-CN" altLang="en-US" sz="1800" b="0">
                        <a:solidFill>
                          <a:srgbClr val="FFFFFF"/>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800" b="0">
                          <a:solidFill>
                            <a:srgbClr val="FFFFFF"/>
                          </a:solidFill>
                          <a:latin typeface="华文仿宋" panose="02010600040101010101" charset="-122"/>
                          <a:ea typeface="华文仿宋" panose="02010600040101010101" charset="-122"/>
                          <a:cs typeface="华文仿宋" panose="02010600040101010101" charset="-122"/>
                        </a:rPr>
                        <a:t>仓库A</a:t>
                      </a:r>
                      <a:endParaRPr lang="zh-CN" altLang="en-US" sz="18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800" b="0">
                          <a:solidFill>
                            <a:srgbClr val="FFFFFF"/>
                          </a:solidFill>
                          <a:latin typeface="华文仿宋" panose="02010600040101010101" charset="-122"/>
                          <a:ea typeface="华文仿宋" panose="02010600040101010101" charset="-122"/>
                          <a:cs typeface="华文仿宋" panose="02010600040101010101" charset="-122"/>
                        </a:rPr>
                        <a:t>仓库B</a:t>
                      </a:r>
                      <a:endParaRPr lang="zh-CN" altLang="en-US" sz="18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800" b="0">
                          <a:solidFill>
                            <a:srgbClr val="FFFFFF"/>
                          </a:solidFill>
                          <a:latin typeface="华文仿宋" panose="02010600040101010101" charset="-122"/>
                          <a:ea typeface="华文仿宋" panose="02010600040101010101" charset="-122"/>
                          <a:cs typeface="华文仿宋" panose="02010600040101010101" charset="-122"/>
                        </a:rPr>
                        <a:t>仓库C</a:t>
                      </a:r>
                      <a:endParaRPr lang="zh-CN" altLang="en-US" sz="18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800" b="0">
                          <a:solidFill>
                            <a:srgbClr val="FFFFFF"/>
                          </a:solidFill>
                          <a:latin typeface="华文仿宋" panose="02010600040101010101" charset="-122"/>
                          <a:ea typeface="华文仿宋" panose="02010600040101010101" charset="-122"/>
                          <a:cs typeface="华文仿宋" panose="02010600040101010101" charset="-122"/>
                        </a:rPr>
                        <a:t>仓库D</a:t>
                      </a:r>
                      <a:endParaRPr lang="zh-CN" altLang="en-US" sz="1800" b="0">
                        <a:solidFill>
                          <a:srgbClr val="FFFFFF"/>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483235">
                <a:tc>
                  <a:txBody>
                    <a:bodyPr/>
                    <a:lstStyle/>
                    <a:p>
                      <a:pPr indent="0" algn="ctr">
                        <a:buNone/>
                      </a:pPr>
                      <a:r>
                        <a:rPr lang="zh-CN" sz="1800" b="0">
                          <a:solidFill>
                            <a:srgbClr val="000000"/>
                          </a:solidFill>
                          <a:latin typeface="华文仿宋" panose="02010600040101010101" charset="-122"/>
                          <a:ea typeface="华文仿宋" panose="02010600040101010101" charset="-122"/>
                        </a:rPr>
                        <a:t>每工作站每小时入库件数</a:t>
                      </a:r>
                      <a:endParaRPr lang="zh-CN"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800" b="0">
                          <a:solidFill>
                            <a:srgbClr val="000000"/>
                          </a:solidFill>
                          <a:latin typeface="华文仿宋" panose="02010600040101010101" charset="-122"/>
                          <a:ea typeface="华文仿宋" panose="02010600040101010101" charset="-122"/>
                          <a:cs typeface="华文仿宋" panose="02010600040101010101" charset="-122"/>
                        </a:rPr>
                        <a:t>件/时</a:t>
                      </a:r>
                      <a:endParaRPr lang="zh-CN" altLang="en-US" sz="18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0.25</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0.59</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-1.45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0.72</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0.14</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483235">
                <a:tc>
                  <a:txBody>
                    <a:bodyPr/>
                    <a:lstStyle/>
                    <a:p>
                      <a:pPr indent="0" algn="ctr">
                        <a:buNone/>
                      </a:pPr>
                      <a:r>
                        <a:rPr lang="zh-CN" sz="1800" b="0">
                          <a:solidFill>
                            <a:srgbClr val="000000"/>
                          </a:solidFill>
                          <a:latin typeface="华文仿宋" panose="02010600040101010101" charset="-122"/>
                          <a:ea typeface="华文仿宋" panose="02010600040101010101" charset="-122"/>
                          <a:cs typeface="华文仿宋" panose="02010600040101010101" charset="-122"/>
                        </a:rPr>
                        <a:t>平均每个出库货架面拣选SKU件数</a:t>
                      </a:r>
                      <a:endParaRPr lang="zh-CN" altLang="en-US" sz="18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800" b="0">
                          <a:solidFill>
                            <a:srgbClr val="000000"/>
                          </a:solidFill>
                          <a:latin typeface="华文仿宋" panose="02010600040101010101" charset="-122"/>
                          <a:ea typeface="华文仿宋" panose="02010600040101010101" charset="-122"/>
                        </a:rPr>
                        <a:t>件</a:t>
                      </a:r>
                      <a:endParaRPr lang="zh-CN"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0.15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0.05</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-0.95</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-0.47</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1.37</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83235">
                <a:tc>
                  <a:txBody>
                    <a:bodyPr/>
                    <a:lstStyle/>
                    <a:p>
                      <a:pPr indent="0" algn="ctr">
                        <a:buNone/>
                      </a:pPr>
                      <a:r>
                        <a:rPr lang="zh-CN" sz="1800" b="0">
                          <a:solidFill>
                            <a:srgbClr val="000000"/>
                          </a:solidFill>
                          <a:latin typeface="华文仿宋" panose="02010600040101010101" charset="-122"/>
                          <a:ea typeface="华文仿宋" panose="02010600040101010101" charset="-122"/>
                          <a:cs typeface="华文仿宋" panose="02010600040101010101" charset="-122"/>
                        </a:rPr>
                        <a:t>平均拣选每件SKU时长(取倒数)</a:t>
                      </a:r>
                      <a:endParaRPr lang="zh-CN" altLang="en-US" sz="18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800" b="0">
                          <a:solidFill>
                            <a:srgbClr val="000000"/>
                          </a:solidFill>
                          <a:latin typeface="华文仿宋" panose="02010600040101010101" charset="-122"/>
                          <a:ea typeface="华文仿宋" panose="02010600040101010101" charset="-122"/>
                        </a:rPr>
                        <a:t>秒</a:t>
                      </a:r>
                      <a:endParaRPr lang="zh-CN"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0.15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0.93</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-1.27</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0.64</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-0.3</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83235">
                <a:tc>
                  <a:txBody>
                    <a:bodyPr/>
                    <a:lstStyle/>
                    <a:p>
                      <a:pPr indent="0" algn="ctr">
                        <a:buNone/>
                      </a:pPr>
                      <a:r>
                        <a:rPr lang="zh-CN" sz="1800" b="0">
                          <a:solidFill>
                            <a:srgbClr val="000000"/>
                          </a:solidFill>
                          <a:latin typeface="华文仿宋" panose="02010600040101010101" charset="-122"/>
                          <a:ea typeface="华文仿宋" panose="02010600040101010101" charset="-122"/>
                        </a:rPr>
                        <a:t>每工作站每小时拣选件数</a:t>
                      </a:r>
                      <a:endParaRPr lang="zh-CN"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800" b="0">
                          <a:solidFill>
                            <a:srgbClr val="000000"/>
                          </a:solidFill>
                          <a:latin typeface="华文仿宋" panose="02010600040101010101" charset="-122"/>
                          <a:ea typeface="华文仿宋" panose="02010600040101010101" charset="-122"/>
                        </a:rPr>
                        <a:t>件</a:t>
                      </a:r>
                      <a:endParaRPr lang="zh-CN"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0.25</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1.43</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-0.85</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-0.49</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-0.1</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83235">
                <a:tc>
                  <a:txBody>
                    <a:bodyPr/>
                    <a:lstStyle/>
                    <a:p>
                      <a:pPr indent="0" algn="ctr">
                        <a:buNone/>
                      </a:pPr>
                      <a:r>
                        <a:rPr lang="zh-CN" sz="1800" b="0">
                          <a:solidFill>
                            <a:srgbClr val="000000"/>
                          </a:solidFill>
                          <a:latin typeface="华文仿宋" panose="02010600040101010101" charset="-122"/>
                          <a:ea typeface="华文仿宋" panose="02010600040101010101" charset="-122"/>
                          <a:cs typeface="华文仿宋" panose="02010600040101010101" charset="-122"/>
                        </a:rPr>
                        <a:t>平均每个货架面存放体积/货架面容积</a:t>
                      </a:r>
                      <a:endParaRPr lang="zh-CN" altLang="en-US" sz="18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0.1</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-0.53</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-0.28</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-0.67</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1.48</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483235">
                <a:tc>
                  <a:txBody>
                    <a:bodyPr/>
                    <a:lstStyle/>
                    <a:p>
                      <a:pPr indent="0" algn="ctr">
                        <a:buNone/>
                      </a:pPr>
                      <a:r>
                        <a:rPr lang="zh-CN" sz="1800" b="0">
                          <a:solidFill>
                            <a:srgbClr val="000000"/>
                          </a:solidFill>
                          <a:latin typeface="华文仿宋" panose="02010600040101010101" charset="-122"/>
                          <a:ea typeface="华文仿宋" panose="02010600040101010101" charset="-122"/>
                          <a:cs typeface="华文仿宋" panose="02010600040101010101" charset="-122"/>
                        </a:rPr>
                        <a:t>月存货周转天数(取倒数)</a:t>
                      </a:r>
                      <a:endParaRPr lang="zh-CN" altLang="en-US" sz="1800" b="0">
                        <a:solidFill>
                          <a:srgbClr val="000000"/>
                        </a:solidFill>
                        <a:latin typeface="华文仿宋" panose="02010600040101010101" charset="-122"/>
                        <a:ea typeface="华文仿宋" panose="02010600040101010101" charset="-122"/>
                        <a:cs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800" b="0">
                          <a:solidFill>
                            <a:srgbClr val="000000"/>
                          </a:solidFill>
                          <a:latin typeface="华文仿宋" panose="02010600040101010101" charset="-122"/>
                          <a:ea typeface="华文仿宋" panose="02010600040101010101" charset="-122"/>
                        </a:rPr>
                        <a:t>天</a:t>
                      </a:r>
                      <a:endParaRPr lang="zh-CN"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0.1</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0000"/>
                          </a:solidFill>
                          <a:latin typeface="华文仿宋" panose="02010600040101010101" charset="-122"/>
                          <a:ea typeface="华文仿宋" panose="02010600040101010101" charset="-122"/>
                        </a:rPr>
                        <a:t>1.06</a:t>
                      </a:r>
                      <a:endParaRPr lang="en-US" altLang="en-US" sz="18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0.42</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-0.2</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dirty="0">
                          <a:solidFill>
                            <a:srgbClr val="000000"/>
                          </a:solidFill>
                          <a:latin typeface="华文仿宋" panose="02010600040101010101" charset="-122"/>
                          <a:ea typeface="华文仿宋" panose="02010600040101010101" charset="-122"/>
                        </a:rPr>
                        <a:t>-1.28</a:t>
                      </a:r>
                      <a:endParaRPr lang="en-US" altLang="en-US" sz="18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2" name="文本框 1"/>
          <p:cNvSpPr txBox="1"/>
          <p:nvPr/>
        </p:nvSpPr>
        <p:spPr>
          <a:xfrm>
            <a:off x="1343472" y="1582420"/>
            <a:ext cx="9721079" cy="3394327"/>
          </a:xfrm>
          <a:prstGeom prst="rect">
            <a:avLst/>
          </a:prstGeom>
          <a:noFill/>
        </p:spPr>
        <p:txBody>
          <a:bodyPr wrap="square" rtlCol="0" anchor="t">
            <a:spAutoFit/>
          </a:bodyPr>
          <a:lstStyle/>
          <a:p>
            <a:pPr>
              <a:lnSpc>
                <a:spcPct val="200000"/>
              </a:lnSpc>
            </a:pPr>
            <a:r>
              <a:rPr lang="zh-CN" altLang="en-US" sz="2000" b="1" dirty="0">
                <a:latin typeface="华文仿宋" panose="02010600040101010101" charset="-122"/>
                <a:ea typeface="华文仿宋" panose="02010600040101010101" charset="-122"/>
                <a:cs typeface="华文仿宋" panose="02010600040101010101" charset="-122"/>
              </a:rPr>
              <a:t>4.综合评价</a:t>
            </a:r>
          </a:p>
          <a:p>
            <a:pPr>
              <a:lnSpc>
                <a:spcPct val="200000"/>
              </a:lnSpc>
            </a:pPr>
            <a:r>
              <a:rPr lang="zh-CN" altLang="en-US" dirty="0">
                <a:latin typeface="华文仿宋" panose="02010600040101010101" charset="-122"/>
                <a:ea typeface="华文仿宋" panose="02010600040101010101" charset="-122"/>
                <a:cs typeface="华文仿宋" panose="02010600040101010101" charset="-122"/>
              </a:rPr>
              <a:t>根据标准化后的数据计算各仓库的评分:</a:t>
            </a:r>
          </a:p>
          <a:p>
            <a:pPr>
              <a:lnSpc>
                <a:spcPct val="200000"/>
              </a:lnSpc>
            </a:pPr>
            <a:r>
              <a:rPr lang="zh-CN" altLang="en-US" dirty="0">
                <a:latin typeface="华文仿宋" panose="02010600040101010101" charset="-122"/>
                <a:ea typeface="华文仿宋" panose="02010600040101010101" charset="-122"/>
                <a:cs typeface="华文仿宋" panose="02010600040101010101" charset="-122"/>
              </a:rPr>
              <a:t>仓库A:V=0.59*0.25+0.05*0.15+0.93*0.15+1.43*0.25+(-053)01+1.06*0.1=</a:t>
            </a:r>
            <a:r>
              <a:rPr lang="zh-CN" altLang="en-US" b="1" dirty="0">
                <a:solidFill>
                  <a:srgbClr val="FF0000"/>
                </a:solidFill>
                <a:latin typeface="华文仿宋" panose="02010600040101010101" charset="-122"/>
                <a:ea typeface="华文仿宋" panose="02010600040101010101" charset="-122"/>
                <a:cs typeface="华文仿宋" panose="02010600040101010101" charset="-122"/>
              </a:rPr>
              <a:t>0.71</a:t>
            </a:r>
            <a:endParaRPr lang="zh-CN" altLang="en-US" dirty="0">
              <a:latin typeface="华文仿宋" panose="02010600040101010101" charset="-122"/>
              <a:ea typeface="华文仿宋" panose="02010600040101010101" charset="-122"/>
              <a:cs typeface="华文仿宋" panose="02010600040101010101" charset="-122"/>
            </a:endParaRPr>
          </a:p>
          <a:p>
            <a:pPr>
              <a:lnSpc>
                <a:spcPct val="200000"/>
              </a:lnSpc>
            </a:pPr>
            <a:r>
              <a:rPr lang="zh-CN" altLang="en-US" dirty="0">
                <a:latin typeface="华文仿宋" panose="02010600040101010101" charset="-122"/>
                <a:ea typeface="华文仿宋" panose="02010600040101010101" charset="-122"/>
                <a:cs typeface="华文仿宋" panose="02010600040101010101" charset="-122"/>
              </a:rPr>
              <a:t>仓库B:V=(-1.45)*0.25+(-0.95)*0.15+(-127)*0.15+(-085)*0.25+(-028)*01+0.42*0.1=</a:t>
            </a:r>
            <a:r>
              <a:rPr lang="zh-CN" altLang="en-US" b="1" dirty="0">
                <a:solidFill>
                  <a:srgbClr val="FF0000"/>
                </a:solidFill>
                <a:latin typeface="华文仿宋" panose="02010600040101010101" charset="-122"/>
                <a:ea typeface="华文仿宋" panose="02010600040101010101" charset="-122"/>
                <a:cs typeface="华文仿宋" panose="02010600040101010101" charset="-122"/>
              </a:rPr>
              <a:t>-0.89</a:t>
            </a:r>
            <a:r>
              <a:rPr lang="zh-CN" altLang="en-US" dirty="0">
                <a:latin typeface="华文仿宋" panose="02010600040101010101" charset="-122"/>
                <a:ea typeface="华文仿宋" panose="02010600040101010101" charset="-122"/>
                <a:cs typeface="华文仿宋" panose="02010600040101010101" charset="-122"/>
              </a:rPr>
              <a:t>仓库C:V=0.72*0.25+(-0.47)*0.15+0.64*0.15+(-0.49)*0.25+(-067)*0.1+(-02)*0.1=</a:t>
            </a:r>
            <a:r>
              <a:rPr lang="zh-CN" altLang="en-US" b="1" dirty="0">
                <a:solidFill>
                  <a:srgbClr val="FF0000"/>
                </a:solidFill>
                <a:latin typeface="华文仿宋" panose="02010600040101010101" charset="-122"/>
                <a:ea typeface="华文仿宋" panose="02010600040101010101" charset="-122"/>
                <a:cs typeface="华文仿宋" panose="02010600040101010101" charset="-122"/>
              </a:rPr>
              <a:t>-0.004</a:t>
            </a:r>
            <a:endParaRPr lang="zh-CN" altLang="en-US" dirty="0">
              <a:latin typeface="华文仿宋" panose="02010600040101010101" charset="-122"/>
              <a:ea typeface="华文仿宋" panose="02010600040101010101" charset="-122"/>
              <a:cs typeface="华文仿宋" panose="02010600040101010101" charset="-122"/>
            </a:endParaRPr>
          </a:p>
          <a:p>
            <a:pPr>
              <a:lnSpc>
                <a:spcPct val="200000"/>
              </a:lnSpc>
            </a:pPr>
            <a:r>
              <a:rPr lang="zh-CN" altLang="en-US" dirty="0">
                <a:latin typeface="华文仿宋" panose="02010600040101010101" charset="-122"/>
                <a:ea typeface="华文仿宋" panose="02010600040101010101" charset="-122"/>
                <a:cs typeface="华文仿宋" panose="02010600040101010101" charset="-122"/>
              </a:rPr>
              <a:t>仓库D:V=0.14*0.25+1.37*0.15+(-03)*0.15+(-01)*0.25+148*01+(-128)*0.1=</a:t>
            </a:r>
            <a:r>
              <a:rPr lang="zh-CN" altLang="en-US" b="1" dirty="0">
                <a:solidFill>
                  <a:srgbClr val="FF0000"/>
                </a:solidFill>
                <a:latin typeface="华文仿宋" panose="02010600040101010101" charset="-122"/>
                <a:ea typeface="华文仿宋" panose="02010600040101010101" charset="-122"/>
                <a:cs typeface="华文仿宋" panose="02010600040101010101" charset="-122"/>
              </a:rPr>
              <a:t>0.19</a:t>
            </a:r>
            <a:endParaRPr lang="zh-CN" altLang="en-US" dirty="0">
              <a:latin typeface="华文仿宋" panose="02010600040101010101" charset="-122"/>
              <a:ea typeface="华文仿宋" panose="02010600040101010101" charset="-122"/>
              <a:cs typeface="华文仿宋" panose="02010600040101010101" charset="-122"/>
            </a:endParaRPr>
          </a:p>
        </p:txBody>
      </p:sp>
      <p:sp>
        <p:nvSpPr>
          <p:cNvPr id="3" name="文本框 2"/>
          <p:cNvSpPr txBox="1"/>
          <p:nvPr/>
        </p:nvSpPr>
        <p:spPr>
          <a:xfrm>
            <a:off x="1703705" y="5516880"/>
            <a:ext cx="9215755" cy="460375"/>
          </a:xfrm>
          <a:prstGeom prst="rect">
            <a:avLst/>
          </a:prstGeom>
          <a:noFill/>
        </p:spPr>
        <p:txBody>
          <a:bodyPr wrap="square" rtlCol="0" anchor="t">
            <a:spAutoFit/>
          </a:bodyPr>
          <a:lstStyle/>
          <a:p>
            <a:r>
              <a:rPr lang="zh-CN" altLang="en-US" sz="2400" b="1" dirty="0">
                <a:solidFill>
                  <a:srgbClr val="FF0000"/>
                </a:solidFill>
                <a:latin typeface="华文仿宋" panose="02010600040101010101" charset="-122"/>
                <a:ea typeface="华文仿宋" panose="02010600040101010101" charset="-122"/>
                <a:cs typeface="华文仿宋" panose="02010600040101010101" charset="-122"/>
                <a:sym typeface="+mn-ea"/>
              </a:rPr>
              <a:t>根据综合评价得分，得分排序为:仓库A&gt;仓库D&gt;仓库C&gt;仓库B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sp>
        <p:nvSpPr>
          <p:cNvPr id="2" name="文本框 1"/>
          <p:cNvSpPr txBox="1"/>
          <p:nvPr/>
        </p:nvSpPr>
        <p:spPr>
          <a:xfrm>
            <a:off x="839470" y="1412240"/>
            <a:ext cx="10676255" cy="2049145"/>
          </a:xfrm>
          <a:prstGeom prst="rect">
            <a:avLst/>
          </a:prstGeom>
          <a:noFill/>
        </p:spPr>
        <p:txBody>
          <a:bodyPr wrap="square" rtlCol="0" anchor="t">
            <a:noAutofit/>
          </a:bodyPr>
          <a:lstStyle/>
          <a:p>
            <a:pPr>
              <a:lnSpc>
                <a:spcPct val="90000"/>
              </a:lnSpc>
            </a:pPr>
            <a:r>
              <a:rPr lang="zh-CN" altLang="en-US" sz="2000" dirty="0">
                <a:latin typeface="华文仿宋" panose="02010600040101010101" charset="-122"/>
                <a:ea typeface="华文仿宋" panose="02010600040101010101" charset="-122"/>
                <a:cs typeface="华文仿宋" panose="02010600040101010101" charset="-122"/>
              </a:rPr>
              <a:t>(数据12-6)</a:t>
            </a:r>
          </a:p>
          <a:p>
            <a:pPr>
              <a:lnSpc>
                <a:spcPct val="90000"/>
              </a:lnSpc>
            </a:pPr>
            <a:r>
              <a:rPr lang="zh-CN" altLang="en-US" sz="2000" dirty="0">
                <a:latin typeface="华文仿宋" panose="02010600040101010101" charset="-122"/>
                <a:ea typeface="华文仿宋" panose="02010600040101010101" charset="-122"/>
                <a:cs typeface="华文仿宋" panose="02010600040101010101" charset="-122"/>
              </a:rPr>
              <a:t>请根据某仓库2019年10月的数据:</a:t>
            </a:r>
          </a:p>
          <a:p>
            <a:pPr>
              <a:lnSpc>
                <a:spcPct val="90000"/>
              </a:lnSpc>
            </a:pPr>
            <a:r>
              <a:rPr lang="zh-CN" altLang="en-US" sz="2000" dirty="0">
                <a:latin typeface="华文仿宋" panose="02010600040101010101" charset="-122"/>
                <a:ea typeface="华文仿宋" panose="02010600040101010101" charset="-122"/>
                <a:cs typeface="华文仿宋" panose="02010600040101010101" charset="-122"/>
              </a:rPr>
              <a:t>(1)</a:t>
            </a:r>
            <a:r>
              <a:rPr lang="zh-CN" altLang="en-US" sz="2000" b="1" dirty="0">
                <a:solidFill>
                  <a:srgbClr val="FF0000"/>
                </a:solidFill>
                <a:latin typeface="华文仿宋" panose="02010600040101010101" charset="-122"/>
                <a:ea typeface="华文仿宋" panose="02010600040101010101" charset="-122"/>
                <a:cs typeface="华文仿宋" panose="02010600040101010101" charset="-122"/>
              </a:rPr>
              <a:t>平均每日</a:t>
            </a:r>
            <a:r>
              <a:rPr lang="zh-CN" altLang="en-US" sz="2000" dirty="0">
                <a:latin typeface="华文仿宋" panose="02010600040101010101" charset="-122"/>
                <a:ea typeface="华文仿宋" panose="02010600040101010101" charset="-122"/>
                <a:cs typeface="华文仿宋" panose="02010600040101010101" charset="-122"/>
              </a:rPr>
              <a:t>开启几个出库工作站、几个入库工作站、几个盘点工作站？(结果保留一位小数)</a:t>
            </a:r>
          </a:p>
          <a:p>
            <a:pPr>
              <a:lnSpc>
                <a:spcPct val="90000"/>
              </a:lnSpc>
            </a:pPr>
            <a:r>
              <a:rPr lang="zh-CN" altLang="en-US" sz="2000" dirty="0">
                <a:latin typeface="华文仿宋" panose="02010600040101010101" charset="-122"/>
                <a:ea typeface="华文仿宋" panose="02010600040101010101" charset="-122"/>
                <a:cs typeface="华文仿宋" panose="02010600040101010101" charset="-122"/>
              </a:rPr>
              <a:t>提示：若某天未开启盘点工作站，则改日盘点工作站数量为0。</a:t>
            </a:r>
          </a:p>
          <a:p>
            <a:pPr>
              <a:lnSpc>
                <a:spcPct val="90000"/>
              </a:lnSpc>
            </a:pPr>
            <a:r>
              <a:rPr lang="zh-CN" altLang="en-US" sz="2000" dirty="0">
                <a:latin typeface="华文仿宋" panose="02010600040101010101" charset="-122"/>
                <a:ea typeface="华文仿宋" panose="02010600040101010101" charset="-122"/>
                <a:cs typeface="华文仿宋" panose="02010600040101010101" charset="-122"/>
              </a:rPr>
              <a:t>(2)计算每日出库任务的总小时数，并绘制每日出库任务的总小时数的折线图，根据折线图可以得出哪些结论？</a:t>
            </a:r>
          </a:p>
          <a:p>
            <a:pPr>
              <a:lnSpc>
                <a:spcPct val="90000"/>
              </a:lnSpc>
            </a:pPr>
            <a:r>
              <a:rPr lang="zh-CN" altLang="en-US" sz="2000" dirty="0">
                <a:latin typeface="华文仿宋" panose="02010600040101010101" charset="-122"/>
                <a:ea typeface="华文仿宋" panose="02010600040101010101" charset="-122"/>
                <a:cs typeface="华文仿宋" panose="02010600040101010101" charset="-122"/>
              </a:rPr>
              <a:t>(3)分别计算每个工作人员平均每日执行出库、入库和盘点任务的小时数，将数据填入下表。</a:t>
            </a:r>
          </a:p>
        </p:txBody>
      </p:sp>
      <p:graphicFrame>
        <p:nvGraphicFramePr>
          <p:cNvPr id="4" name="表格 3"/>
          <p:cNvGraphicFramePr/>
          <p:nvPr>
            <p:custDataLst>
              <p:tags r:id="rId1"/>
            </p:custDataLst>
          </p:nvPr>
        </p:nvGraphicFramePr>
        <p:xfrm>
          <a:off x="839470" y="3716655"/>
          <a:ext cx="6897370" cy="2446020"/>
        </p:xfrm>
        <a:graphic>
          <a:graphicData uri="http://schemas.openxmlformats.org/drawingml/2006/table">
            <a:tbl>
              <a:tblPr firstRow="1" bandRow="1">
                <a:tableStyleId>{5C22544A-7EE6-4342-B048-85BDC9FD1C3A}</a:tableStyleId>
              </a:tblPr>
              <a:tblGrid>
                <a:gridCol w="65151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1586865">
                  <a:extLst>
                    <a:ext uri="{9D8B030D-6E8A-4147-A177-3AD203B41FA5}">
                      <a16:colId xmlns:a16="http://schemas.microsoft.com/office/drawing/2014/main" val="20003"/>
                    </a:ext>
                  </a:extLst>
                </a:gridCol>
                <a:gridCol w="1585595">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tblGrid>
              <a:tr h="429260">
                <a:tc>
                  <a:txBody>
                    <a:bodyPr/>
                    <a:lstStyle/>
                    <a:p>
                      <a:pPr indent="0" algn="ctr">
                        <a:buNone/>
                      </a:pPr>
                      <a:r>
                        <a:rPr lang="zh-CN" sz="1200" b="0">
                          <a:solidFill>
                            <a:srgbClr val="FFFFFF"/>
                          </a:solidFill>
                          <a:latin typeface="Arial" panose="020B0604020202020204" pitchFamily="34" charset="0"/>
                          <a:ea typeface="微软雅黑" panose="020B0503020204020204" pitchFamily="34" charset="-122"/>
                        </a:rPr>
                        <a:t>任务类型</a:t>
                      </a:r>
                      <a:endParaRPr lang="zh-CN" altLang="en-US" sz="1200" b="0">
                        <a:solidFill>
                          <a:srgbClr val="FFFFFF"/>
                        </a:solidFill>
                        <a:latin typeface="Arial" panose="020B0604020202020204" pitchFamily="34" charset="0"/>
                        <a:ea typeface="微软雅黑" panose="020B0503020204020204" pitchFamily="34"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200" b="0">
                          <a:solidFill>
                            <a:srgbClr val="FFFFFF"/>
                          </a:solidFill>
                          <a:latin typeface="Arial" panose="020B0604020202020204" pitchFamily="34" charset="0"/>
                          <a:ea typeface="微软雅黑" panose="020B0503020204020204" pitchFamily="34" charset="-122"/>
                        </a:rPr>
                        <a:t>工作站编号</a:t>
                      </a:r>
                      <a:endParaRPr lang="zh-CN" altLang="en-US" sz="1200" b="0">
                        <a:solidFill>
                          <a:srgbClr val="FFFFFF"/>
                        </a:solidFill>
                        <a:latin typeface="Arial" panose="020B0604020202020204" pitchFamily="34" charset="0"/>
                        <a:ea typeface="微软雅黑" panose="020B0503020204020204" pitchFamily="34"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200" b="0">
                          <a:solidFill>
                            <a:srgbClr val="FFFFFF"/>
                          </a:solidFill>
                          <a:latin typeface="Arial" panose="020B0604020202020204" pitchFamily="34" charset="0"/>
                          <a:ea typeface="微软雅黑" panose="020B0503020204020204" pitchFamily="34" charset="-122"/>
                        </a:rPr>
                        <a:t>工作人员</a:t>
                      </a:r>
                      <a:endParaRPr lang="zh-CN" altLang="en-US" sz="1200" b="0">
                        <a:solidFill>
                          <a:srgbClr val="FFFFFF"/>
                        </a:solidFill>
                        <a:latin typeface="Arial" panose="020B0604020202020204" pitchFamily="34" charset="0"/>
                        <a:ea typeface="微软雅黑" panose="020B0503020204020204" pitchFamily="34"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200" b="0">
                          <a:solidFill>
                            <a:srgbClr val="FFFFFF"/>
                          </a:solidFill>
                          <a:latin typeface="Arial" panose="020B0604020202020204" pitchFamily="34" charset="0"/>
                          <a:ea typeface="微软雅黑" panose="020B0503020204020204" pitchFamily="34" charset="-122"/>
                        </a:rPr>
                        <a:t>任务开始时间</a:t>
                      </a:r>
                      <a:endParaRPr lang="zh-CN" altLang="en-US" sz="1200" b="0">
                        <a:solidFill>
                          <a:srgbClr val="FFFFFF"/>
                        </a:solidFill>
                        <a:latin typeface="Arial" panose="020B0604020202020204" pitchFamily="34" charset="0"/>
                        <a:ea typeface="微软雅黑" panose="020B0503020204020204" pitchFamily="34"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200" b="0">
                          <a:solidFill>
                            <a:srgbClr val="FFFFFF"/>
                          </a:solidFill>
                          <a:latin typeface="Arial" panose="020B0604020202020204" pitchFamily="34" charset="0"/>
                          <a:ea typeface="微软雅黑" panose="020B0503020204020204" pitchFamily="34" charset="-122"/>
                        </a:rPr>
                        <a:t>任务结束时间</a:t>
                      </a:r>
                      <a:endParaRPr lang="zh-CN" altLang="en-US" sz="1200" b="0">
                        <a:solidFill>
                          <a:srgbClr val="FFFFFF"/>
                        </a:solidFill>
                        <a:latin typeface="Arial" panose="020B0604020202020204" pitchFamily="34" charset="0"/>
                        <a:ea typeface="微软雅黑" panose="020B0503020204020204" pitchFamily="34"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200" b="0">
                          <a:solidFill>
                            <a:srgbClr val="FFFFFF"/>
                          </a:solidFill>
                          <a:latin typeface="Arial" panose="020B0604020202020204" pitchFamily="34" charset="0"/>
                          <a:ea typeface="微软雅黑" panose="020B0503020204020204" pitchFamily="34" charset="-122"/>
                        </a:rPr>
                        <a:t>任务时间差</a:t>
                      </a:r>
                      <a:endParaRPr lang="zh-CN" altLang="en-US" sz="1200" b="0">
                        <a:solidFill>
                          <a:srgbClr val="FFFFFF"/>
                        </a:solidFill>
                        <a:latin typeface="Arial" panose="020B0604020202020204" pitchFamily="34" charset="0"/>
                        <a:ea typeface="微软雅黑" panose="020B0503020204020204" pitchFamily="34"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rgbClr val="222B35"/>
                    </a:solidFill>
                  </a:tcPr>
                </a:tc>
                <a:tc>
                  <a:txBody>
                    <a:bodyPr/>
                    <a:lstStyle/>
                    <a:p>
                      <a:pPr indent="0" algn="ctr">
                        <a:buNone/>
                      </a:pPr>
                      <a:r>
                        <a:rPr lang="zh-CN" sz="1200" b="0">
                          <a:solidFill>
                            <a:srgbClr val="FFFFFF"/>
                          </a:solidFill>
                          <a:latin typeface="Arial" panose="020B0604020202020204" pitchFamily="34" charset="0"/>
                          <a:ea typeface="微软雅黑" panose="020B0503020204020204" pitchFamily="34" charset="-122"/>
                        </a:rPr>
                        <a:t>日期</a:t>
                      </a:r>
                      <a:endParaRPr lang="zh-CN" altLang="en-US" sz="1200" b="0">
                        <a:solidFill>
                          <a:srgbClr val="FFFFFF"/>
                        </a:solidFill>
                        <a:latin typeface="Arial" panose="020B0604020202020204" pitchFamily="34" charset="0"/>
                        <a:ea typeface="微软雅黑" panose="020B0503020204020204" pitchFamily="34"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rgbClr val="222B35"/>
                    </a:solidFill>
                  </a:tcPr>
                </a:tc>
                <a:extLst>
                  <a:ext uri="{0D108BD9-81ED-4DB2-BD59-A6C34878D82A}">
                    <a16:rowId xmlns:a16="http://schemas.microsoft.com/office/drawing/2014/main" val="10000"/>
                  </a:ext>
                </a:extLst>
              </a:tr>
              <a:tr h="334010">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出库</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1003</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A</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00:23:57</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00:33:28</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571 </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2019/5/1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32740">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出库</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1003</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A</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00:45:57</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00:47:15</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78 </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2019/5/1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32105">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出库</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1003</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A</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00:48:06</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00:48:41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35 </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2019/5/1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33375">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出库</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1003</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A</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00:48:47</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01:20:02</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1875 </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2019/5/1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33375">
                <a:tc>
                  <a:txBody>
                    <a:bodyPr/>
                    <a:lstStyle/>
                    <a:p>
                      <a:pPr indent="0" algn="ctr">
                        <a:buNone/>
                      </a:pPr>
                      <a:r>
                        <a:rPr lang="zh-CN" sz="1100" b="0">
                          <a:solidFill>
                            <a:srgbClr val="000000"/>
                          </a:solidFill>
                          <a:latin typeface="Arial" panose="020B0604020202020204" pitchFamily="34" charset="0"/>
                          <a:ea typeface="微软雅黑" panose="020B0503020204020204" pitchFamily="34" charset="-122"/>
                        </a:rPr>
                        <a:t>出库</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1003</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A</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07:58:02</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2019/05/01 08:22:34</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1472 </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100" b="0">
                          <a:solidFill>
                            <a:srgbClr val="000000"/>
                          </a:solidFill>
                          <a:latin typeface="微软雅黑" panose="020B0503020204020204" pitchFamily="34" charset="-122"/>
                        </a:rPr>
                        <a:t>2019/5/1</a:t>
                      </a:r>
                      <a:endParaRPr lang="en-US" altLang="en-US" sz="1100" b="0">
                        <a:solidFill>
                          <a:srgbClr val="000000"/>
                        </a:solidFill>
                        <a:latin typeface="微软雅黑" panose="020B0503020204020204" pitchFamily="34"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51155">
                <a:tc>
                  <a:txBody>
                    <a:bodyPr/>
                    <a:lstStyle/>
                    <a:p>
                      <a:pPr indent="0" algn="ctr">
                        <a:buNone/>
                      </a:pPr>
                      <a:r>
                        <a:rPr lang="en-US" altLang="en-US" sz="1600" b="1">
                          <a:solidFill>
                            <a:srgbClr val="000000"/>
                          </a:solidFill>
                          <a:latin typeface="微软雅黑" panose="020B0503020204020204" pitchFamily="34"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微软雅黑" panose="020B0503020204020204" pitchFamily="34"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微软雅黑" panose="020B0503020204020204" pitchFamily="34"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微软雅黑" panose="020B0503020204020204" pitchFamily="34"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微软雅黑" panose="020B0503020204020204" pitchFamily="34"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微软雅黑" panose="020B0503020204020204" pitchFamily="34"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600" b="1">
                          <a:solidFill>
                            <a:srgbClr val="000000"/>
                          </a:solidFill>
                          <a:latin typeface="微软雅黑" panose="020B0503020204020204" pitchFamily="34" charset="-122"/>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5" name="表格 4"/>
          <p:cNvGraphicFramePr/>
          <p:nvPr>
            <p:custDataLst>
              <p:tags r:id="rId2"/>
            </p:custDataLst>
          </p:nvPr>
        </p:nvGraphicFramePr>
        <p:xfrm>
          <a:off x="8256905" y="3716655"/>
          <a:ext cx="3279140" cy="2418080"/>
        </p:xfrm>
        <a:graphic>
          <a:graphicData uri="http://schemas.openxmlformats.org/drawingml/2006/table">
            <a:tbl>
              <a:tblPr firstRow="1" bandRow="1">
                <a:tableStyleId>{5C22544A-7EE6-4342-B048-85BDC9FD1C3A}</a:tableStyleId>
              </a:tblPr>
              <a:tblGrid>
                <a:gridCol w="678815">
                  <a:extLst>
                    <a:ext uri="{9D8B030D-6E8A-4147-A177-3AD203B41FA5}">
                      <a16:colId xmlns:a16="http://schemas.microsoft.com/office/drawing/2014/main" val="20000"/>
                    </a:ext>
                  </a:extLst>
                </a:gridCol>
                <a:gridCol w="657860">
                  <a:extLst>
                    <a:ext uri="{9D8B030D-6E8A-4147-A177-3AD203B41FA5}">
                      <a16:colId xmlns:a16="http://schemas.microsoft.com/office/drawing/2014/main" val="20001"/>
                    </a:ext>
                  </a:extLst>
                </a:gridCol>
                <a:gridCol w="706755">
                  <a:extLst>
                    <a:ext uri="{9D8B030D-6E8A-4147-A177-3AD203B41FA5}">
                      <a16:colId xmlns:a16="http://schemas.microsoft.com/office/drawing/2014/main" val="20002"/>
                    </a:ext>
                  </a:extLst>
                </a:gridCol>
                <a:gridCol w="630555">
                  <a:extLst>
                    <a:ext uri="{9D8B030D-6E8A-4147-A177-3AD203B41FA5}">
                      <a16:colId xmlns:a16="http://schemas.microsoft.com/office/drawing/2014/main" val="20003"/>
                    </a:ext>
                  </a:extLst>
                </a:gridCol>
                <a:gridCol w="605155">
                  <a:extLst>
                    <a:ext uri="{9D8B030D-6E8A-4147-A177-3AD203B41FA5}">
                      <a16:colId xmlns:a16="http://schemas.microsoft.com/office/drawing/2014/main" val="20004"/>
                    </a:ext>
                  </a:extLst>
                </a:gridCol>
              </a:tblGrid>
              <a:tr h="302260">
                <a:tc>
                  <a:txBody>
                    <a:bodyPr/>
                    <a:lstStyle/>
                    <a:p>
                      <a:pPr indent="0" algn="ctr">
                        <a:buNone/>
                      </a:pP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出库</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盘点</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入库</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1600" b="0">
                          <a:solidFill>
                            <a:srgbClr val="FFFFFF"/>
                          </a:solidFill>
                          <a:latin typeface="华文仿宋" panose="02010600040101010101" charset="-122"/>
                          <a:ea typeface="华文仿宋" panose="02010600040101010101" charset="-122"/>
                        </a:rPr>
                        <a:t>总计</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extLst>
                  <a:ext uri="{0D108BD9-81ED-4DB2-BD59-A6C34878D82A}">
                    <a16:rowId xmlns:a16="http://schemas.microsoft.com/office/drawing/2014/main" val="10000"/>
                  </a:ext>
                </a:extLst>
              </a:tr>
              <a:tr h="302260">
                <a:tc>
                  <a:txBody>
                    <a:bodyPr/>
                    <a:lstStyle/>
                    <a:p>
                      <a:pPr indent="0" algn="ctr">
                        <a:buNone/>
                      </a:pPr>
                      <a:r>
                        <a:rPr lang="en-US" sz="1600" b="0">
                          <a:solidFill>
                            <a:srgbClr val="FFFFFF"/>
                          </a:solidFill>
                          <a:latin typeface="华文仿宋" panose="02010600040101010101" charset="-122"/>
                          <a:ea typeface="华文仿宋" panose="02010600040101010101" charset="-122"/>
                        </a:rPr>
                        <a:t>A</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260">
                <a:tc>
                  <a:txBody>
                    <a:bodyPr/>
                    <a:lstStyle/>
                    <a:p>
                      <a:pPr indent="0" algn="ctr">
                        <a:buNone/>
                      </a:pPr>
                      <a:r>
                        <a:rPr lang="en-US" sz="1600" b="0">
                          <a:solidFill>
                            <a:srgbClr val="FFFFFF"/>
                          </a:solidFill>
                          <a:latin typeface="华文仿宋" panose="02010600040101010101" charset="-122"/>
                          <a:ea typeface="华文仿宋" panose="02010600040101010101" charset="-122"/>
                        </a:rPr>
                        <a:t>B</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2260">
                <a:tc>
                  <a:txBody>
                    <a:bodyPr/>
                    <a:lstStyle/>
                    <a:p>
                      <a:pPr indent="0" algn="ctr">
                        <a:buNone/>
                      </a:pPr>
                      <a:r>
                        <a:rPr lang="en-US" sz="1600" b="0">
                          <a:solidFill>
                            <a:srgbClr val="FFFFFF"/>
                          </a:solidFill>
                          <a:latin typeface="华文仿宋" panose="02010600040101010101" charset="-122"/>
                          <a:ea typeface="华文仿宋" panose="02010600040101010101" charset="-122"/>
                        </a:rPr>
                        <a:t>C</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2260">
                <a:tc>
                  <a:txBody>
                    <a:bodyPr/>
                    <a:lstStyle/>
                    <a:p>
                      <a:pPr indent="0" algn="ctr">
                        <a:buNone/>
                      </a:pPr>
                      <a:r>
                        <a:rPr lang="en-US" sz="1600" b="0">
                          <a:solidFill>
                            <a:srgbClr val="FFFFFF"/>
                          </a:solidFill>
                          <a:latin typeface="华文仿宋" panose="02010600040101010101" charset="-122"/>
                          <a:ea typeface="华文仿宋" panose="02010600040101010101" charset="-122"/>
                        </a:rPr>
                        <a:t>E</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2260">
                <a:tc>
                  <a:txBody>
                    <a:bodyPr/>
                    <a:lstStyle/>
                    <a:p>
                      <a:pPr indent="0" algn="ctr">
                        <a:buNone/>
                      </a:pPr>
                      <a:r>
                        <a:rPr lang="en-US" sz="1600" b="0">
                          <a:solidFill>
                            <a:srgbClr val="FFFFFF"/>
                          </a:solidFill>
                          <a:latin typeface="华文仿宋" panose="02010600040101010101" charset="-122"/>
                          <a:ea typeface="华文仿宋" panose="02010600040101010101" charset="-122"/>
                        </a:rPr>
                        <a:t>F</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2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2260">
                <a:tc>
                  <a:txBody>
                    <a:bodyPr/>
                    <a:lstStyle/>
                    <a:p>
                      <a:pPr indent="0" algn="ctr">
                        <a:buNone/>
                      </a:pPr>
                      <a:r>
                        <a:rPr lang="en-US" sz="1600" b="0">
                          <a:solidFill>
                            <a:srgbClr val="FFFFFF"/>
                          </a:solidFill>
                          <a:latin typeface="华文仿宋" panose="02010600040101010101" charset="-122"/>
                          <a:ea typeface="华文仿宋" panose="02010600040101010101" charset="-122"/>
                        </a:rPr>
                        <a:t>J</a:t>
                      </a:r>
                      <a:endParaRPr lang="en-US"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buNone/>
                      </a:pPr>
                      <a:endParaRPr lang="en-US" altLang="en-US" sz="9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4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2260">
                <a:tc>
                  <a:txBody>
                    <a:bodyPr/>
                    <a:lstStyle/>
                    <a:p>
                      <a:pPr indent="0" algn="ctr">
                        <a:buNone/>
                      </a:pPr>
                      <a:r>
                        <a:rPr lang="zh-CN" sz="1600" b="0">
                          <a:solidFill>
                            <a:srgbClr val="FFFFFF"/>
                          </a:solidFill>
                          <a:latin typeface="华文仿宋" panose="02010600040101010101" charset="-122"/>
                          <a:ea typeface="华文仿宋" panose="02010600040101010101" charset="-122"/>
                        </a:rPr>
                        <a:t>总计</a:t>
                      </a:r>
                      <a:endParaRPr lang="zh-CN" altLang="en-US" sz="16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buNone/>
                      </a:pPr>
                      <a:endParaRPr lang="en-US" altLang="en-US" sz="700" b="0">
                        <a:solidFill>
                          <a:srgbClr val="000000"/>
                        </a:solidFill>
                        <a:latin typeface="等线"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0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0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zh-CN" altLang="en-US" sz="1000"/>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a:t>
            </a:r>
            <a:r>
              <a:rPr lang="en-US" altLang="zh-CN" b="1" dirty="0">
                <a:solidFill>
                  <a:schemeClr val="tx1"/>
                </a:solidFill>
                <a:latin typeface="微软雅黑" panose="020B0503020204020204" pitchFamily="34" charset="-122"/>
                <a:ea typeface="微软雅黑" panose="020B0503020204020204" pitchFamily="34" charset="-122"/>
              </a:rPr>
              <a:t>2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仓储综合评价体系的构建与实例</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12.2.2 </a:t>
            </a:r>
            <a:r>
              <a:rPr lang="en-US" altLang="zh-CN" sz="2200" b="1" dirty="0">
                <a:solidFill>
                  <a:schemeClr val="bg1"/>
                </a:solidFill>
                <a:latin typeface="等线" panose="02010600030101010101" pitchFamily="2" charset="-122"/>
                <a:ea typeface="等线" panose="02010600030101010101" pitchFamily="2" charset="-122"/>
                <a:sym typeface="+mn-ea"/>
              </a:rPr>
              <a:t> </a:t>
            </a:r>
            <a:r>
              <a:rPr lang="zh-CN" altLang="en-US" sz="2200" b="1" dirty="0">
                <a:sym typeface="+mn-ea"/>
              </a:rPr>
              <a:t>利用综合评价方法对仓储运营情况打分</a:t>
            </a:r>
          </a:p>
        </p:txBody>
      </p:sp>
      <p:graphicFrame>
        <p:nvGraphicFramePr>
          <p:cNvPr id="3" name="表格 2"/>
          <p:cNvGraphicFramePr/>
          <p:nvPr>
            <p:custDataLst>
              <p:tags r:id="rId1"/>
            </p:custDataLst>
          </p:nvPr>
        </p:nvGraphicFramePr>
        <p:xfrm>
          <a:off x="983615" y="2793365"/>
          <a:ext cx="4590415" cy="3342640"/>
        </p:xfrm>
        <a:graphic>
          <a:graphicData uri="http://schemas.openxmlformats.org/drawingml/2006/table">
            <a:tbl>
              <a:tblPr firstRow="1" bandRow="1">
                <a:tableStyleId>{5C22544A-7EE6-4342-B048-85BDC9FD1C3A}</a:tableStyleId>
              </a:tblPr>
              <a:tblGrid>
                <a:gridCol w="950595">
                  <a:extLst>
                    <a:ext uri="{9D8B030D-6E8A-4147-A177-3AD203B41FA5}">
                      <a16:colId xmlns:a16="http://schemas.microsoft.com/office/drawing/2014/main" val="20000"/>
                    </a:ext>
                  </a:extLst>
                </a:gridCol>
                <a:gridCol w="921385">
                  <a:extLst>
                    <a:ext uri="{9D8B030D-6E8A-4147-A177-3AD203B41FA5}">
                      <a16:colId xmlns:a16="http://schemas.microsoft.com/office/drawing/2014/main" val="20001"/>
                    </a:ext>
                  </a:extLst>
                </a:gridCol>
                <a:gridCol w="988060">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847725">
                  <a:extLst>
                    <a:ext uri="{9D8B030D-6E8A-4147-A177-3AD203B41FA5}">
                      <a16:colId xmlns:a16="http://schemas.microsoft.com/office/drawing/2014/main" val="20004"/>
                    </a:ext>
                  </a:extLst>
                </a:gridCol>
              </a:tblGrid>
              <a:tr h="417830">
                <a:tc>
                  <a:txBody>
                    <a:bodyPr/>
                    <a:lstStyle/>
                    <a:p>
                      <a:pPr indent="0" algn="ctr">
                        <a:buNone/>
                      </a:pPr>
                      <a:endParaRPr lang="en-US"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2000" b="0">
                          <a:solidFill>
                            <a:srgbClr val="FFFFFF"/>
                          </a:solidFill>
                          <a:latin typeface="华文仿宋" panose="02010600040101010101" charset="-122"/>
                          <a:ea typeface="华文仿宋" panose="02010600040101010101" charset="-122"/>
                        </a:rPr>
                        <a:t>出库</a:t>
                      </a:r>
                      <a:endParaRPr lang="zh-CN"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2000" b="0">
                          <a:solidFill>
                            <a:srgbClr val="FFFFFF"/>
                          </a:solidFill>
                          <a:latin typeface="华文仿宋" panose="02010600040101010101" charset="-122"/>
                          <a:ea typeface="华文仿宋" panose="02010600040101010101" charset="-122"/>
                        </a:rPr>
                        <a:t>盘点</a:t>
                      </a:r>
                      <a:endParaRPr lang="zh-CN"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2000" b="0">
                          <a:solidFill>
                            <a:srgbClr val="FFFFFF"/>
                          </a:solidFill>
                          <a:latin typeface="华文仿宋" panose="02010600040101010101" charset="-122"/>
                          <a:ea typeface="华文仿宋" panose="02010600040101010101" charset="-122"/>
                        </a:rPr>
                        <a:t>入库</a:t>
                      </a:r>
                      <a:endParaRPr lang="zh-CN"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zh-CN" sz="2000" b="0">
                          <a:solidFill>
                            <a:srgbClr val="FFFFFF"/>
                          </a:solidFill>
                          <a:latin typeface="华文仿宋" panose="02010600040101010101" charset="-122"/>
                          <a:ea typeface="华文仿宋" panose="02010600040101010101" charset="-122"/>
                        </a:rPr>
                        <a:t>总计</a:t>
                      </a:r>
                      <a:endParaRPr lang="zh-CN"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extLst>
                  <a:ext uri="{0D108BD9-81ED-4DB2-BD59-A6C34878D82A}">
                    <a16:rowId xmlns:a16="http://schemas.microsoft.com/office/drawing/2014/main" val="10000"/>
                  </a:ext>
                </a:extLst>
              </a:tr>
              <a:tr h="417830">
                <a:tc>
                  <a:txBody>
                    <a:bodyPr/>
                    <a:lstStyle/>
                    <a:p>
                      <a:pPr indent="0" algn="ctr">
                        <a:buNone/>
                      </a:pPr>
                      <a:r>
                        <a:rPr lang="en-US" sz="2000" b="0">
                          <a:solidFill>
                            <a:srgbClr val="FFFFFF"/>
                          </a:solidFill>
                          <a:latin typeface="华文仿宋" panose="02010600040101010101" charset="-122"/>
                          <a:ea typeface="华文仿宋" panose="02010600040101010101" charset="-122"/>
                        </a:rPr>
                        <a:t>A</a:t>
                      </a:r>
                      <a:endParaRPr lang="en-US"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1.6</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1.6</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830">
                <a:tc>
                  <a:txBody>
                    <a:bodyPr/>
                    <a:lstStyle/>
                    <a:p>
                      <a:pPr indent="0" algn="ctr">
                        <a:buNone/>
                      </a:pPr>
                      <a:r>
                        <a:rPr lang="en-US" sz="2000" b="0">
                          <a:solidFill>
                            <a:srgbClr val="FFFFFF"/>
                          </a:solidFill>
                          <a:latin typeface="华文仿宋" panose="02010600040101010101" charset="-122"/>
                          <a:ea typeface="华文仿宋" panose="02010600040101010101" charset="-122"/>
                        </a:rPr>
                        <a:t>B</a:t>
                      </a:r>
                      <a:endParaRPr lang="en-US"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0.1</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830">
                <a:tc>
                  <a:txBody>
                    <a:bodyPr/>
                    <a:lstStyle/>
                    <a:p>
                      <a:pPr indent="0" algn="ctr">
                        <a:buNone/>
                      </a:pPr>
                      <a:r>
                        <a:rPr lang="en-US" sz="2000" b="0">
                          <a:solidFill>
                            <a:srgbClr val="FFFFFF"/>
                          </a:solidFill>
                          <a:latin typeface="华文仿宋" panose="02010600040101010101" charset="-122"/>
                          <a:ea typeface="华文仿宋" panose="02010600040101010101" charset="-122"/>
                        </a:rPr>
                        <a:t>C</a:t>
                      </a:r>
                      <a:endParaRPr lang="en-US"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2.3</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2.3</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7830">
                <a:tc>
                  <a:txBody>
                    <a:bodyPr/>
                    <a:lstStyle/>
                    <a:p>
                      <a:pPr indent="0" algn="ctr">
                        <a:buNone/>
                      </a:pPr>
                      <a:r>
                        <a:rPr lang="en-US" sz="2000" b="0">
                          <a:solidFill>
                            <a:srgbClr val="FFFFFF"/>
                          </a:solidFill>
                          <a:latin typeface="华文仿宋" panose="02010600040101010101" charset="-122"/>
                          <a:ea typeface="华文仿宋" panose="02010600040101010101" charset="-122"/>
                        </a:rPr>
                        <a:t>E</a:t>
                      </a:r>
                      <a:endParaRPr lang="en-US"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0.1</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2.6</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2.6</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7830">
                <a:tc>
                  <a:txBody>
                    <a:bodyPr/>
                    <a:lstStyle/>
                    <a:p>
                      <a:pPr indent="0" algn="ctr">
                        <a:buNone/>
                      </a:pPr>
                      <a:r>
                        <a:rPr lang="en-US" sz="2000" b="0">
                          <a:solidFill>
                            <a:srgbClr val="FFFFFF"/>
                          </a:solidFill>
                          <a:latin typeface="华文仿宋" panose="02010600040101010101" charset="-122"/>
                          <a:ea typeface="华文仿宋" panose="02010600040101010101" charset="-122"/>
                        </a:rPr>
                        <a:t>F</a:t>
                      </a:r>
                      <a:endParaRPr lang="en-US"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0.2</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1.7</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1.5</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830">
                <a:tc>
                  <a:txBody>
                    <a:bodyPr/>
                    <a:lstStyle/>
                    <a:p>
                      <a:pPr indent="0" algn="ctr">
                        <a:buNone/>
                      </a:pPr>
                      <a:r>
                        <a:rPr lang="en-US" sz="2000" b="0">
                          <a:solidFill>
                            <a:srgbClr val="FFFFFF"/>
                          </a:solidFill>
                          <a:latin typeface="华文仿宋" panose="02010600040101010101" charset="-122"/>
                          <a:ea typeface="华文仿宋" panose="02010600040101010101" charset="-122"/>
                        </a:rPr>
                        <a:t>J</a:t>
                      </a:r>
                      <a:endParaRPr lang="en-US"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7830">
                <a:tc>
                  <a:txBody>
                    <a:bodyPr/>
                    <a:lstStyle/>
                    <a:p>
                      <a:pPr indent="0" algn="ctr">
                        <a:buNone/>
                      </a:pPr>
                      <a:r>
                        <a:rPr lang="zh-CN" sz="2000" b="0">
                          <a:solidFill>
                            <a:srgbClr val="FFFFFF"/>
                          </a:solidFill>
                          <a:latin typeface="华文仿宋" panose="02010600040101010101" charset="-122"/>
                          <a:ea typeface="华文仿宋" panose="02010600040101010101" charset="-122"/>
                        </a:rPr>
                        <a:t>总计</a:t>
                      </a:r>
                      <a:endParaRPr lang="zh-CN" altLang="en-US" sz="2000" b="0">
                        <a:solidFill>
                          <a:srgbClr val="FFFFFF"/>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22B35"/>
                    </a:solid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3.5</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0.2</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5.2</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8.6</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文本框 4"/>
          <p:cNvSpPr txBox="1"/>
          <p:nvPr/>
        </p:nvSpPr>
        <p:spPr>
          <a:xfrm>
            <a:off x="1487488" y="1372631"/>
            <a:ext cx="9001070" cy="1323439"/>
          </a:xfrm>
          <a:prstGeom prst="rect">
            <a:avLst/>
          </a:prstGeom>
          <a:noFill/>
        </p:spPr>
        <p:txBody>
          <a:bodyPr wrap="square" rtlCol="0" anchor="t">
            <a:spAutoFit/>
          </a:bodyPr>
          <a:lstStyle/>
          <a:p>
            <a:r>
              <a:rPr lang="zh-CN" altLang="en-US" sz="2000" dirty="0">
                <a:latin typeface="华文仿宋" panose="02010600040101010101" charset="-122"/>
                <a:ea typeface="华文仿宋" panose="02010600040101010101" charset="-122"/>
                <a:cs typeface="华文仿宋" panose="02010600040101010101" charset="-122"/>
              </a:rPr>
              <a:t>答案:</a:t>
            </a:r>
          </a:p>
          <a:p>
            <a:r>
              <a:rPr lang="zh-CN" altLang="en-US" sz="2000" dirty="0">
                <a:latin typeface="华文仿宋" panose="02010600040101010101" charset="-122"/>
                <a:ea typeface="华文仿宋" panose="02010600040101010101" charset="-122"/>
                <a:cs typeface="华文仿宋" panose="02010600040101010101" charset="-122"/>
              </a:rPr>
              <a:t>(1)平均每日开启2.5个出库工作站、2.4个入库工作站、1.0个盘点工作站</a:t>
            </a:r>
          </a:p>
          <a:p>
            <a:r>
              <a:rPr lang="zh-CN" altLang="en-US" sz="2000" dirty="0">
                <a:latin typeface="华文仿宋" panose="02010600040101010101" charset="-122"/>
                <a:ea typeface="华文仿宋" panose="02010600040101010101" charset="-122"/>
                <a:cs typeface="华文仿宋" panose="02010600040101010101" charset="-122"/>
              </a:rPr>
              <a:t>(2)每日出库任务的总小时数呈现逐渐增长的趋势 </a:t>
            </a:r>
            <a:endParaRPr lang="en-US" altLang="zh-CN" sz="2000" dirty="0">
              <a:latin typeface="华文仿宋" panose="02010600040101010101" charset="-122"/>
              <a:ea typeface="华文仿宋" panose="02010600040101010101" charset="-122"/>
              <a:cs typeface="华文仿宋" panose="02010600040101010101" charset="-122"/>
            </a:endParaRPr>
          </a:p>
          <a:p>
            <a:r>
              <a:rPr lang="zh-CN" altLang="en-US" sz="2000" dirty="0">
                <a:latin typeface="华文仿宋" panose="02010600040101010101" charset="-122"/>
                <a:ea typeface="华文仿宋" panose="02010600040101010101" charset="-122"/>
                <a:cs typeface="华文仿宋" panose="02010600040101010101" charset="-122"/>
              </a:rPr>
              <a:t>(3)表格如下：</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816080" y="5445224"/>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sp>
        <p:nvSpPr>
          <p:cNvPr id="5" name="Rectangle 2"/>
          <p:cNvSpPr>
            <a:spLocks noChangeArrowheads="1"/>
          </p:cNvSpPr>
          <p:nvPr/>
        </p:nvSpPr>
        <p:spPr bwMode="auto">
          <a:xfrm>
            <a:off x="162573" y="95692"/>
            <a:ext cx="2880320" cy="98442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3" name="日期占位符 2"/>
          <p:cNvSpPr>
            <a:spLocks noGrp="1"/>
          </p:cNvSpPr>
          <p:nvPr>
            <p:ph type="dt" sz="half" idx="10"/>
          </p:nvPr>
        </p:nvSpPr>
        <p:spPr/>
        <p:txBody>
          <a:bodyPr/>
          <a:lstStyle/>
          <a:p>
            <a:fld id="{2556876A-C894-4608-9B10-33028376C2E0}" type="datetime1">
              <a:rPr lang="zh-CN" altLang="en-US" smtClean="0"/>
              <a:t>2022/11/24</a:t>
            </a:fld>
            <a:endParaRPr lang="zh-CN" altLang="en-US"/>
          </a:p>
        </p:txBody>
      </p:sp>
      <p:sp>
        <p:nvSpPr>
          <p:cNvPr id="4" name="矩形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
          <p:cNvSpPr>
            <a:spLocks noChangeArrowheads="1"/>
          </p:cNvSpPr>
          <p:nvPr/>
        </p:nvSpPr>
        <p:spPr bwMode="auto">
          <a:xfrm>
            <a:off x="983432" y="332655"/>
            <a:ext cx="2880320" cy="108012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THE END</a:t>
            </a:r>
          </a:p>
        </p:txBody>
      </p:sp>
      <p:sp>
        <p:nvSpPr>
          <p:cNvPr id="11" name="Rectangle 2"/>
          <p:cNvSpPr>
            <a:spLocks noChangeArrowheads="1"/>
          </p:cNvSpPr>
          <p:nvPr/>
        </p:nvSpPr>
        <p:spPr bwMode="auto">
          <a:xfrm>
            <a:off x="8465840" y="5335787"/>
            <a:ext cx="2880320" cy="77617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graphicFrame>
        <p:nvGraphicFramePr>
          <p:cNvPr id="6" name="图示 5"/>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8465840" y="5335787"/>
            <a:ext cx="2880320" cy="776177"/>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dist" eaLnBrk="0" hangingPunct="0"/>
            <a:r>
              <a:rPr kumimoji="1" lang="en-US" altLang="zh-CN" sz="5000" dirty="0">
                <a:solidFill>
                  <a:schemeClr val="bg1"/>
                </a:solidFill>
                <a:latin typeface="Franklin Gothic Book" panose="020B0503020102020204" pitchFamily="34" charset="0"/>
                <a:ea typeface="Yu Gothic Light" panose="020B0300000000000000" pitchFamily="34" charset="-128"/>
              </a:rPr>
              <a:t> THANKS</a:t>
            </a:r>
          </a:p>
        </p:txBody>
      </p:sp>
      <p:sp>
        <p:nvSpPr>
          <p:cNvPr id="2" name="文本框 1">
            <a:extLst>
              <a:ext uri="{FF2B5EF4-FFF2-40B4-BE49-F238E27FC236}">
                <a16:creationId xmlns:a16="http://schemas.microsoft.com/office/drawing/2014/main" id="{0E4C7454-96C3-E07C-60F4-3626F07148E5}"/>
              </a:ext>
            </a:extLst>
          </p:cNvPr>
          <p:cNvSpPr txBox="1"/>
          <p:nvPr/>
        </p:nvSpPr>
        <p:spPr>
          <a:xfrm>
            <a:off x="695400" y="1484784"/>
            <a:ext cx="11161240" cy="4313681"/>
          </a:xfrm>
          <a:prstGeom prst="rect">
            <a:avLst/>
          </a:prstGeom>
          <a:noFill/>
        </p:spPr>
        <p:txBody>
          <a:bodyPr wrap="square" rtlCol="0">
            <a:spAutoFit/>
          </a:bodyPr>
          <a:lstStyle/>
          <a:p>
            <a:r>
              <a:rPr lang="zh-CN" altLang="en-US" sz="2400" b="1" dirty="0">
                <a:solidFill>
                  <a:srgbClr val="FF0000"/>
                </a:solidFill>
                <a:latin typeface="宋体" panose="02010600030101010101" pitchFamily="2" charset="-122"/>
                <a:ea typeface="宋体" panose="02010600030101010101" pitchFamily="2" charset="-122"/>
              </a:rPr>
              <a:t>期末考核方式</a:t>
            </a:r>
            <a:r>
              <a:rPr lang="zh-CN" altLang="en-US" sz="2400" b="1" dirty="0">
                <a:solidFill>
                  <a:srgbClr val="FF0000"/>
                </a:solidFill>
                <a:latin typeface="宋体" panose="02010600030101010101" pitchFamily="2" charset="-122"/>
                <a:ea typeface="宋体" panose="02010600030101010101" pitchFamily="2" charset="-122"/>
                <a:sym typeface="Wingdings" panose="05000000000000000000" pitchFamily="2" charset="2"/>
              </a:rPr>
              <a:t>：（二选一）</a:t>
            </a:r>
            <a:endParaRPr lang="en-US" altLang="zh-CN" sz="2400" b="1" dirty="0">
              <a:solidFill>
                <a:srgbClr val="FF0000"/>
              </a:solidFill>
              <a:latin typeface="宋体" panose="02010600030101010101" pitchFamily="2" charset="-122"/>
              <a:ea typeface="宋体" panose="02010600030101010101" pitchFamily="2" charset="-122"/>
            </a:endParaRPr>
          </a:p>
          <a:p>
            <a:pPr>
              <a:lnSpc>
                <a:spcPct val="150000"/>
              </a:lnSpc>
            </a:pP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、结合本学期所学内容，提交一篇与大数据分析相关的文章</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（不限题材、不限内容，只需与大数据分析相关，字数不少于</a:t>
            </a:r>
            <a:r>
              <a:rPr lang="en-US" altLang="zh-CN" dirty="0">
                <a:latin typeface="宋体" panose="02010600030101010101" pitchFamily="2" charset="-122"/>
                <a:ea typeface="宋体" panose="02010600030101010101" pitchFamily="2" charset="-122"/>
              </a:rPr>
              <a:t>1500</a:t>
            </a:r>
            <a:r>
              <a:rPr lang="zh-CN" altLang="en-US" dirty="0">
                <a:latin typeface="宋体" panose="02010600030101010101" pitchFamily="2" charset="-122"/>
                <a:ea typeface="宋体" panose="02010600030101010101" pitchFamily="2" charset="-122"/>
              </a:rPr>
              <a:t>字）</a:t>
            </a:r>
            <a:endParaRPr lang="en-US" altLang="zh-CN" dirty="0">
              <a:latin typeface="宋体" panose="02010600030101010101" pitchFamily="2" charset="-122"/>
              <a:ea typeface="宋体" panose="02010600030101010101" pitchFamily="2" charset="-122"/>
            </a:endParaRPr>
          </a:p>
          <a:p>
            <a:pPr>
              <a:lnSpc>
                <a:spcPct val="150000"/>
              </a:lnSpc>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、根据所学专业，结合下列题目撰写一篇小论文（</a:t>
            </a:r>
            <a:r>
              <a:rPr lang="zh-CN" altLang="en-US" b="1" dirty="0">
                <a:solidFill>
                  <a:srgbClr val="FF0000"/>
                </a:solidFill>
                <a:latin typeface="宋体" panose="02010600030101010101" pitchFamily="2" charset="-122"/>
                <a:ea typeface="宋体" panose="02010600030101010101" pitchFamily="2" charset="-122"/>
              </a:rPr>
              <a:t>图表结合</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）冷链物流行业发展现状分析</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提示：冷链市场规模、冷链产品分类与占比、冷库库容总量与增长、冷藏车保有量与增长率、冷库面积占比等</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）中国报关行业发展前景分析</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提示：报关单量、市场规模、企业数量规模、进出口贸易总额（同比和环比）等</a:t>
            </a:r>
            <a:endParaRPr lang="en-US" altLang="zh-CN" dirty="0">
              <a:latin typeface="宋体" panose="02010600030101010101" pitchFamily="2" charset="-122"/>
              <a:ea typeface="宋体" panose="02010600030101010101" pitchFamily="2" charset="-122"/>
            </a:endParaRPr>
          </a:p>
          <a:p>
            <a:pPr>
              <a:lnSpc>
                <a:spcPct val="150000"/>
              </a:lnSpc>
            </a:pPr>
            <a:r>
              <a:rPr lang="zh-CN" altLang="en-US" sz="2400" b="1" dirty="0">
                <a:solidFill>
                  <a:srgbClr val="FF0000"/>
                </a:solidFill>
                <a:latin typeface="宋体" panose="02010600030101010101" pitchFamily="2" charset="-122"/>
                <a:ea typeface="宋体" panose="02010600030101010101" pitchFamily="2" charset="-122"/>
              </a:rPr>
              <a:t>提交时间：命名方式：专业班级</a:t>
            </a:r>
            <a:r>
              <a:rPr lang="en-US" altLang="zh-CN"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姓名</a:t>
            </a:r>
            <a:r>
              <a:rPr lang="en-US" altLang="zh-CN" sz="2400" b="1" dirty="0">
                <a:solidFill>
                  <a:srgbClr val="FF0000"/>
                </a:solidFill>
                <a:latin typeface="宋体" panose="02010600030101010101" pitchFamily="2" charset="-122"/>
                <a:ea typeface="宋体" panose="02010600030101010101" pitchFamily="2" charset="-122"/>
              </a:rPr>
              <a:t>.word</a:t>
            </a:r>
          </a:p>
          <a:p>
            <a:pPr>
              <a:lnSpc>
                <a:spcPct val="150000"/>
              </a:lnSpc>
            </a:pPr>
            <a:r>
              <a:rPr lang="en-US" altLang="zh-CN" sz="2000" b="1" dirty="0">
                <a:latin typeface="宋体" panose="02010600030101010101" pitchFamily="2" charset="-122"/>
                <a:ea typeface="宋体" panose="02010600030101010101" pitchFamily="2" charset="-122"/>
              </a:rPr>
              <a:t>2022</a:t>
            </a:r>
            <a:r>
              <a:rPr lang="zh-CN" altLang="en-US" sz="2000" b="1" dirty="0">
                <a:latin typeface="宋体" panose="02010600030101010101" pitchFamily="2" charset="-122"/>
                <a:ea typeface="宋体" panose="02010600030101010101" pitchFamily="2" charset="-122"/>
              </a:rPr>
              <a:t>年</a:t>
            </a:r>
            <a:r>
              <a:rPr lang="en-US" altLang="zh-CN" sz="2000" b="1" dirty="0">
                <a:latin typeface="宋体" panose="02010600030101010101" pitchFamily="2" charset="-122"/>
                <a:ea typeface="宋体" panose="02010600030101010101" pitchFamily="2" charset="-122"/>
              </a:rPr>
              <a:t>12</a:t>
            </a:r>
            <a:r>
              <a:rPr lang="zh-CN" altLang="en-US" sz="2000" b="1" dirty="0">
                <a:latin typeface="宋体" panose="02010600030101010101" pitchFamily="2" charset="-122"/>
                <a:ea typeface="宋体" panose="02010600030101010101" pitchFamily="2" charset="-122"/>
              </a:rPr>
              <a:t>月</a:t>
            </a:r>
            <a:r>
              <a:rPr lang="en-US" altLang="zh-CN" sz="2000" b="1" dirty="0">
                <a:latin typeface="宋体" panose="02010600030101010101" pitchFamily="2" charset="-122"/>
                <a:ea typeface="宋体" panose="02010600030101010101" pitchFamily="2" charset="-122"/>
              </a:rPr>
              <a:t>8</a:t>
            </a:r>
            <a:r>
              <a:rPr lang="zh-CN" altLang="en-US" sz="2000" b="1" dirty="0">
                <a:latin typeface="宋体" panose="02010600030101010101" pitchFamily="2" charset="-122"/>
                <a:ea typeface="宋体" panose="02010600030101010101" pitchFamily="2" charset="-122"/>
              </a:rPr>
              <a:t>日（第十五周周四下午）</a:t>
            </a:r>
            <a:endParaRPr lang="en-US" altLang="zh-CN"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57114080"/>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12.1.1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生产要素分析自动化仓库的主要生产要素</a:t>
            </a:r>
          </a:p>
        </p:txBody>
      </p:sp>
      <p:sp>
        <p:nvSpPr>
          <p:cNvPr id="2" name="文本框 1"/>
          <p:cNvSpPr txBox="1"/>
          <p:nvPr/>
        </p:nvSpPr>
        <p:spPr>
          <a:xfrm>
            <a:off x="695325" y="1412240"/>
            <a:ext cx="10904220" cy="2461260"/>
          </a:xfrm>
          <a:prstGeom prst="rect">
            <a:avLst/>
          </a:prstGeom>
          <a:noFill/>
        </p:spPr>
        <p:txBody>
          <a:bodyPr wrap="square" rtlCol="0" anchor="t">
            <a:spAutoFit/>
          </a:bodyPr>
          <a:lstStyle/>
          <a:p>
            <a:pPr>
              <a:lnSpc>
                <a:spcPct val="110000"/>
              </a:lnSpc>
            </a:pPr>
            <a:r>
              <a:rPr lang="zh-CN" altLang="en-US" sz="2000">
                <a:latin typeface="华文仿宋" panose="02010600040101010101" charset="-122"/>
                <a:ea typeface="华文仿宋" panose="02010600040101010101" charset="-122"/>
                <a:cs typeface="华文仿宋" panose="02010600040101010101" charset="-122"/>
              </a:rPr>
              <a:t>自动化仓库的主要生产要素介绍</a:t>
            </a:r>
          </a:p>
          <a:p>
            <a:pPr>
              <a:lnSpc>
                <a:spcPct val="110000"/>
              </a:lnSpc>
            </a:pPr>
            <a:r>
              <a:rPr lang="zh-CN" altLang="en-US" sz="2000">
                <a:latin typeface="华文仿宋" panose="02010600040101010101" charset="-122"/>
                <a:ea typeface="华文仿宋" panose="02010600040101010101" charset="-122"/>
                <a:cs typeface="华文仿宋" panose="02010600040101010101" charset="-122"/>
              </a:rPr>
              <a:t>思考:自动化仓库中重要的生产要素有哪些?他们各自起到怎样的作用?</a:t>
            </a:r>
          </a:p>
          <a:p>
            <a:pPr>
              <a:lnSpc>
                <a:spcPct val="110000"/>
              </a:lnSpc>
            </a:pPr>
            <a:r>
              <a:rPr lang="zh-CN" altLang="en-US" sz="2000" b="1">
                <a:latin typeface="华文仿宋" panose="02010600040101010101" charset="-122"/>
                <a:ea typeface="华文仿宋" panose="02010600040101010101" charset="-122"/>
                <a:cs typeface="华文仿宋" panose="02010600040101010101" charset="-122"/>
              </a:rPr>
              <a:t>自动化仓主要生产要素:</a:t>
            </a:r>
          </a:p>
          <a:p>
            <a:pPr>
              <a:lnSpc>
                <a:spcPct val="110000"/>
              </a:lnSpc>
            </a:pPr>
            <a:r>
              <a:rPr lang="zh-CN" altLang="en-US" sz="2000">
                <a:latin typeface="华文仿宋" panose="02010600040101010101" charset="-122"/>
                <a:ea typeface="华文仿宋" panose="02010600040101010101" charset="-122"/>
                <a:cs typeface="华文仿宋" panose="02010600040101010101" charset="-122"/>
              </a:rPr>
              <a:t>自动化仓库中主要包括工作人员、工作站和设备单元三种类型的生产要素</a:t>
            </a:r>
          </a:p>
          <a:p>
            <a:pPr marL="342900" indent="-342900">
              <a:lnSpc>
                <a:spcPct val="110000"/>
              </a:lnSpc>
              <a:buFont typeface="Wingdings" panose="05000000000000000000" charset="0"/>
              <a:buChar char="n"/>
            </a:pPr>
            <a:r>
              <a:rPr lang="zh-CN" altLang="en-US" sz="2000" b="1">
                <a:latin typeface="华文仿宋" panose="02010600040101010101" charset="-122"/>
                <a:ea typeface="华文仿宋" panose="02010600040101010101" charset="-122"/>
                <a:cs typeface="华文仿宋" panose="02010600040101010101" charset="-122"/>
              </a:rPr>
              <a:t>工作人员</a:t>
            </a:r>
            <a:r>
              <a:rPr lang="zh-CN" altLang="en-US" sz="2000">
                <a:latin typeface="华文仿宋" panose="02010600040101010101" charset="-122"/>
                <a:ea typeface="华文仿宋" panose="02010600040101010101" charset="-122"/>
                <a:cs typeface="华文仿宋" panose="02010600040101010101" charset="-122"/>
              </a:rPr>
              <a:t>，在仓库中有执行各种作业的人员，如拣货员、打包员等</a:t>
            </a:r>
          </a:p>
          <a:p>
            <a:pPr marL="342900" indent="-342900">
              <a:lnSpc>
                <a:spcPct val="110000"/>
              </a:lnSpc>
              <a:buFont typeface="Wingdings" panose="05000000000000000000" charset="0"/>
              <a:buChar char="n"/>
            </a:pPr>
            <a:r>
              <a:rPr lang="zh-CN" altLang="en-US" sz="2000" b="1">
                <a:latin typeface="华文仿宋" panose="02010600040101010101" charset="-122"/>
                <a:ea typeface="华文仿宋" panose="02010600040101010101" charset="-122"/>
                <a:cs typeface="华文仿宋" panose="02010600040101010101" charset="-122"/>
              </a:rPr>
              <a:t>工作站</a:t>
            </a:r>
            <a:r>
              <a:rPr lang="zh-CN" altLang="en-US" sz="2000">
                <a:latin typeface="华文仿宋" panose="02010600040101010101" charset="-122"/>
                <a:ea typeface="华文仿宋" panose="02010600040101010101" charset="-122"/>
                <a:cs typeface="华文仿宋" panose="02010600040101010101" charset="-122"/>
              </a:rPr>
              <a:t>，工作站是工作人员作业的工作平台。工作站通常有工作所需的设备资源。</a:t>
            </a:r>
          </a:p>
          <a:p>
            <a:pPr marL="342900" indent="-342900">
              <a:lnSpc>
                <a:spcPct val="110000"/>
              </a:lnSpc>
              <a:buFont typeface="Wingdings" panose="05000000000000000000" charset="0"/>
              <a:buChar char="n"/>
            </a:pPr>
            <a:r>
              <a:rPr lang="zh-CN" altLang="en-US" sz="2000" b="1">
                <a:latin typeface="华文仿宋" panose="02010600040101010101" charset="-122"/>
                <a:ea typeface="华文仿宋" panose="02010600040101010101" charset="-122"/>
                <a:cs typeface="华文仿宋" panose="02010600040101010101" charset="-122"/>
              </a:rPr>
              <a:t>设备单元</a:t>
            </a:r>
            <a:r>
              <a:rPr lang="zh-CN" altLang="en-US" sz="2000">
                <a:latin typeface="华文仿宋" panose="02010600040101010101" charset="-122"/>
                <a:ea typeface="华文仿宋" panose="02010600040101010101" charset="-122"/>
                <a:cs typeface="华文仿宋" panose="02010600040101010101" charset="-122"/>
              </a:rPr>
              <a:t>，如搬运AGV、分拣AGV、穿梭车、堆垛机、机械臂等</a:t>
            </a:r>
          </a:p>
        </p:txBody>
      </p:sp>
      <p:pic>
        <p:nvPicPr>
          <p:cNvPr id="3" name="图片 2"/>
          <p:cNvPicPr>
            <a:picLocks noChangeAspect="1"/>
          </p:cNvPicPr>
          <p:nvPr/>
        </p:nvPicPr>
        <p:blipFill>
          <a:blip r:embed="rId2"/>
          <a:stretch>
            <a:fillRect/>
          </a:stretch>
        </p:blipFill>
        <p:spPr>
          <a:xfrm>
            <a:off x="1415415" y="3933190"/>
            <a:ext cx="2042160" cy="1325880"/>
          </a:xfrm>
          <a:prstGeom prst="rect">
            <a:avLst/>
          </a:prstGeom>
        </p:spPr>
      </p:pic>
      <p:pic>
        <p:nvPicPr>
          <p:cNvPr id="4" name="图片 3"/>
          <p:cNvPicPr>
            <a:picLocks noChangeAspect="1"/>
          </p:cNvPicPr>
          <p:nvPr/>
        </p:nvPicPr>
        <p:blipFill>
          <a:blip r:embed="rId3"/>
          <a:stretch>
            <a:fillRect/>
          </a:stretch>
        </p:blipFill>
        <p:spPr>
          <a:xfrm>
            <a:off x="5015865" y="3933825"/>
            <a:ext cx="1957705" cy="1399540"/>
          </a:xfrm>
          <a:prstGeom prst="rect">
            <a:avLst/>
          </a:prstGeom>
        </p:spPr>
      </p:pic>
      <p:pic>
        <p:nvPicPr>
          <p:cNvPr id="8" name="图片 7"/>
          <p:cNvPicPr>
            <a:picLocks noChangeAspect="1"/>
          </p:cNvPicPr>
          <p:nvPr/>
        </p:nvPicPr>
        <p:blipFill>
          <a:blip r:embed="rId4"/>
          <a:stretch>
            <a:fillRect/>
          </a:stretch>
        </p:blipFill>
        <p:spPr>
          <a:xfrm>
            <a:off x="8688705" y="3933825"/>
            <a:ext cx="1821180" cy="1398905"/>
          </a:xfrm>
          <a:prstGeom prst="rect">
            <a:avLst/>
          </a:prstGeom>
        </p:spPr>
      </p:pic>
      <p:sp>
        <p:nvSpPr>
          <p:cNvPr id="26" name="文本框 25"/>
          <p:cNvSpPr txBox="1"/>
          <p:nvPr/>
        </p:nvSpPr>
        <p:spPr>
          <a:xfrm>
            <a:off x="8472170" y="5445125"/>
            <a:ext cx="2264410" cy="39878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sym typeface="+mn-ea"/>
              </a:rPr>
              <a:t>图3设备单元-AGV</a:t>
            </a:r>
          </a:p>
        </p:txBody>
      </p:sp>
      <p:sp>
        <p:nvSpPr>
          <p:cNvPr id="54" name="文本框 53"/>
          <p:cNvSpPr txBox="1"/>
          <p:nvPr/>
        </p:nvSpPr>
        <p:spPr>
          <a:xfrm>
            <a:off x="5137150" y="5445125"/>
            <a:ext cx="1715770" cy="39878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sym typeface="+mn-ea"/>
              </a:rPr>
              <a:t>图2工作站</a:t>
            </a:r>
          </a:p>
        </p:txBody>
      </p:sp>
      <p:sp>
        <p:nvSpPr>
          <p:cNvPr id="64" name="文本框 63"/>
          <p:cNvSpPr txBox="1"/>
          <p:nvPr/>
        </p:nvSpPr>
        <p:spPr>
          <a:xfrm>
            <a:off x="1561465" y="5372735"/>
            <a:ext cx="1668780" cy="398780"/>
          </a:xfrm>
          <a:prstGeom prst="rect">
            <a:avLst/>
          </a:prstGeom>
          <a:noFill/>
        </p:spPr>
        <p:txBody>
          <a:bodyPr wrap="square" rtlCol="0" anchor="t">
            <a:spAutoFit/>
          </a:bodyPr>
          <a:lstStyle/>
          <a:p>
            <a:r>
              <a:rPr lang="zh-CN" altLang="en-US" sz="2000">
                <a:latin typeface="华文仿宋" panose="02010600040101010101" charset="-122"/>
                <a:ea typeface="华文仿宋" panose="02010600040101010101" charset="-122"/>
                <a:cs typeface="华文仿宋" panose="02010600040101010101" charset="-122"/>
                <a:sym typeface="+mn-ea"/>
              </a:rPr>
              <a:t>图1工作人员   </a:t>
            </a:r>
          </a:p>
        </p:txBody>
      </p:sp>
      <p:sp>
        <p:nvSpPr>
          <p:cNvPr id="67" name="文本框 66"/>
          <p:cNvSpPr txBox="1"/>
          <p:nvPr/>
        </p:nvSpPr>
        <p:spPr>
          <a:xfrm>
            <a:off x="767715" y="5885180"/>
            <a:ext cx="7272655" cy="460375"/>
          </a:xfrm>
          <a:prstGeom prst="rect">
            <a:avLst/>
          </a:prstGeom>
          <a:noFill/>
        </p:spPr>
        <p:txBody>
          <a:bodyPr wrap="square" rtlCol="0" anchor="t">
            <a:spAutoFit/>
          </a:bodyPr>
          <a:lstStyle/>
          <a:p>
            <a:r>
              <a:rPr lang="zh-CN" altLang="en-US" sz="2400" b="1">
                <a:solidFill>
                  <a:srgbClr val="FF0000"/>
                </a:solidFill>
                <a:latin typeface="华文仿宋" panose="02010600040101010101" charset="-122"/>
                <a:ea typeface="华文仿宋" panose="02010600040101010101" charset="-122"/>
                <a:cs typeface="华文仿宋" panose="02010600040101010101" charset="-122"/>
                <a:sym typeface="+mn-ea"/>
              </a:rPr>
              <a:t>思考:如何度量各生产要素的工作时长和使用情况?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sp>
        <p:nvSpPr>
          <p:cNvPr id="5" name="文本框 4"/>
          <p:cNvSpPr txBox="1"/>
          <p:nvPr/>
        </p:nvSpPr>
        <p:spPr>
          <a:xfrm>
            <a:off x="694690" y="1412875"/>
            <a:ext cx="11122025" cy="1050925"/>
          </a:xfrm>
          <a:prstGeom prst="rect">
            <a:avLst/>
          </a:prstGeom>
          <a:noFill/>
        </p:spPr>
        <p:txBody>
          <a:bodyPr wrap="square" rtlCol="0" anchor="t">
            <a:spAutoFit/>
          </a:bodyPr>
          <a:lstStyle/>
          <a:p>
            <a:pPr marL="457200" indent="-457200">
              <a:lnSpc>
                <a:spcPct val="120000"/>
              </a:lnSpc>
              <a:buFont typeface="Wingdings" panose="05000000000000000000" charset="0"/>
              <a:buChar char="Ø"/>
            </a:pPr>
            <a:r>
              <a:rPr lang="zh-CN" altLang="en-US" sz="2800" b="1">
                <a:latin typeface="华文仿宋" panose="02010600040101010101" charset="-122"/>
                <a:ea typeface="华文仿宋" panose="02010600040101010101" charset="-122"/>
                <a:cs typeface="华文仿宋" panose="02010600040101010101" charset="-122"/>
              </a:rPr>
              <a:t>工作站的使用时长度量</a:t>
            </a:r>
          </a:p>
          <a:p>
            <a:pPr>
              <a:lnSpc>
                <a:spcPct val="120000"/>
              </a:lnSpc>
            </a:pPr>
            <a:r>
              <a:rPr lang="zh-CN" altLang="en-US" sz="2400" b="1">
                <a:solidFill>
                  <a:srgbClr val="FF0000"/>
                </a:solidFill>
                <a:latin typeface="华文仿宋" panose="02010600040101010101" charset="-122"/>
                <a:ea typeface="华文仿宋" panose="02010600040101010101" charset="-122"/>
                <a:cs typeface="华文仿宋" panose="02010600040101010101" charset="-122"/>
              </a:rPr>
              <a:t>思考：如何考核工作人员的工作时长呢？？</a:t>
            </a:r>
          </a:p>
        </p:txBody>
      </p:sp>
      <p:sp>
        <p:nvSpPr>
          <p:cNvPr id="6" name="文本框 5"/>
          <p:cNvSpPr txBox="1"/>
          <p:nvPr/>
        </p:nvSpPr>
        <p:spPr>
          <a:xfrm>
            <a:off x="479376" y="3114040"/>
            <a:ext cx="2304256" cy="2446182"/>
          </a:xfrm>
          <a:prstGeom prst="rect">
            <a:avLst/>
          </a:prstGeom>
          <a:noFill/>
        </p:spPr>
        <p:txBody>
          <a:bodyPr wrap="square" rtlCol="0" anchor="t">
            <a:spAutoFit/>
          </a:bodyPr>
          <a:lstStyle/>
          <a:p>
            <a:pPr>
              <a:lnSpc>
                <a:spcPct val="130000"/>
              </a:lnSpc>
            </a:pPr>
            <a:r>
              <a:rPr lang="zh-CN" altLang="en-US" sz="2400" dirty="0">
                <a:latin typeface="华文仿宋" panose="02010600040101010101" charset="-122"/>
                <a:ea typeface="华文仿宋" panose="02010600040101010101" charset="-122"/>
                <a:cs typeface="华文仿宋" panose="02010600040101010101" charset="-122"/>
                <a:sym typeface="+mn-ea"/>
              </a:rPr>
              <a:t>(数据12-1)根据工作站任务记录，计算工作站执行各项工作任务的时长。</a:t>
            </a:r>
          </a:p>
        </p:txBody>
      </p:sp>
      <p:graphicFrame>
        <p:nvGraphicFramePr>
          <p:cNvPr id="7" name="表格 6"/>
          <p:cNvGraphicFramePr/>
          <p:nvPr>
            <p:custDataLst>
              <p:tags r:id="rId1"/>
            </p:custDataLst>
            <p:extLst>
              <p:ext uri="{D42A27DB-BD31-4B8C-83A1-F6EECF244321}">
                <p14:modId xmlns:p14="http://schemas.microsoft.com/office/powerpoint/2010/main" val="2749382460"/>
              </p:ext>
            </p:extLst>
          </p:nvPr>
        </p:nvGraphicFramePr>
        <p:xfrm>
          <a:off x="2969260" y="2710826"/>
          <a:ext cx="8976319" cy="3204991"/>
        </p:xfrm>
        <a:graphic>
          <a:graphicData uri="http://schemas.openxmlformats.org/drawingml/2006/table">
            <a:tbl>
              <a:tblPr firstRow="1" bandRow="1">
                <a:tableStyleId>{5C22544A-7EE6-4342-B048-85BDC9FD1C3A}</a:tableStyleId>
              </a:tblPr>
              <a:tblGrid>
                <a:gridCol w="814374">
                  <a:extLst>
                    <a:ext uri="{9D8B030D-6E8A-4147-A177-3AD203B41FA5}">
                      <a16:colId xmlns:a16="http://schemas.microsoft.com/office/drawing/2014/main" val="20000"/>
                    </a:ext>
                  </a:extLst>
                </a:gridCol>
                <a:gridCol w="813024">
                  <a:extLst>
                    <a:ext uri="{9D8B030D-6E8A-4147-A177-3AD203B41FA5}">
                      <a16:colId xmlns:a16="http://schemas.microsoft.com/office/drawing/2014/main" val="20001"/>
                    </a:ext>
                  </a:extLst>
                </a:gridCol>
                <a:gridCol w="1120690">
                  <a:extLst>
                    <a:ext uri="{9D8B030D-6E8A-4147-A177-3AD203B41FA5}">
                      <a16:colId xmlns:a16="http://schemas.microsoft.com/office/drawing/2014/main" val="20002"/>
                    </a:ext>
                  </a:extLst>
                </a:gridCol>
                <a:gridCol w="799529">
                  <a:extLst>
                    <a:ext uri="{9D8B030D-6E8A-4147-A177-3AD203B41FA5}">
                      <a16:colId xmlns:a16="http://schemas.microsoft.com/office/drawing/2014/main" val="20003"/>
                    </a:ext>
                  </a:extLst>
                </a:gridCol>
                <a:gridCol w="2090402">
                  <a:extLst>
                    <a:ext uri="{9D8B030D-6E8A-4147-A177-3AD203B41FA5}">
                      <a16:colId xmlns:a16="http://schemas.microsoft.com/office/drawing/2014/main" val="20004"/>
                    </a:ext>
                  </a:extLst>
                </a:gridCol>
                <a:gridCol w="1922821">
                  <a:extLst>
                    <a:ext uri="{9D8B030D-6E8A-4147-A177-3AD203B41FA5}">
                      <a16:colId xmlns:a16="http://schemas.microsoft.com/office/drawing/2014/main" val="20005"/>
                    </a:ext>
                  </a:extLst>
                </a:gridCol>
                <a:gridCol w="1415479">
                  <a:extLst>
                    <a:ext uri="{9D8B030D-6E8A-4147-A177-3AD203B41FA5}">
                      <a16:colId xmlns:a16="http://schemas.microsoft.com/office/drawing/2014/main" val="20006"/>
                    </a:ext>
                  </a:extLst>
                </a:gridCol>
              </a:tblGrid>
              <a:tr h="418090">
                <a:tc>
                  <a:txBody>
                    <a:bodyPr/>
                    <a:lstStyle/>
                    <a:p>
                      <a:pPr indent="0" algn="ctr">
                        <a:buNone/>
                      </a:pPr>
                      <a:r>
                        <a:rPr lang="zh-CN" sz="1400" b="1">
                          <a:solidFill>
                            <a:schemeClr val="bg1"/>
                          </a:solidFill>
                          <a:latin typeface="华文仿宋" panose="02010600040101010101" charset="-122"/>
                          <a:ea typeface="华文仿宋" panose="02010600040101010101" charset="-122"/>
                        </a:rPr>
                        <a:t>任务编号</a:t>
                      </a:r>
                      <a:endParaRPr lang="zh-CN" altLang="en-US" sz="1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400" b="1">
                          <a:solidFill>
                            <a:schemeClr val="bg1"/>
                          </a:solidFill>
                          <a:latin typeface="华文仿宋" panose="02010600040101010101" charset="-122"/>
                          <a:ea typeface="华文仿宋" panose="02010600040101010101" charset="-122"/>
                        </a:rPr>
                        <a:t>任务类型</a:t>
                      </a:r>
                      <a:endParaRPr lang="zh-CN" altLang="en-US" sz="1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400" b="1">
                          <a:solidFill>
                            <a:schemeClr val="bg1"/>
                          </a:solidFill>
                          <a:latin typeface="华文仿宋" panose="02010600040101010101" charset="-122"/>
                          <a:ea typeface="华文仿宋" panose="02010600040101010101" charset="-122"/>
                        </a:rPr>
                        <a:t>工作站编号</a:t>
                      </a:r>
                      <a:endParaRPr lang="zh-CN" altLang="en-US" sz="1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400" b="1">
                          <a:solidFill>
                            <a:schemeClr val="bg1"/>
                          </a:solidFill>
                          <a:latin typeface="华文仿宋" panose="02010600040101010101" charset="-122"/>
                          <a:ea typeface="华文仿宋" panose="02010600040101010101" charset="-122"/>
                        </a:rPr>
                        <a:t>工作人员</a:t>
                      </a:r>
                      <a:endParaRPr lang="zh-CN" altLang="en-US" sz="1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400" b="1">
                          <a:solidFill>
                            <a:schemeClr val="bg1"/>
                          </a:solidFill>
                          <a:latin typeface="华文仿宋" panose="02010600040101010101" charset="-122"/>
                          <a:ea typeface="华文仿宋" panose="02010600040101010101" charset="-122"/>
                        </a:rPr>
                        <a:t>任务开始时间</a:t>
                      </a:r>
                      <a:endParaRPr lang="zh-CN" altLang="en-US" sz="1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400" b="1">
                          <a:solidFill>
                            <a:schemeClr val="bg1"/>
                          </a:solidFill>
                          <a:latin typeface="华文仿宋" panose="02010600040101010101" charset="-122"/>
                          <a:ea typeface="华文仿宋" panose="02010600040101010101" charset="-122"/>
                        </a:rPr>
                        <a:t>任务结束时间</a:t>
                      </a:r>
                      <a:endParaRPr lang="zh-CN" altLang="en-US" sz="1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cap="flat">
                      <a:noFill/>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1400" b="1">
                          <a:solidFill>
                            <a:schemeClr val="bg1"/>
                          </a:solidFill>
                          <a:latin typeface="华文仿宋" panose="02010600040101010101" charset="-122"/>
                          <a:ea typeface="华文仿宋" panose="02010600040101010101" charset="-122"/>
                        </a:rPr>
                        <a:t>任务时间差（秒）</a:t>
                      </a:r>
                      <a:endParaRPr lang="zh-CN" altLang="en-US" sz="1400" b="1">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cap="flat">
                      <a:noFill/>
                    </a:lnT>
                    <a:lnB w="12700" cap="flat">
                      <a:solidFill>
                        <a:schemeClr val="tx1"/>
                      </a:solidFill>
                      <a:prstDash val="soli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59303">
                <a:tc>
                  <a:txBody>
                    <a:bodyPr/>
                    <a:lstStyle/>
                    <a:p>
                      <a:pPr indent="0" algn="ctr">
                        <a:buNone/>
                      </a:pPr>
                      <a:r>
                        <a:rPr lang="en-US" sz="1400" b="0">
                          <a:solidFill>
                            <a:srgbClr val="000000"/>
                          </a:solidFill>
                          <a:latin typeface="华文仿宋" panose="02010600040101010101" charset="-122"/>
                          <a:ea typeface="华文仿宋" panose="02010600040101010101" charset="-122"/>
                        </a:rPr>
                        <a:t>9</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400" b="0">
                          <a:solidFill>
                            <a:srgbClr val="000000"/>
                          </a:solidFill>
                          <a:latin typeface="华文仿宋" panose="02010600040101010101" charset="-122"/>
                          <a:ea typeface="华文仿宋" panose="02010600040101010101" charset="-122"/>
                        </a:rPr>
                        <a:t>出库</a:t>
                      </a:r>
                      <a:endParaRPr lang="zh-CN"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2108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C</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07:12:56</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08:02:38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2982 </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59303">
                <a:tc>
                  <a:txBody>
                    <a:bodyPr/>
                    <a:lstStyle/>
                    <a:p>
                      <a:pPr indent="0" algn="ctr">
                        <a:buNone/>
                      </a:pPr>
                      <a:r>
                        <a:rPr lang="en-US" sz="1400" b="0">
                          <a:solidFill>
                            <a:srgbClr val="000000"/>
                          </a:solidFill>
                          <a:latin typeface="华文仿宋" panose="02010600040101010101" charset="-122"/>
                          <a:ea typeface="华文仿宋" panose="02010600040101010101" charset="-122"/>
                        </a:rPr>
                        <a:t>10</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400" b="0">
                          <a:solidFill>
                            <a:srgbClr val="000000"/>
                          </a:solidFill>
                          <a:latin typeface="华文仿宋" panose="02010600040101010101" charset="-122"/>
                          <a:ea typeface="华文仿宋" panose="02010600040101010101" charset="-122"/>
                        </a:rPr>
                        <a:t>出库</a:t>
                      </a:r>
                      <a:endParaRPr lang="zh-CN"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2108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C</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08:24:48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08:45:01</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1213 </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59303">
                <a:tc>
                  <a:txBody>
                    <a:bodyPr/>
                    <a:lstStyle/>
                    <a:p>
                      <a:pPr indent="0" algn="ctr">
                        <a:buNone/>
                      </a:pPr>
                      <a:r>
                        <a:rPr lang="en-US" sz="1400" b="0">
                          <a:solidFill>
                            <a:srgbClr val="000000"/>
                          </a:solidFill>
                          <a:latin typeface="华文仿宋" panose="02010600040101010101" charset="-122"/>
                          <a:ea typeface="华文仿宋" panose="02010600040101010101" charset="-122"/>
                        </a:rPr>
                        <a:t>11</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400" b="0">
                          <a:solidFill>
                            <a:srgbClr val="000000"/>
                          </a:solidFill>
                          <a:latin typeface="华文仿宋" panose="02010600040101010101" charset="-122"/>
                          <a:ea typeface="华文仿宋" panose="02010600040101010101" charset="-122"/>
                        </a:rPr>
                        <a:t>出库</a:t>
                      </a:r>
                      <a:endParaRPr lang="zh-CN"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2108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C</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08:26:37</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08:58:11</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1894 </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59303">
                <a:tc>
                  <a:txBody>
                    <a:bodyPr/>
                    <a:lstStyle/>
                    <a:p>
                      <a:pPr indent="0" algn="ctr">
                        <a:buNone/>
                      </a:pPr>
                      <a:r>
                        <a:rPr lang="en-US" sz="1400" b="0">
                          <a:solidFill>
                            <a:srgbClr val="000000"/>
                          </a:solidFill>
                          <a:latin typeface="华文仿宋" panose="02010600040101010101" charset="-122"/>
                          <a:ea typeface="华文仿宋" panose="02010600040101010101" charset="-122"/>
                        </a:rPr>
                        <a:t>12</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400" b="0">
                          <a:solidFill>
                            <a:srgbClr val="000000"/>
                          </a:solidFill>
                          <a:latin typeface="华文仿宋" panose="02010600040101010101" charset="-122"/>
                          <a:ea typeface="华文仿宋" panose="02010600040101010101" charset="-122"/>
                        </a:rPr>
                        <a:t>出库</a:t>
                      </a:r>
                      <a:endParaRPr lang="zh-CN"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2108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C</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10:02:47</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10:09:02</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375 </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59303">
                <a:tc>
                  <a:txBody>
                    <a:bodyPr/>
                    <a:lstStyle/>
                    <a:p>
                      <a:pPr indent="0" algn="ctr">
                        <a:buNone/>
                      </a:pPr>
                      <a:r>
                        <a:rPr lang="en-US" sz="1400" b="0">
                          <a:solidFill>
                            <a:srgbClr val="000000"/>
                          </a:solidFill>
                          <a:latin typeface="华文仿宋" panose="02010600040101010101" charset="-122"/>
                          <a:ea typeface="华文仿宋" panose="02010600040101010101" charset="-122"/>
                        </a:rPr>
                        <a:t>14</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400" b="0">
                          <a:solidFill>
                            <a:srgbClr val="000000"/>
                          </a:solidFill>
                          <a:latin typeface="华文仿宋" panose="02010600040101010101" charset="-122"/>
                          <a:ea typeface="华文仿宋" panose="02010600040101010101" charset="-122"/>
                        </a:rPr>
                        <a:t>出库</a:t>
                      </a:r>
                      <a:endParaRPr lang="zh-CN"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2108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C</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10:56:38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11:22:29</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1551 </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59303">
                <a:tc>
                  <a:txBody>
                    <a:bodyPr/>
                    <a:lstStyle/>
                    <a:p>
                      <a:pPr indent="0" algn="ctr">
                        <a:buNone/>
                      </a:pPr>
                      <a:r>
                        <a:rPr lang="en-US" sz="1400" b="0">
                          <a:solidFill>
                            <a:srgbClr val="000000"/>
                          </a:solidFill>
                          <a:latin typeface="华文仿宋" panose="02010600040101010101" charset="-122"/>
                          <a:ea typeface="华文仿宋" panose="02010600040101010101" charset="-122"/>
                        </a:rPr>
                        <a:t>13</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400" b="0">
                          <a:solidFill>
                            <a:srgbClr val="000000"/>
                          </a:solidFill>
                          <a:latin typeface="华文仿宋" panose="02010600040101010101" charset="-122"/>
                          <a:ea typeface="华文仿宋" panose="02010600040101010101" charset="-122"/>
                        </a:rPr>
                        <a:t>出库</a:t>
                      </a:r>
                      <a:endParaRPr lang="zh-CN"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2108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C</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11:17:38</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11:19:22</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104 </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59303">
                <a:tc>
                  <a:txBody>
                    <a:bodyPr/>
                    <a:lstStyle/>
                    <a:p>
                      <a:pPr indent="0" algn="ctr">
                        <a:buNone/>
                      </a:pPr>
                      <a:r>
                        <a:rPr lang="en-US" sz="1400" b="0">
                          <a:solidFill>
                            <a:srgbClr val="000000"/>
                          </a:solidFill>
                          <a:latin typeface="华文仿宋" panose="02010600040101010101" charset="-122"/>
                          <a:ea typeface="华文仿宋" panose="02010600040101010101" charset="-122"/>
                        </a:rPr>
                        <a:t>15</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sz="1400" b="0">
                          <a:solidFill>
                            <a:srgbClr val="000000"/>
                          </a:solidFill>
                          <a:latin typeface="华文仿宋" panose="02010600040101010101" charset="-122"/>
                          <a:ea typeface="华文仿宋" panose="02010600040101010101" charset="-122"/>
                        </a:rPr>
                        <a:t>出库</a:t>
                      </a:r>
                      <a:endParaRPr lang="zh-CN"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2101</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D</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08:08:53</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2019/10/01 08:25:03</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华文仿宋" panose="02010600040101010101" charset="-122"/>
                          <a:ea typeface="华文仿宋" panose="02010600040101010101" charset="-122"/>
                        </a:rPr>
                        <a:t>970 </a:t>
                      </a:r>
                      <a:endParaRPr lang="en-US" altLang="en-US" sz="14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234205">
                <a:tc>
                  <a:txBody>
                    <a:bodyPr/>
                    <a:lstStyle/>
                    <a:p>
                      <a:pPr indent="0" algn="ctr">
                        <a:buNone/>
                      </a:pPr>
                      <a:r>
                        <a:rPr lang="en-US" altLang="en-US" sz="1400" b="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zh-CN" altLang="en-US" sz="1400" b="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400" b="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400" b="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400" b="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400" b="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altLang="en-US" sz="1400" b="0" dirty="0">
                          <a:solidFill>
                            <a:srgbClr val="000000"/>
                          </a:solidFill>
                          <a:latin typeface="华文仿宋" panose="02010600040101010101" charset="-122"/>
                          <a:ea typeface="华文仿宋" panose="02010600040101010101" charset="-122"/>
                        </a:rPr>
                        <a:t>……</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graphicFrame>
        <p:nvGraphicFramePr>
          <p:cNvPr id="2" name="表格 1"/>
          <p:cNvGraphicFramePr/>
          <p:nvPr>
            <p:custDataLst>
              <p:tags r:id="rId1"/>
            </p:custDataLst>
            <p:extLst>
              <p:ext uri="{D42A27DB-BD31-4B8C-83A1-F6EECF244321}">
                <p14:modId xmlns:p14="http://schemas.microsoft.com/office/powerpoint/2010/main" val="3893136673"/>
              </p:ext>
            </p:extLst>
          </p:nvPr>
        </p:nvGraphicFramePr>
        <p:xfrm>
          <a:off x="1617980" y="2411730"/>
          <a:ext cx="9566910" cy="3387725"/>
        </p:xfrm>
        <a:graphic>
          <a:graphicData uri="http://schemas.openxmlformats.org/drawingml/2006/table">
            <a:tbl>
              <a:tblPr firstRow="1" bandRow="1">
                <a:tableStyleId>{5C22544A-7EE6-4342-B048-85BDC9FD1C3A}</a:tableStyleId>
              </a:tblPr>
              <a:tblGrid>
                <a:gridCol w="2820670">
                  <a:extLst>
                    <a:ext uri="{9D8B030D-6E8A-4147-A177-3AD203B41FA5}">
                      <a16:colId xmlns:a16="http://schemas.microsoft.com/office/drawing/2014/main" val="20000"/>
                    </a:ext>
                  </a:extLst>
                </a:gridCol>
                <a:gridCol w="1868170">
                  <a:extLst>
                    <a:ext uri="{9D8B030D-6E8A-4147-A177-3AD203B41FA5}">
                      <a16:colId xmlns:a16="http://schemas.microsoft.com/office/drawing/2014/main" val="20001"/>
                    </a:ext>
                  </a:extLst>
                </a:gridCol>
                <a:gridCol w="2212975">
                  <a:extLst>
                    <a:ext uri="{9D8B030D-6E8A-4147-A177-3AD203B41FA5}">
                      <a16:colId xmlns:a16="http://schemas.microsoft.com/office/drawing/2014/main" val="20002"/>
                    </a:ext>
                  </a:extLst>
                </a:gridCol>
                <a:gridCol w="2665095">
                  <a:extLst>
                    <a:ext uri="{9D8B030D-6E8A-4147-A177-3AD203B41FA5}">
                      <a16:colId xmlns:a16="http://schemas.microsoft.com/office/drawing/2014/main" val="20003"/>
                    </a:ext>
                  </a:extLst>
                </a:gridCol>
              </a:tblGrid>
              <a:tr h="774065">
                <a:tc>
                  <a:txBody>
                    <a:bodyPr/>
                    <a:lstStyle/>
                    <a:p>
                      <a:pPr indent="0" algn="ctr">
                        <a:buNone/>
                      </a:pPr>
                      <a:r>
                        <a:rPr lang="zh-CN" sz="2400" b="1">
                          <a:solidFill>
                            <a:schemeClr val="bg1"/>
                          </a:solidFill>
                          <a:latin typeface="华文仿宋" panose="02010600040101010101" charset="-122"/>
                          <a:ea typeface="华文仿宋" panose="02010600040101010101" charset="-122"/>
                        </a:rPr>
                        <a:t>工作人员</a:t>
                      </a:r>
                      <a:endParaRPr lang="zh-CN" altLang="en-US" sz="2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1">
                        <a:lumMod val="75000"/>
                      </a:schemeClr>
                    </a:solidFill>
                  </a:tcPr>
                </a:tc>
                <a:tc>
                  <a:txBody>
                    <a:bodyPr/>
                    <a:lstStyle/>
                    <a:p>
                      <a:pPr indent="0" algn="ctr">
                        <a:buNone/>
                      </a:pPr>
                      <a:r>
                        <a:rPr lang="zh-CN" sz="2400" b="1">
                          <a:solidFill>
                            <a:schemeClr val="bg1"/>
                          </a:solidFill>
                          <a:latin typeface="华文仿宋" panose="02010600040101010101" charset="-122"/>
                          <a:ea typeface="华文仿宋" panose="02010600040101010101" charset="-122"/>
                        </a:rPr>
                        <a:t>任务类型</a:t>
                      </a:r>
                      <a:endParaRPr lang="zh-CN" altLang="en-US" sz="2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75000"/>
                      </a:schemeClr>
                    </a:solidFill>
                  </a:tcPr>
                </a:tc>
                <a:tc>
                  <a:txBody>
                    <a:bodyPr/>
                    <a:lstStyle/>
                    <a:p>
                      <a:pPr indent="0" algn="ctr">
                        <a:buNone/>
                      </a:pPr>
                      <a:r>
                        <a:rPr lang="zh-CN" sz="2400" b="1">
                          <a:solidFill>
                            <a:schemeClr val="bg1"/>
                          </a:solidFill>
                          <a:latin typeface="华文仿宋" panose="02010600040101010101" charset="-122"/>
                          <a:ea typeface="华文仿宋" panose="02010600040101010101" charset="-122"/>
                        </a:rPr>
                        <a:t>工作时长（秒）</a:t>
                      </a:r>
                      <a:endParaRPr lang="zh-CN" altLang="en-US" sz="2400" b="1">
                        <a:solidFill>
                          <a:schemeClr val="bg1"/>
                        </a:solidFill>
                        <a:latin typeface="华文仿宋" panose="02010600040101010101" charset="-122"/>
                        <a:ea typeface="华文仿宋" panose="02010600040101010101" charset="-122"/>
                      </a:endParaRPr>
                    </a:p>
                  </a:txBody>
                  <a:tcPr marL="12700" marR="12700" marT="12700" anchor="ctr">
                    <a:lnL>
                      <a:noFill/>
                    </a:lnL>
                    <a:lnR>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75000"/>
                      </a:schemeClr>
                    </a:solidFill>
                  </a:tcPr>
                </a:tc>
                <a:tc>
                  <a:txBody>
                    <a:bodyPr/>
                    <a:lstStyle/>
                    <a:p>
                      <a:pPr indent="0" algn="ctr">
                        <a:buNone/>
                      </a:pPr>
                      <a:r>
                        <a:rPr lang="zh-CN" sz="2400" b="1">
                          <a:solidFill>
                            <a:schemeClr val="bg1"/>
                          </a:solidFill>
                          <a:latin typeface="华文仿宋" panose="02010600040101010101" charset="-122"/>
                          <a:ea typeface="华文仿宋" panose="02010600040101010101" charset="-122"/>
                        </a:rPr>
                        <a:t>工作时长（小时）</a:t>
                      </a:r>
                      <a:endParaRPr lang="zh-CN" altLang="en-US" sz="2400" b="1">
                        <a:solidFill>
                          <a:schemeClr val="bg1"/>
                        </a:solidFill>
                        <a:latin typeface="华文仿宋" panose="02010600040101010101" charset="-122"/>
                        <a:ea typeface="华文仿宋" panose="02010600040101010101" charset="-122"/>
                      </a:endParaRPr>
                    </a:p>
                  </a:txBody>
                  <a:tcPr marL="12700" marR="12700" marT="12700" anchor="ctr">
                    <a:lnL>
                      <a:noFill/>
                    </a:lnL>
                    <a:lnR cap="flat">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73380">
                <a:tc>
                  <a:txBody>
                    <a:bodyPr/>
                    <a:lstStyle/>
                    <a:p>
                      <a:pPr indent="0" algn="ctr">
                        <a:buNone/>
                      </a:pPr>
                      <a:r>
                        <a:rPr lang="en-US" sz="2000" b="0">
                          <a:solidFill>
                            <a:schemeClr val="bg1"/>
                          </a:solidFill>
                          <a:latin typeface="华文仿宋" panose="02010600040101010101" charset="-122"/>
                          <a:ea typeface="华文仿宋" panose="02010600040101010101" charset="-122"/>
                        </a:rPr>
                        <a:t>A</a:t>
                      </a:r>
                      <a:endParaRPr lang="en-US" altLang="en-US" sz="20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w="6350" cap="flat" cmpd="sng">
                      <a:solidFill>
                        <a:srgbClr val="000000"/>
                      </a:solidFill>
                      <a:prstDash val="solid"/>
                      <a:headEnd type="none" w="med" len="med"/>
                      <a:tailEnd type="none" w="med" len="med"/>
                    </a:lnT>
                    <a:lnB cap="flat">
                      <a:noFill/>
                    </a:lnB>
                    <a:lnTlToBr>
                      <a:noFill/>
                    </a:lnTlToBr>
                    <a:lnBlToTr>
                      <a:noFill/>
                    </a:lnBlToTr>
                    <a:solidFill>
                      <a:schemeClr val="accent1">
                        <a:lumMod val="75000"/>
                      </a:schemeClr>
                    </a:solid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入库</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33519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9.3</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73380">
                <a:tc>
                  <a:txBody>
                    <a:bodyPr/>
                    <a:lstStyle/>
                    <a:p>
                      <a:pPr indent="0" algn="ctr">
                        <a:buNone/>
                      </a:pPr>
                      <a:r>
                        <a:rPr lang="en-US" sz="2000" b="0">
                          <a:solidFill>
                            <a:schemeClr val="bg1"/>
                          </a:solidFill>
                          <a:latin typeface="华文仿宋" panose="02010600040101010101" charset="-122"/>
                          <a:ea typeface="华文仿宋" panose="02010600040101010101" charset="-122"/>
                        </a:rPr>
                        <a:t>B</a:t>
                      </a:r>
                      <a:endParaRPr lang="en-US" altLang="en-US" sz="20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入库</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28983</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1" dirty="0">
                          <a:solidFill>
                            <a:srgbClr val="FF0000"/>
                          </a:solidFill>
                          <a:latin typeface="华文仿宋" panose="02010600040101010101" charset="-122"/>
                          <a:ea typeface="华文仿宋" panose="02010600040101010101" charset="-122"/>
                        </a:rPr>
                        <a:t>8.1</a:t>
                      </a:r>
                      <a:endParaRPr lang="en-US" altLang="en-US" sz="2000" b="1"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73380">
                <a:tc>
                  <a:txBody>
                    <a:bodyPr/>
                    <a:lstStyle/>
                    <a:p>
                      <a:pPr indent="0" algn="ctr">
                        <a:buNone/>
                      </a:pPr>
                      <a:r>
                        <a:rPr lang="en-US" sz="2000" b="0">
                          <a:solidFill>
                            <a:schemeClr val="bg1"/>
                          </a:solidFill>
                          <a:latin typeface="华文仿宋" panose="02010600040101010101" charset="-122"/>
                          <a:ea typeface="华文仿宋" panose="02010600040101010101" charset="-122"/>
                        </a:rPr>
                        <a:t>C</a:t>
                      </a:r>
                      <a:endParaRPr lang="en-US" altLang="en-US" sz="20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出库</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8119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2.3</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73380">
                <a:tc>
                  <a:txBody>
                    <a:bodyPr/>
                    <a:lstStyle/>
                    <a:p>
                      <a:pPr indent="0" algn="ctr">
                        <a:buNone/>
                      </a:pPr>
                      <a:r>
                        <a:rPr lang="en-US" sz="2000" b="0">
                          <a:solidFill>
                            <a:schemeClr val="bg1"/>
                          </a:solidFill>
                          <a:latin typeface="华文仿宋" panose="02010600040101010101" charset="-122"/>
                          <a:ea typeface="华文仿宋" panose="02010600040101010101" charset="-122"/>
                        </a:rPr>
                        <a:t>D</a:t>
                      </a:r>
                      <a:endParaRPr lang="en-US" altLang="en-US" sz="20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出库</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3256 </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1" dirty="0">
                          <a:solidFill>
                            <a:srgbClr val="FF0000"/>
                          </a:solidFill>
                          <a:latin typeface="华文仿宋" panose="02010600040101010101" charset="-122"/>
                          <a:ea typeface="华文仿宋" panose="02010600040101010101" charset="-122"/>
                        </a:rPr>
                        <a:t>0.9</a:t>
                      </a:r>
                      <a:endParaRPr lang="en-US" altLang="en-US" sz="2000" b="1" dirty="0">
                        <a:solidFill>
                          <a:srgbClr val="FF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73380">
                <a:tc>
                  <a:txBody>
                    <a:bodyPr/>
                    <a:lstStyle/>
                    <a:p>
                      <a:pPr indent="0" algn="ctr">
                        <a:buNone/>
                      </a:pPr>
                      <a:r>
                        <a:rPr lang="en-US" sz="2000" b="0">
                          <a:solidFill>
                            <a:schemeClr val="bg1"/>
                          </a:solidFill>
                          <a:latin typeface="华文仿宋" panose="02010600040101010101" charset="-122"/>
                          <a:ea typeface="华文仿宋" panose="02010600040101010101" charset="-122"/>
                        </a:rPr>
                        <a:t>E</a:t>
                      </a:r>
                      <a:endParaRPr lang="en-US" altLang="en-US" sz="20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1">
                        <a:lumMod val="75000"/>
                      </a:schemeClr>
                    </a:solid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出库</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5629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1.6</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73380">
                <a:tc>
                  <a:txBody>
                    <a:bodyPr/>
                    <a:lstStyle/>
                    <a:p>
                      <a:pPr indent="0" algn="ctr">
                        <a:buNone/>
                      </a:pPr>
                      <a:r>
                        <a:rPr lang="en-US" sz="2000" b="0">
                          <a:solidFill>
                            <a:schemeClr val="bg1"/>
                          </a:solidFill>
                          <a:latin typeface="华文仿宋" panose="02010600040101010101" charset="-122"/>
                          <a:ea typeface="华文仿宋" panose="02010600040101010101" charset="-122"/>
                        </a:rPr>
                        <a:t>F</a:t>
                      </a:r>
                      <a:endParaRPr lang="en-US" altLang="en-US" sz="2000" b="0">
                        <a:solidFill>
                          <a:schemeClr val="bg1"/>
                        </a:solidFill>
                        <a:latin typeface="华文仿宋" panose="02010600040101010101" charset="-122"/>
                        <a:ea typeface="华文仿宋" panose="02010600040101010101" charset="-122"/>
                      </a:endParaRPr>
                    </a:p>
                  </a:txBody>
                  <a:tcPr marL="12700" marR="12700" marT="12700" anchor="ctr">
                    <a:lnL>
                      <a:noFill/>
                    </a:lnL>
                    <a:lnR w="12700">
                      <a:solidFill>
                        <a:schemeClr val="tx1"/>
                      </a:solidFill>
                      <a:prstDash val="solid"/>
                    </a:lnR>
                    <a:lnT cap="flat">
                      <a:noFill/>
                    </a:lnT>
                    <a:lnB w="12700" cap="flat">
                      <a:solidFill>
                        <a:schemeClr val="tx1"/>
                      </a:solidFill>
                      <a:prstDash val="solid"/>
                    </a:lnB>
                    <a:lnTlToBr>
                      <a:noFill/>
                    </a:lnTlToBr>
                    <a:lnBlToTr>
                      <a:noFill/>
                    </a:lnBlToTr>
                    <a:solidFill>
                      <a:schemeClr val="accent1">
                        <a:lumMod val="75000"/>
                      </a:schemeClr>
                    </a:solidFill>
                  </a:tcPr>
                </a:tc>
                <a:tc>
                  <a:txBody>
                    <a:bodyPr/>
                    <a:lstStyle/>
                    <a:p>
                      <a:pPr indent="0" algn="ctr">
                        <a:buNone/>
                      </a:pPr>
                      <a:r>
                        <a:rPr lang="zh-CN" sz="2000" b="0">
                          <a:solidFill>
                            <a:srgbClr val="000000"/>
                          </a:solidFill>
                          <a:latin typeface="华文仿宋" panose="02010600040101010101" charset="-122"/>
                          <a:ea typeface="华文仿宋" panose="02010600040101010101" charset="-122"/>
                        </a:rPr>
                        <a:t>盘点</a:t>
                      </a:r>
                      <a:endParaRPr lang="zh-CN"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3271</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0.9</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73380">
                <a:tc gridSpan="2">
                  <a:txBody>
                    <a:bodyPr/>
                    <a:lstStyle/>
                    <a:p>
                      <a:pPr indent="0" algn="ctr">
                        <a:buNone/>
                      </a:pPr>
                      <a:r>
                        <a:rPr lang="zh-CN" sz="2000" b="0">
                          <a:solidFill>
                            <a:schemeClr val="bg1"/>
                          </a:solidFill>
                          <a:latin typeface="华文仿宋" panose="02010600040101010101" charset="-122"/>
                          <a:ea typeface="华文仿宋" panose="02010600040101010101" charset="-122"/>
                        </a:rPr>
                        <a:t>总计</a:t>
                      </a:r>
                      <a:endParaRPr lang="zh-CN" altLang="en-US" sz="2000" b="0">
                        <a:solidFill>
                          <a:schemeClr val="bg1"/>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solidFill>
                      <a:schemeClr val="accent1">
                        <a:lumMod val="75000"/>
                      </a:schemeClr>
                    </a:solidFill>
                  </a:tcPr>
                </a:tc>
                <a:tc hMerge="1">
                  <a:txBody>
                    <a:bodyPr/>
                    <a:lstStyle/>
                    <a:p>
                      <a:endParaRPr lang="zh-CN"/>
                    </a:p>
                  </a:txBody>
                  <a:tcPr>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tcPr>
                </a:tc>
                <a:tc>
                  <a:txBody>
                    <a:bodyPr/>
                    <a:lstStyle/>
                    <a:p>
                      <a:pPr indent="0" algn="ctr">
                        <a:buNone/>
                      </a:pPr>
                      <a:r>
                        <a:rPr lang="en-US" sz="2000" b="0">
                          <a:solidFill>
                            <a:srgbClr val="000000"/>
                          </a:solidFill>
                          <a:latin typeface="华文仿宋" panose="02010600040101010101" charset="-122"/>
                          <a:ea typeface="华文仿宋" panose="02010600040101010101" charset="-122"/>
                        </a:rPr>
                        <a:t>82777</a:t>
                      </a:r>
                      <a:endParaRPr lang="en-US" altLang="en-US" sz="2000" b="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0000"/>
                          </a:solidFill>
                          <a:latin typeface="华文仿宋" panose="02010600040101010101" charset="-122"/>
                          <a:ea typeface="华文仿宋" panose="02010600040101010101" charset="-122"/>
                        </a:rPr>
                        <a:t>23.0</a:t>
                      </a:r>
                      <a:endParaRPr lang="en-US" alt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文本框 2"/>
          <p:cNvSpPr txBox="1"/>
          <p:nvPr/>
        </p:nvSpPr>
        <p:spPr>
          <a:xfrm>
            <a:off x="1631315" y="1772920"/>
            <a:ext cx="3674745" cy="521970"/>
          </a:xfrm>
          <a:prstGeom prst="rect">
            <a:avLst/>
          </a:prstGeom>
          <a:noFill/>
        </p:spPr>
        <p:txBody>
          <a:bodyPr wrap="square" rtlCol="0" anchor="t">
            <a:spAutoFit/>
          </a:bodyPr>
          <a:lstStyle/>
          <a:p>
            <a:pPr indent="0" algn="l">
              <a:buNone/>
            </a:pPr>
            <a:r>
              <a:rPr lang="zh-CN" sz="2800" b="1">
                <a:solidFill>
                  <a:srgbClr val="000000"/>
                </a:solidFill>
                <a:latin typeface="华文仿宋" panose="02010600040101010101" charset="-122"/>
                <a:ea typeface="华文仿宋" panose="02010600040101010101" charset="-122"/>
                <a:sym typeface="+mn-ea"/>
              </a:rPr>
              <a:t>工作人员的工作时长</a:t>
            </a:r>
            <a:endParaRPr lang="zh-CN" altLang="en-US" sz="2800" b="1">
              <a:solidFill>
                <a:srgbClr val="000000"/>
              </a:solidFill>
              <a:latin typeface="华文仿宋" panose="02010600040101010101" charset="-122"/>
              <a:ea typeface="华文仿宋" panose="0201060004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graphicFrame>
        <p:nvGraphicFramePr>
          <p:cNvPr id="2" name="表格 1"/>
          <p:cNvGraphicFramePr/>
          <p:nvPr>
            <p:custDataLst>
              <p:tags r:id="rId1"/>
            </p:custDataLst>
            <p:extLst>
              <p:ext uri="{D42A27DB-BD31-4B8C-83A1-F6EECF244321}">
                <p14:modId xmlns:p14="http://schemas.microsoft.com/office/powerpoint/2010/main" val="256254001"/>
              </p:ext>
            </p:extLst>
          </p:nvPr>
        </p:nvGraphicFramePr>
        <p:xfrm>
          <a:off x="2135505" y="2420620"/>
          <a:ext cx="8670925" cy="3467100"/>
        </p:xfrm>
        <a:graphic>
          <a:graphicData uri="http://schemas.openxmlformats.org/drawingml/2006/table">
            <a:tbl>
              <a:tblPr firstRow="1" bandRow="1">
                <a:tableStyleId>{5C22544A-7EE6-4342-B048-85BDC9FD1C3A}</a:tableStyleId>
              </a:tblPr>
              <a:tblGrid>
                <a:gridCol w="1944271">
                  <a:extLst>
                    <a:ext uri="{9D8B030D-6E8A-4147-A177-3AD203B41FA5}">
                      <a16:colId xmlns:a16="http://schemas.microsoft.com/office/drawing/2014/main" val="20000"/>
                    </a:ext>
                  </a:extLst>
                </a:gridCol>
                <a:gridCol w="2089884">
                  <a:extLst>
                    <a:ext uri="{9D8B030D-6E8A-4147-A177-3AD203B41FA5}">
                      <a16:colId xmlns:a16="http://schemas.microsoft.com/office/drawing/2014/main" val="20001"/>
                    </a:ext>
                  </a:extLst>
                </a:gridCol>
                <a:gridCol w="2169160">
                  <a:extLst>
                    <a:ext uri="{9D8B030D-6E8A-4147-A177-3AD203B41FA5}">
                      <a16:colId xmlns:a16="http://schemas.microsoft.com/office/drawing/2014/main" val="20002"/>
                    </a:ext>
                  </a:extLst>
                </a:gridCol>
                <a:gridCol w="2467610">
                  <a:extLst>
                    <a:ext uri="{9D8B030D-6E8A-4147-A177-3AD203B41FA5}">
                      <a16:colId xmlns:a16="http://schemas.microsoft.com/office/drawing/2014/main" val="20003"/>
                    </a:ext>
                  </a:extLst>
                </a:gridCol>
              </a:tblGrid>
              <a:tr h="770890">
                <a:tc>
                  <a:txBody>
                    <a:bodyPr/>
                    <a:lstStyle/>
                    <a:p>
                      <a:pPr algn="ctr">
                        <a:buClrTx/>
                        <a:buSzTx/>
                        <a:buFontTx/>
                        <a:buNone/>
                      </a:pPr>
                      <a:r>
                        <a:rPr lang="en-US" sz="2400" b="1">
                          <a:solidFill>
                            <a:schemeClr val="bg1"/>
                          </a:solidFill>
                          <a:latin typeface="华文仿宋" panose="02010600040101010101" charset="-122"/>
                          <a:ea typeface="华文仿宋" panose="02010600040101010101" charset="-122"/>
                        </a:rPr>
                        <a:t>工作站编号</a:t>
                      </a:r>
                    </a:p>
                  </a:txBody>
                  <a:tcPr marL="12700" marR="12700" marT="12700" anchor="ctr">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50000"/>
                      </a:schemeClr>
                    </a:solidFill>
                  </a:tcPr>
                </a:tc>
                <a:tc>
                  <a:txBody>
                    <a:bodyPr/>
                    <a:lstStyle/>
                    <a:p>
                      <a:pPr algn="ctr">
                        <a:buClrTx/>
                        <a:buSzTx/>
                        <a:buFontTx/>
                        <a:buNone/>
                      </a:pPr>
                      <a:r>
                        <a:rPr lang="en-US" sz="2400" b="1">
                          <a:solidFill>
                            <a:schemeClr val="bg1"/>
                          </a:solidFill>
                          <a:latin typeface="华文仿宋" panose="02010600040101010101" charset="-122"/>
                          <a:ea typeface="华文仿宋" panose="02010600040101010101" charset="-122"/>
                        </a:rPr>
                        <a:t>任务类型</a:t>
                      </a:r>
                    </a:p>
                  </a:txBody>
                  <a:tcPr marL="12700" marR="12700" marT="12700" anchor="ctr">
                    <a:lnL>
                      <a:noFill/>
                    </a:lnL>
                    <a:lnR>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lumMod val="50000"/>
                      </a:schemeClr>
                    </a:solidFill>
                  </a:tcPr>
                </a:tc>
                <a:tc>
                  <a:txBody>
                    <a:bodyPr/>
                    <a:lstStyle/>
                    <a:p>
                      <a:pPr algn="ctr">
                        <a:buClrTx/>
                        <a:buSzTx/>
                        <a:buFontTx/>
                        <a:buNone/>
                      </a:pPr>
                      <a:r>
                        <a:rPr lang="en-US" sz="2400" b="1">
                          <a:solidFill>
                            <a:schemeClr val="bg1"/>
                          </a:solidFill>
                          <a:latin typeface="华文仿宋" panose="02010600040101010101" charset="-122"/>
                          <a:ea typeface="华文仿宋" panose="02010600040101010101" charset="-122"/>
                        </a:rPr>
                        <a:t>工作时长（秒）</a:t>
                      </a:r>
                    </a:p>
                  </a:txBody>
                  <a:tcPr marL="12700" marR="12700" marT="12700" anchor="ctr">
                    <a:lnL>
                      <a:noFill/>
                    </a:lnL>
                    <a:lnR>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lumMod val="50000"/>
                      </a:schemeClr>
                    </a:solidFill>
                  </a:tcPr>
                </a:tc>
                <a:tc>
                  <a:txBody>
                    <a:bodyPr/>
                    <a:lstStyle/>
                    <a:p>
                      <a:pPr algn="ctr">
                        <a:buClrTx/>
                        <a:buSzTx/>
                        <a:buFontTx/>
                        <a:buNone/>
                      </a:pPr>
                      <a:r>
                        <a:rPr lang="en-US" sz="2400" b="1">
                          <a:solidFill>
                            <a:schemeClr val="bg1"/>
                          </a:solidFill>
                          <a:latin typeface="华文仿宋" panose="02010600040101010101" charset="-122"/>
                          <a:ea typeface="华文仿宋" panose="02010600040101010101" charset="-122"/>
                        </a:rPr>
                        <a:t>工作时长（小时）</a:t>
                      </a:r>
                    </a:p>
                  </a:txBody>
                  <a:tcPr marL="12700" marR="12700" marT="12700" anchor="ctr">
                    <a:lnL>
                      <a:noFill/>
                    </a:lnL>
                    <a:lnR cap="flat">
                      <a:noFill/>
                    </a:lnR>
                    <a:lnT w="635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0"/>
                  </a:ext>
                </a:extLst>
              </a:tr>
              <a:tr h="448945">
                <a:tc>
                  <a:txBody>
                    <a:bodyPr/>
                    <a:lstStyle/>
                    <a:p>
                      <a:pPr algn="ctr">
                        <a:buClrTx/>
                        <a:buSzTx/>
                        <a:buFontTx/>
                        <a:buNone/>
                      </a:pPr>
                      <a:r>
                        <a:rPr lang="en-US" sz="2000" b="0" dirty="0">
                          <a:solidFill>
                            <a:srgbClr val="FF0000"/>
                          </a:solidFill>
                          <a:latin typeface="华文仿宋" panose="02010600040101010101" charset="-122"/>
                          <a:ea typeface="华文仿宋" panose="02010600040101010101" charset="-122"/>
                        </a:rPr>
                        <a:t>2101</a:t>
                      </a:r>
                    </a:p>
                  </a:txBody>
                  <a:tcPr marL="12700" marR="12700" marT="12700" anchor="ctr">
                    <a:lnL>
                      <a:noFill/>
                    </a:lnL>
                    <a:lnR w="12700">
                      <a:solidFill>
                        <a:schemeClr val="tx1"/>
                      </a:solidFill>
                      <a:prstDash val="solid"/>
                    </a:lnR>
                    <a:lnT w="6350" cap="flat" cmpd="sng">
                      <a:solidFill>
                        <a:srgbClr val="000000"/>
                      </a:solidFill>
                      <a:prstDash val="solid"/>
                      <a:headEnd type="none" w="med" len="med"/>
                      <a:tailEnd type="none" w="med" len="med"/>
                    </a:lnT>
                    <a:lnB cap="flat">
                      <a:noFill/>
                    </a:lnB>
                    <a:lnTlToBr>
                      <a:noFill/>
                    </a:lnTlToBr>
                    <a:lnBlToTr>
                      <a:noFill/>
                    </a:lnBlToTr>
                    <a:solidFill>
                      <a:schemeClr val="accent4">
                        <a:lumMod val="50000"/>
                      </a:schemeClr>
                    </a:solid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出库</a:t>
                      </a:r>
                    </a:p>
                  </a:txBody>
                  <a:tcPr marL="12700" marR="12700" marT="12700"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3256</a:t>
                      </a:r>
                    </a:p>
                  </a:txBody>
                  <a:tcPr marL="12700" marR="12700" marT="12700" anchor="ctr">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algn="ctr">
                        <a:buClrTx/>
                        <a:buSzTx/>
                        <a:buFontTx/>
                        <a:buNone/>
                      </a:pPr>
                      <a:r>
                        <a:rPr lang="en-US" sz="2000" b="1" dirty="0">
                          <a:solidFill>
                            <a:srgbClr val="FF0000"/>
                          </a:solidFill>
                          <a:latin typeface="华文仿宋" panose="02010600040101010101" charset="-122"/>
                          <a:ea typeface="华文仿宋" panose="02010600040101010101" charset="-122"/>
                        </a:rPr>
                        <a:t>0.9</a:t>
                      </a:r>
                    </a:p>
                  </a:txBody>
                  <a:tcPr marL="12700" marR="12700" marT="12700" anchor="ctr">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449580">
                <a:tc>
                  <a:txBody>
                    <a:bodyPr/>
                    <a:lstStyle/>
                    <a:p>
                      <a:pPr algn="ctr">
                        <a:buClrTx/>
                        <a:buSzTx/>
                        <a:buFontTx/>
                        <a:buNone/>
                      </a:pPr>
                      <a:r>
                        <a:rPr lang="en-US" sz="2000" b="0">
                          <a:solidFill>
                            <a:schemeClr val="bg1"/>
                          </a:solidFill>
                          <a:latin typeface="华文仿宋" panose="02010600040101010101" charset="-122"/>
                          <a:ea typeface="华文仿宋" panose="02010600040101010101" charset="-122"/>
                        </a:rPr>
                        <a:t>2107</a:t>
                      </a: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4">
                        <a:lumMod val="50000"/>
                      </a:schemeClr>
                    </a:solid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出库</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5629</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1.6</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49580">
                <a:tc>
                  <a:txBody>
                    <a:bodyPr/>
                    <a:lstStyle/>
                    <a:p>
                      <a:pPr algn="ctr">
                        <a:buClrTx/>
                        <a:buSzTx/>
                        <a:buFontTx/>
                        <a:buNone/>
                      </a:pPr>
                      <a:r>
                        <a:rPr lang="en-US" sz="2000" b="0">
                          <a:solidFill>
                            <a:schemeClr val="bg1"/>
                          </a:solidFill>
                          <a:latin typeface="华文仿宋" panose="02010600040101010101" charset="-122"/>
                          <a:ea typeface="华文仿宋" panose="02010600040101010101" charset="-122"/>
                        </a:rPr>
                        <a:t>2108</a:t>
                      </a: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4">
                        <a:lumMod val="50000"/>
                      </a:schemeClr>
                    </a:solid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出库</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8119</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2.3</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49580">
                <a:tc>
                  <a:txBody>
                    <a:bodyPr/>
                    <a:lstStyle/>
                    <a:p>
                      <a:pPr algn="ctr">
                        <a:buClrTx/>
                        <a:buSzTx/>
                        <a:buFontTx/>
                        <a:buNone/>
                      </a:pPr>
                      <a:r>
                        <a:rPr lang="en-US" sz="2000" b="0" dirty="0">
                          <a:solidFill>
                            <a:srgbClr val="FF0000"/>
                          </a:solidFill>
                          <a:latin typeface="华文仿宋" panose="02010600040101010101" charset="-122"/>
                          <a:ea typeface="华文仿宋" panose="02010600040101010101" charset="-122"/>
                        </a:rPr>
                        <a:t>2201</a:t>
                      </a:r>
                    </a:p>
                  </a:txBody>
                  <a:tcPr marL="12700" marR="12700" marT="12700" anchor="ctr">
                    <a:lnL>
                      <a:noFill/>
                    </a:lnL>
                    <a:lnR w="12700">
                      <a:solidFill>
                        <a:schemeClr val="tx1"/>
                      </a:solidFill>
                      <a:prstDash val="solid"/>
                    </a:lnR>
                    <a:lnT cap="flat">
                      <a:noFill/>
                    </a:lnT>
                    <a:lnB cap="flat">
                      <a:noFill/>
                    </a:lnB>
                    <a:lnTlToBr>
                      <a:noFill/>
                    </a:lnTlToBr>
                    <a:lnBlToTr>
                      <a:noFill/>
                    </a:lnBlToTr>
                    <a:solidFill>
                      <a:schemeClr val="accent4">
                        <a:lumMod val="50000"/>
                      </a:schemeClr>
                    </a:solidFill>
                  </a:tcPr>
                </a:tc>
                <a:tc>
                  <a:txBody>
                    <a:bodyPr/>
                    <a:lstStyle/>
                    <a:p>
                      <a:pPr algn="ctr">
                        <a:buClrTx/>
                        <a:buSzTx/>
                        <a:buFontTx/>
                        <a:buNone/>
                      </a:pPr>
                      <a:r>
                        <a:rPr lang="en-US" sz="2000" b="0" dirty="0" err="1">
                          <a:solidFill>
                            <a:srgbClr val="000000"/>
                          </a:solidFill>
                          <a:latin typeface="华文仿宋" panose="02010600040101010101" charset="-122"/>
                          <a:ea typeface="华文仿宋" panose="02010600040101010101" charset="-122"/>
                        </a:rPr>
                        <a:t>入库</a:t>
                      </a:r>
                      <a:endParaRPr lang="en-US" sz="2000" b="0" dirty="0">
                        <a:solidFill>
                          <a:srgbClr val="000000"/>
                        </a:solidFill>
                        <a:latin typeface="华文仿宋" panose="02010600040101010101" charset="-122"/>
                        <a:ea typeface="华文仿宋" panose="02010600040101010101" charset="-122"/>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62502</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17.4</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448945">
                <a:tc>
                  <a:txBody>
                    <a:bodyPr/>
                    <a:lstStyle/>
                    <a:p>
                      <a:pPr algn="ctr">
                        <a:buClrTx/>
                        <a:buSzTx/>
                        <a:buFontTx/>
                        <a:buNone/>
                      </a:pPr>
                      <a:r>
                        <a:rPr lang="en-US" sz="2000" b="0">
                          <a:solidFill>
                            <a:schemeClr val="bg1"/>
                          </a:solidFill>
                          <a:latin typeface="华文仿宋" panose="02010600040101010101" charset="-122"/>
                          <a:ea typeface="华文仿宋" panose="02010600040101010101" charset="-122"/>
                        </a:rPr>
                        <a:t>2302</a:t>
                      </a:r>
                    </a:p>
                  </a:txBody>
                  <a:tcPr marL="12700" marR="12700" marT="12700" anchor="ctr">
                    <a:lnL>
                      <a:noFill/>
                    </a:lnL>
                    <a:lnR w="12700">
                      <a:solidFill>
                        <a:schemeClr val="tx1"/>
                      </a:solidFill>
                      <a:prstDash val="solid"/>
                    </a:lnR>
                    <a:lnT cap="flat">
                      <a:noFill/>
                    </a:lnT>
                    <a:lnB w="12700" cap="flat">
                      <a:solidFill>
                        <a:schemeClr val="tx1"/>
                      </a:solidFill>
                      <a:prstDash val="solid"/>
                    </a:lnB>
                    <a:lnTlToBr>
                      <a:noFill/>
                    </a:lnTlToBr>
                    <a:lnBlToTr>
                      <a:noFill/>
                    </a:lnBlToTr>
                    <a:solidFill>
                      <a:schemeClr val="accent4">
                        <a:lumMod val="50000"/>
                      </a:schemeClr>
                    </a:solid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盘点</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3271</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0.9</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449580">
                <a:tc gridSpan="2">
                  <a:txBody>
                    <a:bodyPr/>
                    <a:lstStyle/>
                    <a:p>
                      <a:pPr algn="ctr">
                        <a:buClrTx/>
                        <a:buSzTx/>
                        <a:buFontTx/>
                        <a:buNone/>
                      </a:pPr>
                      <a:r>
                        <a:rPr lang="en-US" sz="2000" b="0">
                          <a:solidFill>
                            <a:schemeClr val="bg1"/>
                          </a:solidFill>
                          <a:latin typeface="华文仿宋" panose="02010600040101010101" charset="-122"/>
                          <a:ea typeface="华文仿宋" panose="02010600040101010101" charset="-122"/>
                        </a:rPr>
                        <a:t>总计</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solidFill>
                      <a:schemeClr val="accent4">
                        <a:lumMod val="50000"/>
                      </a:schemeClr>
                    </a:solidFill>
                  </a:tcPr>
                </a:tc>
                <a:tc hMerge="1">
                  <a:txBody>
                    <a:bodyPr/>
                    <a:lstStyle/>
                    <a:p>
                      <a:endParaRPr lang="zh-CN"/>
                    </a:p>
                  </a:txBody>
                  <a:tcPr>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tcPr>
                </a:tc>
                <a:tc>
                  <a:txBody>
                    <a:bodyPr/>
                    <a:lstStyle/>
                    <a:p>
                      <a:pPr algn="ctr">
                        <a:buClrTx/>
                        <a:buSzTx/>
                        <a:buFontTx/>
                        <a:buNone/>
                      </a:pPr>
                      <a:r>
                        <a:rPr lang="en-US" sz="2000" b="0">
                          <a:solidFill>
                            <a:srgbClr val="000000"/>
                          </a:solidFill>
                          <a:latin typeface="华文仿宋" panose="02010600040101010101" charset="-122"/>
                          <a:ea typeface="华文仿宋" panose="02010600040101010101" charset="-122"/>
                        </a:rPr>
                        <a:t>82777</a:t>
                      </a: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algn="ctr">
                        <a:buClrTx/>
                        <a:buSzTx/>
                        <a:buFontTx/>
                        <a:buNone/>
                      </a:pPr>
                      <a:r>
                        <a:rPr lang="en-US" sz="2000" b="0" dirty="0">
                          <a:solidFill>
                            <a:srgbClr val="000000"/>
                          </a:solidFill>
                          <a:latin typeface="华文仿宋" panose="02010600040101010101" charset="-122"/>
                          <a:ea typeface="华文仿宋" panose="02010600040101010101" charset="-122"/>
                        </a:rPr>
                        <a:t>23.0</a:t>
                      </a:r>
                    </a:p>
                  </a:txBody>
                  <a:tcPr marL="12700" marR="12700" marT="12700" anchor="ctr">
                    <a:lnL w="12700">
                      <a:solidFill>
                        <a:schemeClr val="tx1"/>
                      </a:solidFill>
                      <a:prstDash val="solid"/>
                    </a:lnL>
                    <a:lnR w="12700" cap="flat">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 name="表格 2"/>
          <p:cNvGraphicFramePr/>
          <p:nvPr/>
        </p:nvGraphicFramePr>
        <p:xfrm>
          <a:off x="2135505" y="1700530"/>
          <a:ext cx="3297555" cy="552450"/>
        </p:xfrm>
        <a:graphic>
          <a:graphicData uri="http://schemas.openxmlformats.org/drawingml/2006/table">
            <a:tbl>
              <a:tblPr firstRow="1" bandRow="1">
                <a:tableStyleId>{5C22544A-7EE6-4342-B048-85BDC9FD1C3A}</a:tableStyleId>
              </a:tblPr>
              <a:tblGrid>
                <a:gridCol w="3297555">
                  <a:extLst>
                    <a:ext uri="{9D8B030D-6E8A-4147-A177-3AD203B41FA5}">
                      <a16:colId xmlns:a16="http://schemas.microsoft.com/office/drawing/2014/main" val="20000"/>
                    </a:ext>
                  </a:extLst>
                </a:gridCol>
              </a:tblGrid>
              <a:tr h="552450">
                <a:tc>
                  <a:txBody>
                    <a:bodyPr/>
                    <a:lstStyle/>
                    <a:p>
                      <a:pPr indent="0" algn="ctr">
                        <a:buNone/>
                      </a:pPr>
                      <a:r>
                        <a:rPr lang="zh-CN" sz="2800">
                          <a:solidFill>
                            <a:srgbClr val="000000"/>
                          </a:solidFill>
                          <a:latin typeface="华文仿宋" panose="02010600040101010101" charset="-122"/>
                          <a:ea typeface="华文仿宋" panose="02010600040101010101" charset="-122"/>
                        </a:rPr>
                        <a:t>工作站的工作时长</a:t>
                      </a:r>
                      <a:endParaRPr lang="en-US" altLang="en-US" sz="1100" b="0">
                        <a:solidFill>
                          <a:srgbClr val="000000"/>
                        </a:solidFill>
                        <a:latin typeface="微软雅黑" panose="020B0503020204020204" pitchFamily="34" charset="-122"/>
                      </a:endParaRPr>
                    </a:p>
                  </a:txBody>
                  <a:tcPr marL="12700" marR="12700" marT="1270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txBox="1"/>
          <p:nvPr/>
        </p:nvSpPr>
        <p:spPr>
          <a:xfrm>
            <a:off x="2107865" y="174624"/>
            <a:ext cx="9576135" cy="735293"/>
          </a:xfrm>
          <a:prstGeom prst="rect">
            <a:avLst/>
          </a:prstGeom>
        </p:spPr>
        <p:txBody>
          <a:bodyPr>
            <a:normAutofit/>
          </a:bodyPr>
          <a:lstStyle>
            <a:lvl1pPr algn="l" rtl="0" eaLnBrk="1" latinLnBrk="0" hangingPunct="1">
              <a:spcBef>
                <a:spcPct val="0"/>
              </a:spcBef>
              <a:buNone/>
              <a:defRPr sz="3200" kern="1200">
                <a:solidFill>
                  <a:schemeClr val="tx2"/>
                </a:solidFill>
                <a:latin typeface="华文细黑" panose="02010600040101010101" pitchFamily="2" charset="-122"/>
                <a:ea typeface="华文细黑" panose="02010600040101010101" pitchFamily="2" charset="-122"/>
                <a:cs typeface="+mj-cs"/>
              </a:defRPr>
            </a:lvl1pPr>
          </a:lstStyle>
          <a:p>
            <a:pPr algn="ctr">
              <a:spcBef>
                <a:spcPts val="0"/>
              </a:spcBef>
            </a:pPr>
            <a:r>
              <a:rPr lang="en-US" altLang="zh-CN" b="1" dirty="0">
                <a:solidFill>
                  <a:srgbClr val="4F271C"/>
                </a:solidFill>
                <a:latin typeface="微软雅黑" panose="020B0503020204020204" pitchFamily="34" charset="-122"/>
                <a:ea typeface="微软雅黑" panose="020B0503020204020204" pitchFamily="34" charset="-122"/>
              </a:rPr>
              <a:t>12.1</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等线" panose="02010600030101010101" pitchFamily="2" charset="-122"/>
                <a:ea typeface="等线" panose="02010600030101010101" pitchFamily="2" charset="-122"/>
                <a:sym typeface="+mn-ea"/>
              </a:rPr>
              <a:t> </a:t>
            </a:r>
            <a:r>
              <a:rPr lang="zh-CN" altLang="en-US" b="1" dirty="0">
                <a:solidFill>
                  <a:schemeClr val="tx1"/>
                </a:solidFill>
                <a:latin typeface="等线" panose="02010600030101010101" pitchFamily="2" charset="-122"/>
                <a:ea typeface="等线" panose="02010600030101010101" pitchFamily="2" charset="-122"/>
                <a:sym typeface="+mn-ea"/>
              </a:rPr>
              <a:t>生产要素分析</a:t>
            </a:r>
            <a:endParaRPr lang="zh-CN" altLang="en-US" b="1" spc="4" dirty="0">
              <a:solidFill>
                <a:schemeClr val="tx1"/>
              </a:solidFill>
              <a:latin typeface="等线" panose="02010600030101010101" pitchFamily="2" charset="-122"/>
              <a:ea typeface="等线" panose="02010600030101010101" pitchFamily="2" charset="-122"/>
              <a:cs typeface="微软雅黑" panose="020B0503020204020204" pitchFamily="34" charset="-122"/>
              <a:sym typeface="+mn-ea"/>
            </a:endParaRPr>
          </a:p>
        </p:txBody>
      </p:sp>
      <p:sp>
        <p:nvSpPr>
          <p:cNvPr id="19" name="Rectangle 6"/>
          <p:cNvSpPr/>
          <p:nvPr/>
        </p:nvSpPr>
        <p:spPr bwMode="white">
          <a:xfrm>
            <a:off x="1991544" y="909918"/>
            <a:ext cx="10200456" cy="4308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algn="just"/>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12.1.2 </a:t>
            </a:r>
            <a:r>
              <a:rPr lang="en-US" altLang="zh-CN" sz="2200" dirty="0">
                <a:solidFill>
                  <a:schemeClr val="bg1"/>
                </a:solidFill>
                <a:latin typeface="等线" panose="02010600030101010101" pitchFamily="2" charset="-122"/>
                <a:ea typeface="等线" panose="02010600030101010101" pitchFamily="2" charset="-122"/>
                <a:sym typeface="+mn-ea"/>
              </a:rPr>
              <a:t> </a:t>
            </a:r>
            <a:r>
              <a:rPr lang="zh-CN" altLang="en-US" sz="2200" b="1" dirty="0">
                <a:solidFill>
                  <a:schemeClr val="bg1"/>
                </a:solidFill>
                <a:latin typeface="等线" panose="02010600030101010101" pitchFamily="2" charset="-122"/>
                <a:ea typeface="等线" panose="02010600030101010101" pitchFamily="2" charset="-122"/>
                <a:sym typeface="+mn-ea"/>
              </a:rPr>
              <a:t>生产要素生产要素的工作时长分析</a:t>
            </a:r>
          </a:p>
        </p:txBody>
      </p:sp>
      <p:sp>
        <p:nvSpPr>
          <p:cNvPr id="5" name="文本框 4"/>
          <p:cNvSpPr txBox="1"/>
          <p:nvPr/>
        </p:nvSpPr>
        <p:spPr>
          <a:xfrm>
            <a:off x="694690" y="1412875"/>
            <a:ext cx="3916680" cy="607695"/>
          </a:xfrm>
          <a:prstGeom prst="rect">
            <a:avLst/>
          </a:prstGeom>
          <a:noFill/>
        </p:spPr>
        <p:txBody>
          <a:bodyPr wrap="square" rtlCol="0" anchor="t">
            <a:spAutoFit/>
          </a:bodyPr>
          <a:lstStyle/>
          <a:p>
            <a:pPr marL="457200" indent="-457200">
              <a:lnSpc>
                <a:spcPct val="120000"/>
              </a:lnSpc>
              <a:buFont typeface="Wingdings" panose="05000000000000000000" charset="0"/>
              <a:buChar char="Ø"/>
            </a:pPr>
            <a:r>
              <a:rPr lang="zh-CN" altLang="en-US" sz="2800" b="1">
                <a:latin typeface="华文仿宋" panose="02010600040101010101" charset="-122"/>
                <a:ea typeface="华文仿宋" panose="02010600040101010101" charset="-122"/>
                <a:cs typeface="华文仿宋" panose="02010600040101010101" charset="-122"/>
              </a:rPr>
              <a:t>设备运行时长度量</a:t>
            </a:r>
          </a:p>
        </p:txBody>
      </p:sp>
      <p:sp>
        <p:nvSpPr>
          <p:cNvPr id="2" name="文本框 1"/>
          <p:cNvSpPr txBox="1"/>
          <p:nvPr/>
        </p:nvSpPr>
        <p:spPr>
          <a:xfrm>
            <a:off x="1271905" y="2094865"/>
            <a:ext cx="10116820" cy="1050290"/>
          </a:xfrm>
          <a:prstGeom prst="rect">
            <a:avLst/>
          </a:prstGeom>
          <a:noFill/>
        </p:spPr>
        <p:txBody>
          <a:bodyPr wrap="square" rtlCol="0" anchor="t">
            <a:spAutoFit/>
          </a:bodyPr>
          <a:lstStyle/>
          <a:p>
            <a:pPr>
              <a:lnSpc>
                <a:spcPct val="130000"/>
              </a:lnSpc>
            </a:pPr>
            <a:r>
              <a:rPr lang="zh-CN" altLang="en-US" sz="2400">
                <a:latin typeface="华文仿宋" panose="02010600040101010101" charset="-122"/>
                <a:ea typeface="华文仿宋" panose="02010600040101010101" charset="-122"/>
                <a:cs typeface="华文仿宋" panose="02010600040101010101" charset="-122"/>
              </a:rPr>
              <a:t>(数据12-2)根据设备运行记录，利用箱线图对一些异常的任务记录数据进行剔除(如任务耗时异常的记录等)，计算每台设备的运行时长总和。</a:t>
            </a:r>
          </a:p>
        </p:txBody>
      </p:sp>
      <p:sp>
        <p:nvSpPr>
          <p:cNvPr id="3" name="文本框 2"/>
          <p:cNvSpPr txBox="1"/>
          <p:nvPr/>
        </p:nvSpPr>
        <p:spPr>
          <a:xfrm>
            <a:off x="1343660" y="3429000"/>
            <a:ext cx="1306195" cy="460375"/>
          </a:xfrm>
          <a:prstGeom prst="rect">
            <a:avLst/>
          </a:prstGeom>
          <a:noFill/>
        </p:spPr>
        <p:txBody>
          <a:bodyPr wrap="square" rtlCol="0" anchor="t">
            <a:spAutoFit/>
          </a:bodyPr>
          <a:lstStyle/>
          <a:p>
            <a:r>
              <a:rPr lang="zh-CN" altLang="en-US" sz="2400" b="1">
                <a:solidFill>
                  <a:srgbClr val="FF0000"/>
                </a:solidFill>
                <a:latin typeface="华文仿宋" panose="02010600040101010101" charset="-122"/>
                <a:ea typeface="华文仿宋" panose="02010600040101010101" charset="-122"/>
                <a:cs typeface="华文仿宋" panose="02010600040101010101" charset="-122"/>
                <a:sym typeface="+mn-ea"/>
              </a:rPr>
              <a:t>箱线图:</a:t>
            </a:r>
          </a:p>
        </p:txBody>
      </p:sp>
      <p:sp>
        <p:nvSpPr>
          <p:cNvPr id="4" name="文本框 3"/>
          <p:cNvSpPr txBox="1"/>
          <p:nvPr/>
        </p:nvSpPr>
        <p:spPr>
          <a:xfrm>
            <a:off x="5375910" y="5876925"/>
            <a:ext cx="2580005" cy="398780"/>
          </a:xfrm>
          <a:prstGeom prst="rect">
            <a:avLst/>
          </a:prstGeom>
          <a:noFill/>
        </p:spPr>
        <p:txBody>
          <a:bodyPr wrap="square" rtlCol="0" anchor="t">
            <a:spAutoFit/>
          </a:bodyPr>
          <a:lstStyle/>
          <a:p>
            <a:r>
              <a:rPr lang="zh-CN" altLang="en-US" sz="2000" b="1">
                <a:latin typeface="华文仿宋" panose="02010600040101010101" charset="-122"/>
                <a:ea typeface="华文仿宋" panose="02010600040101010101" charset="-122"/>
                <a:cs typeface="华文仿宋" panose="02010600040101010101" charset="-122"/>
                <a:sym typeface="+mn-ea"/>
              </a:rPr>
              <a:t>车辆运行时长箱线图</a:t>
            </a:r>
          </a:p>
        </p:txBody>
      </p:sp>
      <p:pic>
        <p:nvPicPr>
          <p:cNvPr id="8" name="图片 7"/>
          <p:cNvPicPr>
            <a:picLocks noChangeAspect="1"/>
          </p:cNvPicPr>
          <p:nvPr/>
        </p:nvPicPr>
        <p:blipFill>
          <a:blip r:embed="rId2"/>
          <a:stretch>
            <a:fillRect/>
          </a:stretch>
        </p:blipFill>
        <p:spPr>
          <a:xfrm>
            <a:off x="3792220" y="3272790"/>
            <a:ext cx="5567045" cy="260413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IzODgzZjIwMzFjNzc4ZDI5YjUzMWQyOTMxZDc5OGQifQ=="/>
  <p:tag name="KSO_WPP_MARK_KEY" val="b625f53d-cb01-4ff7-b514-210da8f3b9e2"/>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08094687-88cb-4133-8ed6-b95b4e40b714}"/>
  <p:tag name="TABLE_ENDDRAG_ORIGIN_RECT" val="763*359"/>
  <p:tag name="TABLE_ENDDRAG_RECT" val="97*122*763*359"/>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d22555bc-8b97-4956-a01f-ca77eb6c2189}"/>
  <p:tag name="TABLE_ENDDRAG_ORIGIN_RECT" val="780*358"/>
  <p:tag name="TABLE_ENDDRAG_RECT" val="94*128*780*358"/>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618f244b-433a-4508-9faa-2cefee49efd1}"/>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212078cf-ba30-4f34-9cc7-e1581c09b6cc}"/>
  <p:tag name="TABLE_ENDDRAG_ORIGIN_RECT" val="749*282"/>
  <p:tag name="TABLE_ENDDRAG_RECT" val="105*201*749*282"/>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cb0ea5fe-66e3-4358-ad9a-fc34ee8348e0}"/>
  <p:tag name="TABLE_ENDDRAG_ORIGIN_RECT" val="659*224"/>
  <p:tag name="TABLE_ENDDRAG_RECT" val="151*247*659*225"/>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cbb22572-2fed-4791-b483-e5b870d8d1c0}"/>
  <p:tag name="TABLE_ENDDRAG_ORIGIN_RECT" val="680*265"/>
  <p:tag name="TABLE_ENDDRAG_RECT" val="163*196*680*265"/>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d3d844fc-8b59-4fed-98aa-0aef2d0082b6}"/>
  <p:tag name="TABLE_ENDDRAG_ORIGIN_RECT" val="820*266"/>
  <p:tag name="TABLE_ENDDRAG_RECT" val="73*207*820*266"/>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5d5d50a3-4623-47f2-835a-9b2712417b35}"/>
  <p:tag name="TABLE_ENDDRAG_ORIGIN_RECT" val="543*192"/>
  <p:tag name="TABLE_ENDDRAG_RECT" val="83*292*543*192"/>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519c31f2-44fc-493b-bb4e-308b0d8b09dd}"/>
  <p:tag name="TABLE_ENDDRAG_ORIGIN_RECT" val="258*158"/>
  <p:tag name="TABLE_ENDDRAG_RECT" val="667*292*258*158"/>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07da55b6-a755-4940-902f-9c7184b12a1f}"/>
  <p:tag name="TABLE_ENDDRAG_ORIGIN_RECT" val="361*263"/>
  <p:tag name="TABLE_ENDDRAG_RECT" val="77*220*361*26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df310df-a02d-4ade-8b45-352ea83ec0b3}"/>
  <p:tag name="TABLE_ENDDRAG_ORIGIN_RECT" val="665*218"/>
  <p:tag name="TABLE_ENDDRAG_RECT" val="275*218*665*218"/>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8219d21b-5467-40b0-bdce-62e363297315}"/>
  <p:tag name="TABLE_ENDDRAG_ORIGIN_RECT" val="753*266"/>
  <p:tag name="TABLE_ENDDRAG_RECT" val="127*189*753*266"/>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b67cf96e-87a4-4ba1-b3bb-89629a992901}"/>
  <p:tag name="TABLE_ENDDRAG_ORIGIN_RECT" val="259*43"/>
  <p:tag name="TABLE_ENDDRAG_RECT" val="168*133*259*43"/>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41df2d1f-8f54-4fc9-80d2-4d13069b553a}"/>
  <p:tag name="TABLE_ENDDRAG_ORIGIN_RECT" val="351*267"/>
  <p:tag name="TABLE_ENDDRAG_RECT" val="381*136*351*267"/>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5d87b199-c87f-4050-8b77-8c4740525a4a}"/>
  <p:tag name="TABLE_ENDDRAG_ORIGIN_RECT" val="356*142"/>
  <p:tag name="TABLE_ENDDRAG_RECT" val="571*355*357*142"/>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eb95a03e-c12a-4a8e-9a07-0e49348a3909}"/>
  <p:tag name="TABLE_ENDDRAG_ORIGIN_RECT" val="816*250"/>
  <p:tag name="TABLE_ENDDRAG_RECT" val="111*224*816*250"/>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04188cd3-268a-4ba8-8410-38d7b577b566}"/>
  <p:tag name="TABLE_ENDDRAG_ORIGIN_RECT" val="598*378"/>
  <p:tag name="TABLE_ENDDRAG_RECT" val="33*111*598*378"/>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7a3dee76-f81f-44dc-9203-ba99eb54b215}"/>
  <p:tag name="TABLE_ENDDRAG_ORIGIN_RECT" val="535*339"/>
  <p:tag name="TABLE_ENDDRAG_RECT" val="399*133*535*33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1_TP1035247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用于大学课程的学术演示文稿（纸张和铅笔设计）</Template>
  <TotalTime>151</TotalTime>
  <Words>6662</Words>
  <Application>Microsoft Office PowerPoint</Application>
  <PresentationFormat>宽屏</PresentationFormat>
  <Paragraphs>1333</Paragraphs>
  <Slides>45</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45</vt:i4>
      </vt:variant>
    </vt:vector>
  </HeadingPairs>
  <TitlesOfParts>
    <vt:vector size="60" baseType="lpstr">
      <vt:lpstr>Franklin Gothic Book</vt:lpstr>
      <vt:lpstr>Tw Cen MT</vt:lpstr>
      <vt:lpstr>Wingdings 2</vt:lpstr>
      <vt:lpstr>等线</vt:lpstr>
      <vt:lpstr>华文仿宋</vt:lpstr>
      <vt:lpstr>华文细黑</vt:lpstr>
      <vt:lpstr>华文新魏</vt:lpstr>
      <vt:lpstr>宋体</vt:lpstr>
      <vt:lpstr>微软雅黑</vt:lpstr>
      <vt:lpstr>微软雅黑 Light</vt:lpstr>
      <vt:lpstr>Arial</vt:lpstr>
      <vt:lpstr>Calibri</vt:lpstr>
      <vt:lpstr>Cambria Math</vt:lpstr>
      <vt:lpstr>Wingdings</vt:lpstr>
      <vt:lpstr>AcademicPresentation1_TP10352479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统计学 （第8版）</dc:title>
  <dc:creator>jiajp99@126.com</dc:creator>
  <cp:lastModifiedBy>迪李</cp:lastModifiedBy>
  <cp:revision>259</cp:revision>
  <dcterms:created xsi:type="dcterms:W3CDTF">2021-01-10T02:42:00Z</dcterms:created>
  <dcterms:modified xsi:type="dcterms:W3CDTF">2022-11-24T07:39:04Z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TC101671252052</vt:lpwstr>
  </property>
  <property fmtid="{D5CDD505-2E9C-101B-9397-08002B2CF9AE}" pid="3" name="ContentTypeId">
    <vt:lpwstr>0x0101008D8B3457135D67479991424C624CBB4704002439B9162B2E88498A324BEFF3815221</vt:lpwstr>
  </property>
  <property fmtid="{D5CDD505-2E9C-101B-9397-08002B2CF9AE}" pid="4" name="ImageGenCounter">
    <vt:i4>0</vt:i4>
  </property>
  <property fmtid="{D5CDD505-2E9C-101B-9397-08002B2CF9AE}" pid="5" name="ViolationReportStatus">
    <vt:lpwstr>None</vt:lpwstr>
  </property>
  <property fmtid="{D5CDD505-2E9C-101B-9397-08002B2CF9AE}" pid="6" name="ImageGenStatus">
    <vt:i4>0</vt:i4>
  </property>
  <property fmtid="{D5CDD505-2E9C-101B-9397-08002B2CF9AE}" pid="7" name="PolicheckStatus">
    <vt:i4>0</vt:i4>
  </property>
  <property fmtid="{D5CDD505-2E9C-101B-9397-08002B2CF9AE}" pid="8" name="Applications">
    <vt:lpwstr>67;#Template 12;#53;#PowerPoint 12;#407;#PowerPoint 14</vt:lpwstr>
  </property>
  <property fmtid="{D5CDD505-2E9C-101B-9397-08002B2CF9AE}" pid="9" name="PolicheckCounter">
    <vt:i4>0</vt:i4>
  </property>
  <property fmtid="{D5CDD505-2E9C-101B-9397-08002B2CF9AE}" pid="10" name="APTrustLevel">
    <vt:r8>1</vt:r8>
  </property>
  <property fmtid="{D5CDD505-2E9C-101B-9397-08002B2CF9AE}" pid="11" name="Order">
    <vt:r8>6900900</vt:r8>
  </property>
  <property fmtid="{D5CDD505-2E9C-101B-9397-08002B2CF9AE}" pid="12" name="ICV">
    <vt:lpwstr>9AE7712681B5400EB3A7AADA81EB9A55</vt:lpwstr>
  </property>
  <property fmtid="{D5CDD505-2E9C-101B-9397-08002B2CF9AE}" pid="13" name="KSOProductBuildVer">
    <vt:lpwstr>2052-11.1.0.12763</vt:lpwstr>
  </property>
</Properties>
</file>