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257" r:id="rId3"/>
    <p:sldId id="1566" r:id="rId4"/>
    <p:sldId id="718" r:id="rId5"/>
    <p:sldId id="1623" r:id="rId6"/>
    <p:sldId id="1942" r:id="rId7"/>
    <p:sldId id="1943" r:id="rId8"/>
    <p:sldId id="1944" r:id="rId9"/>
    <p:sldId id="1993" r:id="rId10"/>
    <p:sldId id="1994" r:id="rId11"/>
    <p:sldId id="1996" r:id="rId12"/>
    <p:sldId id="1995" r:id="rId13"/>
    <p:sldId id="1997" r:id="rId14"/>
    <p:sldId id="1999" r:id="rId15"/>
    <p:sldId id="2000" r:id="rId16"/>
    <p:sldId id="2137" r:id="rId17"/>
    <p:sldId id="2140" r:id="rId18"/>
    <p:sldId id="2138" r:id="rId19"/>
    <p:sldId id="1998" r:id="rId20"/>
    <p:sldId id="2002" r:id="rId21"/>
    <p:sldId id="2003" r:id="rId22"/>
    <p:sldId id="2007" r:id="rId23"/>
    <p:sldId id="2004" r:id="rId24"/>
    <p:sldId id="2005" r:id="rId25"/>
    <p:sldId id="2006" r:id="rId26"/>
    <p:sldId id="2001" r:id="rId27"/>
    <p:sldId id="2066" r:id="rId28"/>
    <p:sldId id="1684" r:id="rId29"/>
    <p:sldId id="2061" r:id="rId30"/>
    <p:sldId id="2067" r:id="rId31"/>
    <p:sldId id="2068" r:id="rId32"/>
    <p:sldId id="2075" r:id="rId33"/>
    <p:sldId id="2136" r:id="rId34"/>
    <p:sldId id="2141" r:id="rId35"/>
    <p:sldId id="2142" r:id="rId36"/>
    <p:sldId id="2143" r:id="rId37"/>
    <p:sldId id="2069" r:id="rId38"/>
    <p:sldId id="2081" r:id="rId39"/>
    <p:sldId id="2083" r:id="rId40"/>
    <p:sldId id="2084" r:id="rId41"/>
    <p:sldId id="1533" r:id="rId42"/>
  </p:sldIdLst>
  <p:sldSz cx="12192000" cy="6858000"/>
  <p:notesSz cx="6858000" cy="9144000"/>
  <p:custDataLst>
    <p:tags r:id="rId45"/>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p15:clr>
            <a:srgbClr val="A4A3A4"/>
          </p15:clr>
        </p15:guide>
        <p15:guide id="2" pos="3931">
          <p15:clr>
            <a:srgbClr val="A4A3A4"/>
          </p15:clr>
        </p15:guide>
      </p15:sldGuideLst>
    </p:ext>
    <p:ext uri="{2D200454-40CA-4A62-9FC3-DE9A4176ACB9}">
      <p15:notesGuideLst xmlns:p15="http://schemas.microsoft.com/office/powerpoint/2012/main">
        <p15:guide id="1" orient="horz" pos="2916">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E5E6F3"/>
    <a:srgbClr val="256DB7"/>
    <a:srgbClr val="CC0000"/>
    <a:srgbClr val="E6AF00"/>
    <a:srgbClr val="318AAD"/>
    <a:srgbClr val="3699C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00" autoAdjust="0"/>
  </p:normalViewPr>
  <p:slideViewPr>
    <p:cSldViewPr>
      <p:cViewPr varScale="1">
        <p:scale>
          <a:sx n="78" d="100"/>
          <a:sy n="78" d="100"/>
        </p:scale>
        <p:origin x="108" y="546"/>
      </p:cViewPr>
      <p:guideLst>
        <p:guide orient="horz" pos="2187"/>
        <p:guide pos="393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48" d="100"/>
          <a:sy n="48" d="100"/>
        </p:scale>
        <p:origin x="2684" y="52"/>
      </p:cViewPr>
      <p:guideLst>
        <p:guide orient="horz" pos="2916"/>
        <p:guide pos="221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cap="none" baseline="0">
                <a:solidFill>
                  <a:schemeClr val="lt1">
                    <a:lumMod val="85000"/>
                  </a:schemeClr>
                </a:solidFill>
                <a:latin typeface="+mn-lt"/>
                <a:ea typeface="+mn-ea"/>
                <a:cs typeface="+mn-cs"/>
              </a:defRPr>
            </a:pPr>
            <a:r>
              <a:rPr lang="zh-CN" altLang="en-US"/>
              <a:t>可靠度</a:t>
            </a:r>
          </a:p>
        </c:rich>
      </c:tx>
      <c:overlay val="0"/>
      <c:spPr>
        <a:noFill/>
        <a:ln>
          <a:noFill/>
        </a:ln>
        <a:effectLst/>
      </c:spPr>
      <c:txPr>
        <a:bodyPr rot="0" spcFirstLastPara="0" vertOverflow="ellipsis" vert="horz" wrap="square" anchor="ctr" anchorCtr="1"/>
        <a:lstStyle/>
        <a:p>
          <a:pPr defTabSz="914400">
            <a:defRPr lang="zh-CN" sz="1400" b="1" i="0" u="none" strike="noStrike" kern="1200" cap="none" baseline="0">
              <a:solidFill>
                <a:schemeClr val="lt1">
                  <a:lumMod val="85000"/>
                </a:schemeClr>
              </a:solidFill>
              <a:latin typeface="+mn-lt"/>
              <a:ea typeface="+mn-ea"/>
              <a:cs typeface="+mn-cs"/>
            </a:defRPr>
          </a:pPr>
          <a:endParaRPr lang="zh-CN"/>
        </a:p>
      </c:txPr>
    </c:title>
    <c:autoTitleDeleted val="0"/>
    <c:plotArea>
      <c:layout/>
      <c:scatterChart>
        <c:scatterStyle val="lineMarker"/>
        <c:varyColors val="0"/>
        <c:ser>
          <c:idx val="0"/>
          <c:order val="0"/>
          <c:spPr>
            <a:ln w="19050" cap="rnd">
              <a:noFill/>
              <a:round/>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yVal>
            <c:numRef>
              <c:f>[工作簿1]Sheet2!$G$2:$G$9</c:f>
              <c:numCache>
                <c:formatCode>General</c:formatCode>
                <c:ptCount val="8"/>
                <c:pt idx="0">
                  <c:v>0.94</c:v>
                </c:pt>
                <c:pt idx="1">
                  <c:v>0.72</c:v>
                </c:pt>
                <c:pt idx="2">
                  <c:v>0.35</c:v>
                </c:pt>
                <c:pt idx="3">
                  <c:v>0.16</c:v>
                </c:pt>
                <c:pt idx="4">
                  <c:v>7.0000000000000007E-2</c:v>
                </c:pt>
                <c:pt idx="5">
                  <c:v>0.02</c:v>
                </c:pt>
                <c:pt idx="6">
                  <c:v>0.01</c:v>
                </c:pt>
                <c:pt idx="7">
                  <c:v>0</c:v>
                </c:pt>
              </c:numCache>
            </c:numRef>
          </c:yVal>
          <c:smooth val="0"/>
          <c:extLst>
            <c:ext xmlns:c16="http://schemas.microsoft.com/office/drawing/2014/chart" uri="{C3380CC4-5D6E-409C-BE32-E72D297353CC}">
              <c16:uniqueId val="{00000000-7A81-4813-986A-2725E1FF47C3}"/>
            </c:ext>
          </c:extLst>
        </c:ser>
        <c:dLbls>
          <c:showLegendKey val="0"/>
          <c:showVal val="0"/>
          <c:showCatName val="0"/>
          <c:showSerName val="0"/>
          <c:showPercent val="0"/>
          <c:showBubbleSize val="0"/>
        </c:dLbls>
        <c:axId val="489210842"/>
        <c:axId val="23587700"/>
      </c:scatterChart>
      <c:valAx>
        <c:axId val="489210842"/>
        <c:scaling>
          <c:orientation val="minMax"/>
        </c:scaling>
        <c:delete val="0"/>
        <c:axPos val="b"/>
        <c:majorGridlines>
          <c:spPr>
            <a:ln w="9525" cap="flat" cmpd="sng" algn="ctr">
              <a:solidFill>
                <a:schemeClr val="dk1">
                  <a:lumMod val="65000"/>
                  <a:lumOff val="35000"/>
                  <a:alpha val="75000"/>
                </a:schemeClr>
              </a:solidFill>
              <a:round/>
            </a:ln>
            <a:effectLst/>
          </c:spPr>
        </c:majorGridlines>
        <c:majorTickMark val="none"/>
        <c:minorTickMark val="none"/>
        <c:tickLblPos val="nextTo"/>
        <c:spPr>
          <a:noFill/>
          <a:ln w="9525" cap="flat" cmpd="sng" algn="ctr">
            <a:solidFill>
              <a:schemeClr val="lt1">
                <a:lumMod val="50000"/>
              </a:schemeClr>
            </a:solidFill>
            <a:round/>
          </a:ln>
          <a:effectLst/>
        </c:spPr>
        <c:txPr>
          <a:bodyPr rot="-60000000" spcFirstLastPara="0"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endParaRPr lang="zh-CN"/>
          </a:p>
        </c:txPr>
        <c:crossAx val="23587700"/>
        <c:crosses val="autoZero"/>
        <c:crossBetween val="midCat"/>
      </c:valAx>
      <c:valAx>
        <c:axId val="23587700"/>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0"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endParaRPr lang="zh-CN"/>
          </a:p>
        </c:txPr>
        <c:crossAx val="48921084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cap="none" baseline="0">
                <a:solidFill>
                  <a:schemeClr val="lt1">
                    <a:lumMod val="85000"/>
                  </a:schemeClr>
                </a:solidFill>
                <a:latin typeface="+mn-lt"/>
                <a:ea typeface="+mn-ea"/>
                <a:cs typeface="+mn-cs"/>
              </a:defRPr>
            </a:pPr>
            <a:r>
              <a:rPr lang="zh-CN" altLang="en-US"/>
              <a:t>可靠度</a:t>
            </a:r>
          </a:p>
        </c:rich>
      </c:tx>
      <c:overlay val="0"/>
      <c:spPr>
        <a:noFill/>
        <a:ln>
          <a:noFill/>
        </a:ln>
        <a:effectLst/>
      </c:spPr>
      <c:txPr>
        <a:bodyPr rot="0" spcFirstLastPara="0" vertOverflow="ellipsis" vert="horz" wrap="square" anchor="ctr" anchorCtr="1"/>
        <a:lstStyle/>
        <a:p>
          <a:pPr defTabSz="914400">
            <a:defRPr lang="zh-CN" sz="1400" b="1" i="0" u="none" strike="noStrike" kern="1200" cap="none" baseline="0">
              <a:solidFill>
                <a:schemeClr val="lt1">
                  <a:lumMod val="85000"/>
                </a:schemeClr>
              </a:solidFill>
              <a:latin typeface="+mn-lt"/>
              <a:ea typeface="+mn-ea"/>
              <a:cs typeface="+mn-cs"/>
            </a:defRPr>
          </a:pPr>
          <a:endParaRPr lang="zh-CN"/>
        </a:p>
      </c:txPr>
    </c:title>
    <c:autoTitleDeleted val="0"/>
    <c:plotArea>
      <c:layout/>
      <c:scatterChart>
        <c:scatterStyle val="lineMarker"/>
        <c:varyColors val="0"/>
        <c:ser>
          <c:idx val="0"/>
          <c:order val="0"/>
          <c:spPr>
            <a:ln w="19050" cap="rnd">
              <a:noFill/>
              <a:round/>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trendline>
            <c:spPr>
              <a:ln w="25400" cap="rnd">
                <a:solidFill>
                  <a:schemeClr val="accent1">
                    <a:alpha val="50000"/>
                  </a:schemeClr>
                </a:solidFill>
              </a:ln>
              <a:effectLst/>
            </c:spPr>
            <c:trendlineType val="poly"/>
            <c:order val="2"/>
            <c:dispRSqr val="0"/>
            <c:dispEq val="0"/>
          </c:trendline>
          <c:yVal>
            <c:numRef>
              <c:f>[工作簿1]Sheet2!$G$2:$G$9</c:f>
              <c:numCache>
                <c:formatCode>General</c:formatCode>
                <c:ptCount val="8"/>
                <c:pt idx="0">
                  <c:v>0.94</c:v>
                </c:pt>
                <c:pt idx="1">
                  <c:v>0.72</c:v>
                </c:pt>
                <c:pt idx="2">
                  <c:v>0.35</c:v>
                </c:pt>
                <c:pt idx="3">
                  <c:v>0.16</c:v>
                </c:pt>
                <c:pt idx="4">
                  <c:v>7.0000000000000007E-2</c:v>
                </c:pt>
                <c:pt idx="5">
                  <c:v>0.02</c:v>
                </c:pt>
                <c:pt idx="6">
                  <c:v>0.01</c:v>
                </c:pt>
                <c:pt idx="7">
                  <c:v>0</c:v>
                </c:pt>
              </c:numCache>
            </c:numRef>
          </c:yVal>
          <c:smooth val="0"/>
          <c:extLst>
            <c:ext xmlns:c16="http://schemas.microsoft.com/office/drawing/2014/chart" uri="{C3380CC4-5D6E-409C-BE32-E72D297353CC}">
              <c16:uniqueId val="{00000001-3A6C-4A46-9520-2C85B294859D}"/>
            </c:ext>
          </c:extLst>
        </c:ser>
        <c:dLbls>
          <c:showLegendKey val="0"/>
          <c:showVal val="0"/>
          <c:showCatName val="0"/>
          <c:showSerName val="0"/>
          <c:showPercent val="0"/>
          <c:showBubbleSize val="0"/>
        </c:dLbls>
        <c:axId val="489210842"/>
        <c:axId val="23587700"/>
      </c:scatterChart>
      <c:valAx>
        <c:axId val="489210842"/>
        <c:scaling>
          <c:orientation val="minMax"/>
        </c:scaling>
        <c:delete val="0"/>
        <c:axPos val="b"/>
        <c:majorGridlines>
          <c:spPr>
            <a:ln w="9525" cap="flat" cmpd="sng" algn="ctr">
              <a:solidFill>
                <a:schemeClr val="dk1">
                  <a:lumMod val="65000"/>
                  <a:lumOff val="35000"/>
                  <a:alpha val="75000"/>
                </a:schemeClr>
              </a:solidFill>
              <a:round/>
            </a:ln>
            <a:effectLst/>
          </c:spPr>
        </c:majorGridlines>
        <c:majorTickMark val="none"/>
        <c:minorTickMark val="none"/>
        <c:tickLblPos val="nextTo"/>
        <c:spPr>
          <a:noFill/>
          <a:ln w="9525" cap="flat" cmpd="sng" algn="ctr">
            <a:solidFill>
              <a:schemeClr val="lt1">
                <a:lumMod val="50000"/>
              </a:schemeClr>
            </a:solidFill>
            <a:round/>
          </a:ln>
          <a:effectLst/>
        </c:spPr>
        <c:txPr>
          <a:bodyPr rot="-60000000" spcFirstLastPara="0"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endParaRPr lang="zh-CN"/>
          </a:p>
        </c:txPr>
        <c:crossAx val="23587700"/>
        <c:crosses val="autoZero"/>
        <c:crossBetween val="midCat"/>
      </c:valAx>
      <c:valAx>
        <c:axId val="23587700"/>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0"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endParaRPr lang="zh-CN"/>
          </a:p>
        </c:txPr>
        <c:crossAx val="48921084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1" i="0" u="none" strike="noStrike" kern="1200" baseline="0">
                <a:solidFill>
                  <a:schemeClr val="dk1">
                    <a:lumMod val="75000"/>
                    <a:lumOff val="25000"/>
                  </a:schemeClr>
                </a:solidFill>
                <a:latin typeface="+mn-lt"/>
                <a:ea typeface="+mn-ea"/>
                <a:cs typeface="+mn-cs"/>
              </a:defRPr>
            </a:pPr>
            <a:r>
              <a:rPr lang="en-US"/>
              <a:t>MTBF</a:t>
            </a:r>
          </a:p>
        </c:rich>
      </c:tx>
      <c:overlay val="0"/>
      <c:spPr>
        <a:noFill/>
        <a:ln>
          <a:noFill/>
        </a:ln>
        <a:effectLst/>
      </c:spPr>
      <c:txPr>
        <a:bodyPr rot="0" spcFirstLastPara="0" vertOverflow="ellipsis" vert="horz" wrap="square" anchor="ctr" anchorCtr="1"/>
        <a:lstStyle/>
        <a:p>
          <a:pPr defTabSz="914400">
            <a:defRPr lang="zh-CN"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23506382978723"/>
          <c:y val="0.13548855793679601"/>
          <c:w val="0.84994042553191496"/>
          <c:h val="0.77413730475844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[工作簿1]Sheet4!$C$6:$N$6</c:f>
              <c:numCache>
                <c:formatCode>General</c:formatCode>
                <c:ptCount val="12"/>
                <c:pt idx="0">
                  <c:v>1230</c:v>
                </c:pt>
                <c:pt idx="1">
                  <c:v>271</c:v>
                </c:pt>
                <c:pt idx="2">
                  <c:v>184</c:v>
                </c:pt>
                <c:pt idx="3">
                  <c:v>939</c:v>
                </c:pt>
                <c:pt idx="4">
                  <c:v>592</c:v>
                </c:pt>
                <c:pt idx="5">
                  <c:v>627</c:v>
                </c:pt>
                <c:pt idx="6">
                  <c:v>253</c:v>
                </c:pt>
                <c:pt idx="7">
                  <c:v>920</c:v>
                </c:pt>
                <c:pt idx="8">
                  <c:v>1898</c:v>
                </c:pt>
                <c:pt idx="9">
                  <c:v>386</c:v>
                </c:pt>
                <c:pt idx="10">
                  <c:v>991</c:v>
                </c:pt>
                <c:pt idx="11">
                  <c:v>417</c:v>
                </c:pt>
              </c:numCache>
            </c:numRef>
          </c:val>
          <c:smooth val="0"/>
          <c:extLst>
            <c:ext xmlns:c16="http://schemas.microsoft.com/office/drawing/2014/chart" uri="{C3380CC4-5D6E-409C-BE32-E72D297353CC}">
              <c16:uniqueId val="{00000000-0848-433D-A6E4-DE8DA01A635B}"/>
            </c:ext>
          </c:extLst>
        </c:ser>
        <c:dLbls>
          <c:showLegendKey val="0"/>
          <c:showVal val="1"/>
          <c:showCatName val="0"/>
          <c:showSerName val="0"/>
          <c:showPercent val="0"/>
          <c:showBubbleSize val="0"/>
        </c:dLbls>
        <c:marker val="1"/>
        <c:smooth val="0"/>
        <c:axId val="195943083"/>
        <c:axId val="599009554"/>
      </c:lineChart>
      <c:catAx>
        <c:axId val="195943083"/>
        <c:scaling>
          <c:orientation val="minMax"/>
        </c:scaling>
        <c:delete val="0"/>
        <c:axPos val="b"/>
        <c:majorTickMark val="none"/>
        <c:minorTickMark val="none"/>
        <c:tickLblPos val="nextTo"/>
        <c:spPr>
          <a:noFill/>
          <a:ln w="19050" cap="flat" cmpd="sng" algn="ctr">
            <a:solidFill>
              <a:schemeClr val="dk1">
                <a:lumMod val="75000"/>
                <a:lumOff val="25000"/>
              </a:schemeClr>
            </a:solidFill>
            <a:round/>
          </a:ln>
          <a:effectLst/>
        </c:spPr>
        <c:txPr>
          <a:bodyPr rot="-60000000" spcFirstLastPara="0" vertOverflow="ellipsis" vert="horz" wrap="square" anchor="ctr" anchorCtr="1"/>
          <a:lstStyle/>
          <a:p>
            <a:pPr>
              <a:defRPr lang="zh-CN" sz="900" b="0" i="0" u="none" strike="noStrike" kern="1200" cap="all" baseline="0">
                <a:solidFill>
                  <a:schemeClr val="dk1">
                    <a:lumMod val="75000"/>
                    <a:lumOff val="25000"/>
                  </a:schemeClr>
                </a:solidFill>
                <a:latin typeface="+mn-lt"/>
                <a:ea typeface="+mn-ea"/>
                <a:cs typeface="+mn-cs"/>
              </a:defRPr>
            </a:pPr>
            <a:endParaRPr lang="zh-CN"/>
          </a:p>
        </c:txPr>
        <c:crossAx val="599009554"/>
        <c:crosses val="autoZero"/>
        <c:auto val="1"/>
        <c:lblAlgn val="ctr"/>
        <c:lblOffset val="100"/>
        <c:noMultiLvlLbl val="0"/>
      </c:catAx>
      <c:valAx>
        <c:axId val="59900955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5943083"/>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1" i="0" u="none" strike="noStrike" kern="1200" baseline="0">
                <a:solidFill>
                  <a:schemeClr val="dk1">
                    <a:lumMod val="75000"/>
                    <a:lumOff val="25000"/>
                  </a:schemeClr>
                </a:solidFill>
                <a:latin typeface="+mn-lt"/>
                <a:ea typeface="+mn-ea"/>
                <a:cs typeface="+mn-cs"/>
              </a:defRPr>
            </a:pPr>
            <a:r>
              <a:rPr lang="en-US"/>
              <a:t>MTTR</a:t>
            </a:r>
          </a:p>
        </c:rich>
      </c:tx>
      <c:overlay val="0"/>
      <c:spPr>
        <a:noFill/>
        <a:ln>
          <a:noFill/>
        </a:ln>
        <a:effectLst/>
      </c:spPr>
      <c:txPr>
        <a:bodyPr rot="0" spcFirstLastPara="0" vertOverflow="ellipsis" vert="horz" wrap="square" anchor="ctr" anchorCtr="1"/>
        <a:lstStyle/>
        <a:p>
          <a:pPr defTabSz="914400">
            <a:defRPr lang="zh-CN"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[工作簿1]Sheet4!$C$7:$N$7</c:f>
              <c:numCache>
                <c:formatCode>General</c:formatCode>
                <c:ptCount val="12"/>
                <c:pt idx="0">
                  <c:v>77</c:v>
                </c:pt>
                <c:pt idx="1">
                  <c:v>30</c:v>
                </c:pt>
                <c:pt idx="2">
                  <c:v>29</c:v>
                </c:pt>
                <c:pt idx="3">
                  <c:v>26</c:v>
                </c:pt>
                <c:pt idx="4">
                  <c:v>71</c:v>
                </c:pt>
                <c:pt idx="5">
                  <c:v>32</c:v>
                </c:pt>
                <c:pt idx="6">
                  <c:v>28</c:v>
                </c:pt>
                <c:pt idx="7">
                  <c:v>73</c:v>
                </c:pt>
                <c:pt idx="8">
                  <c:v>25</c:v>
                </c:pt>
                <c:pt idx="9">
                  <c:v>27</c:v>
                </c:pt>
                <c:pt idx="10">
                  <c:v>114</c:v>
                </c:pt>
                <c:pt idx="11">
                  <c:v>35</c:v>
                </c:pt>
              </c:numCache>
            </c:numRef>
          </c:val>
          <c:smooth val="0"/>
          <c:extLst>
            <c:ext xmlns:c16="http://schemas.microsoft.com/office/drawing/2014/chart" uri="{C3380CC4-5D6E-409C-BE32-E72D297353CC}">
              <c16:uniqueId val="{00000000-6C9D-44D7-83D9-050560BDD60F}"/>
            </c:ext>
          </c:extLst>
        </c:ser>
        <c:dLbls>
          <c:showLegendKey val="0"/>
          <c:showVal val="1"/>
          <c:showCatName val="0"/>
          <c:showSerName val="0"/>
          <c:showPercent val="0"/>
          <c:showBubbleSize val="0"/>
        </c:dLbls>
        <c:marker val="1"/>
        <c:smooth val="0"/>
        <c:axId val="840950237"/>
        <c:axId val="237626087"/>
      </c:lineChart>
      <c:catAx>
        <c:axId val="840950237"/>
        <c:scaling>
          <c:orientation val="minMax"/>
        </c:scaling>
        <c:delete val="0"/>
        <c:axPos val="b"/>
        <c:majorTickMark val="none"/>
        <c:minorTickMark val="none"/>
        <c:tickLblPos val="nextTo"/>
        <c:spPr>
          <a:noFill/>
          <a:ln w="19050" cap="flat" cmpd="sng" algn="ctr">
            <a:solidFill>
              <a:schemeClr val="dk1">
                <a:lumMod val="75000"/>
                <a:lumOff val="25000"/>
              </a:schemeClr>
            </a:solidFill>
            <a:round/>
          </a:ln>
          <a:effectLst/>
        </c:spPr>
        <c:txPr>
          <a:bodyPr rot="-60000000" spcFirstLastPara="0" vertOverflow="ellipsis" vert="horz" wrap="square" anchor="ctr" anchorCtr="1"/>
          <a:lstStyle/>
          <a:p>
            <a:pPr>
              <a:defRPr lang="zh-CN" sz="900" b="0" i="0" u="none" strike="noStrike" kern="1200" cap="all" baseline="0">
                <a:solidFill>
                  <a:schemeClr val="dk1">
                    <a:lumMod val="75000"/>
                    <a:lumOff val="25000"/>
                  </a:schemeClr>
                </a:solidFill>
                <a:latin typeface="+mn-lt"/>
                <a:ea typeface="+mn-ea"/>
                <a:cs typeface="+mn-cs"/>
              </a:defRPr>
            </a:pPr>
            <a:endParaRPr lang="zh-CN"/>
          </a:p>
        </c:txPr>
        <c:crossAx val="237626087"/>
        <c:crosses val="autoZero"/>
        <c:auto val="1"/>
        <c:lblAlgn val="ctr"/>
        <c:lblOffset val="100"/>
        <c:noMultiLvlLbl val="0"/>
      </c:catAx>
      <c:valAx>
        <c:axId val="23762608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40950237"/>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altLang="en-US"/>
              <a:t>可用度</a:t>
            </a:r>
          </a:p>
        </c:rich>
      </c:tx>
      <c:overlay val="0"/>
      <c:spPr>
        <a:noFill/>
        <a:ln>
          <a:noFill/>
        </a:ln>
        <a:effectLst/>
      </c:spPr>
      <c:txPr>
        <a:bodyPr rot="0" spcFirstLastPara="0" vertOverflow="ellipsis" vert="horz" wrap="square" anchor="ctr" anchorCtr="1"/>
        <a:lstStyle/>
        <a:p>
          <a:pPr defTabSz="914400">
            <a:defRPr lang="zh-CN"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lineChart>
        <c:grouping val="standard"/>
        <c:varyColors val="0"/>
        <c:ser>
          <c:idx val="0"/>
          <c:order val="0"/>
          <c:spPr>
            <a:ln w="34925" cap="rnd">
              <a:solidFill>
                <a:schemeClr val="accent1"/>
              </a:solidFill>
              <a:round/>
            </a:ln>
            <a:effectLst>
              <a:outerShdw blurRad="38100" dist="25400" dir="5400000" rotWithShape="0">
                <a:srgbClr val="000000">
                  <a:alpha val="35000"/>
                </a:srgbClr>
              </a:outerShdw>
            </a:effectLst>
          </c:spPr>
          <c:marker>
            <c:symbol val="none"/>
          </c:marker>
          <c:val>
            <c:numRef>
              <c:f>[工作簿1]Sheet4!$C$8:$N$8</c:f>
              <c:numCache>
                <c:formatCode>General</c:formatCode>
                <c:ptCount val="12"/>
                <c:pt idx="0">
                  <c:v>0.94</c:v>
                </c:pt>
                <c:pt idx="1">
                  <c:v>0.9</c:v>
                </c:pt>
                <c:pt idx="2">
                  <c:v>0.86</c:v>
                </c:pt>
                <c:pt idx="3">
                  <c:v>0.97</c:v>
                </c:pt>
                <c:pt idx="4">
                  <c:v>0.89</c:v>
                </c:pt>
                <c:pt idx="5">
                  <c:v>0.95</c:v>
                </c:pt>
                <c:pt idx="6">
                  <c:v>0.9</c:v>
                </c:pt>
                <c:pt idx="7">
                  <c:v>0.93</c:v>
                </c:pt>
                <c:pt idx="8">
                  <c:v>0.99</c:v>
                </c:pt>
                <c:pt idx="9">
                  <c:v>0.94</c:v>
                </c:pt>
                <c:pt idx="10">
                  <c:v>0.9</c:v>
                </c:pt>
                <c:pt idx="11">
                  <c:v>0.92</c:v>
                </c:pt>
              </c:numCache>
            </c:numRef>
          </c:val>
          <c:smooth val="0"/>
          <c:extLst>
            <c:ext xmlns:c16="http://schemas.microsoft.com/office/drawing/2014/chart" uri="{C3380CC4-5D6E-409C-BE32-E72D297353CC}">
              <c16:uniqueId val="{00000000-2329-4EFC-B709-C1DE6971D1C8}"/>
            </c:ext>
          </c:extLst>
        </c:ser>
        <c:dLbls>
          <c:showLegendKey val="0"/>
          <c:showVal val="0"/>
          <c:showCatName val="0"/>
          <c:showSerName val="0"/>
          <c:showPercent val="0"/>
          <c:showBubbleSize val="0"/>
        </c:dLbls>
        <c:smooth val="0"/>
        <c:axId val="560089731"/>
        <c:axId val="804219651"/>
      </c:lineChart>
      <c:catAx>
        <c:axId val="560089731"/>
        <c:scaling>
          <c:orientation val="minMax"/>
        </c:scaling>
        <c:delete val="0"/>
        <c:axPos val="b"/>
        <c:majorTickMark val="none"/>
        <c:minorTickMark val="none"/>
        <c:tickLblPos val="nextTo"/>
        <c:spPr>
          <a:noFill/>
          <a:ln w="9525" cap="flat" cmpd="sng" algn="ctr">
            <a:solidFill>
              <a:schemeClr val="lt1">
                <a:lumMod val="95000"/>
                <a:alpha val="10000"/>
              </a:schemeClr>
            </a:solidFill>
            <a:round/>
          </a:ln>
          <a:effectLst/>
        </c:spPr>
        <c:txPr>
          <a:bodyPr rot="-60000000" spcFirstLastPara="0"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804219651"/>
        <c:crosses val="autoZero"/>
        <c:auto val="1"/>
        <c:lblAlgn val="ctr"/>
        <c:lblOffset val="100"/>
        <c:noMultiLvlLbl val="0"/>
      </c:catAx>
      <c:valAx>
        <c:axId val="80421965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56008973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B2274A7-4FB5-4488-B8D6-F2AE98A25D23}" type="doc">
      <dgm:prSet loTypeId="urn:microsoft.com/office/officeart/2009/3/layout/CircleRelationship" loCatId="relationship" qsTypeId="urn:microsoft.com/office/officeart/2005/8/quickstyle/simple1#3" qsCatId="simple" csTypeId="urn:microsoft.com/office/officeart/2005/8/colors/colorful3#1" csCatId="colorful" phldr="1"/>
      <dgm:spPr/>
      <dgm:t>
        <a:bodyPr/>
        <a:lstStyle/>
        <a:p>
          <a:endParaRPr lang="zh-CN" altLang="en-US"/>
        </a:p>
      </dgm:t>
    </dgm:pt>
    <dgm:pt modelId="{485188A7-B3B2-4B15-9C61-9B150ABD883C}">
      <dgm:prSet phldrT="[文本]" custT="1"/>
      <dgm:spPr>
        <a:scene3d>
          <a:camera prst="orthographicFront"/>
          <a:lightRig rig="threePt" dir="t"/>
        </a:scene3d>
        <a:sp3d>
          <a:bevelT/>
        </a:sp3d>
      </dgm:spPr>
      <dgm:t>
        <a:bodyPr/>
        <a:lstStyle/>
        <a:p>
          <a:endParaRPr lang="zh-CN" altLang="en-US" sz="50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2342E4D0-1B51-40BF-B2B7-C4C607F917B0}" type="par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5701C9D8-9AB8-4BEA-A196-E92AD438DFFD}" type="sib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F43CF681-7724-4786-BB41-C95A45B8EF7B}">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6554619-8D2E-4616-AE69-BC0D0BFEBCA5}" type="par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F9FEF4D-346B-4D5D-89E8-5502A3C41F39}" type="sib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4DC4B7CA-897A-434A-9C91-5902D9FC6E33}">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A7A9AB1-1CB3-44F8-9F96-4DF4A2C17A02}" type="par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8D4DDD9-AF7C-4FE3-B3D0-118C287E9AC4}" type="sib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83FECD7F-E895-4680-A963-DB008F78B946}" type="pres">
      <dgm:prSet presAssocID="{8B2274A7-4FB5-4488-B8D6-F2AE98A25D23}" presName="Name0" presStyleCnt="0">
        <dgm:presLayoutVars>
          <dgm:chMax val="1"/>
          <dgm:chPref val="1"/>
        </dgm:presLayoutVars>
      </dgm:prSet>
      <dgm:spPr/>
    </dgm:pt>
    <dgm:pt modelId="{1F6318E9-8266-41CF-96AE-2062BE056D59}" type="pres">
      <dgm:prSet presAssocID="{485188A7-B3B2-4B15-9C61-9B150ABD883C}" presName="Parent" presStyleLbl="node0" presStyleIdx="0" presStyleCnt="1">
        <dgm:presLayoutVars>
          <dgm:chMax val="5"/>
          <dgm:chPref val="5"/>
        </dgm:presLayoutVars>
      </dgm:prSet>
      <dgm:spPr/>
    </dgm:pt>
    <dgm:pt modelId="{28437256-DED5-4EEF-9051-DDD6F92853B5}" type="pres">
      <dgm:prSet presAssocID="{485188A7-B3B2-4B15-9C61-9B150ABD883C}" presName="Accent1" presStyleLbl="node1" presStyleIdx="0" presStyleCnt="13"/>
      <dgm:spPr>
        <a:scene3d>
          <a:camera prst="orthographicFront"/>
          <a:lightRig rig="threePt" dir="t"/>
        </a:scene3d>
        <a:sp3d>
          <a:bevelT/>
        </a:sp3d>
      </dgm:spPr>
    </dgm:pt>
    <dgm:pt modelId="{73C507BE-7727-4A38-AE5F-C229980DA504}" type="pres">
      <dgm:prSet presAssocID="{485188A7-B3B2-4B15-9C61-9B150ABD883C}" presName="Accent2" presStyleLbl="node1" presStyleIdx="1" presStyleCnt="13"/>
      <dgm:spPr>
        <a:scene3d>
          <a:camera prst="orthographicFront"/>
          <a:lightRig rig="threePt" dir="t"/>
        </a:scene3d>
        <a:sp3d>
          <a:bevelT/>
        </a:sp3d>
      </dgm:spPr>
    </dgm:pt>
    <dgm:pt modelId="{01871CFF-CBBF-4957-986D-6A79637567F4}" type="pres">
      <dgm:prSet presAssocID="{485188A7-B3B2-4B15-9C61-9B150ABD883C}" presName="Accent3" presStyleLbl="node1" presStyleIdx="2" presStyleCnt="13"/>
      <dgm:spPr>
        <a:scene3d>
          <a:camera prst="orthographicFront"/>
          <a:lightRig rig="threePt" dir="t"/>
        </a:scene3d>
        <a:sp3d>
          <a:bevelT/>
        </a:sp3d>
      </dgm:spPr>
    </dgm:pt>
    <dgm:pt modelId="{43E6902F-E870-401D-92DD-55B772B508EE}" type="pres">
      <dgm:prSet presAssocID="{485188A7-B3B2-4B15-9C61-9B150ABD883C}" presName="Accent4" presStyleLbl="node1" presStyleIdx="3" presStyleCnt="13"/>
      <dgm:spPr>
        <a:scene3d>
          <a:camera prst="orthographicFront"/>
          <a:lightRig rig="threePt" dir="t"/>
        </a:scene3d>
        <a:sp3d>
          <a:bevelT/>
        </a:sp3d>
      </dgm:spPr>
    </dgm:pt>
    <dgm:pt modelId="{10184644-DF8D-47FB-A7DE-B462D0A0F848}" type="pres">
      <dgm:prSet presAssocID="{485188A7-B3B2-4B15-9C61-9B150ABD883C}" presName="Accent5" presStyleLbl="node1" presStyleIdx="4" presStyleCnt="13"/>
      <dgm:spPr>
        <a:scene3d>
          <a:camera prst="orthographicFront"/>
          <a:lightRig rig="threePt" dir="t"/>
        </a:scene3d>
        <a:sp3d>
          <a:bevelT/>
        </a:sp3d>
      </dgm:spPr>
    </dgm:pt>
    <dgm:pt modelId="{5F3FA5B0-80DF-45F0-8430-620D5CFEB0DD}" type="pres">
      <dgm:prSet presAssocID="{485188A7-B3B2-4B15-9C61-9B150ABD883C}" presName="Accent6" presStyleLbl="node1" presStyleIdx="5" presStyleCnt="13"/>
      <dgm:spPr>
        <a:scene3d>
          <a:camera prst="orthographicFront"/>
          <a:lightRig rig="threePt" dir="t"/>
        </a:scene3d>
        <a:sp3d>
          <a:bevelT/>
        </a:sp3d>
      </dgm:spPr>
    </dgm:pt>
    <dgm:pt modelId="{1043A8A5-97A0-4B7B-8B0E-ABC4CC5B422B}" type="pres">
      <dgm:prSet presAssocID="{F43CF681-7724-4786-BB41-C95A45B8EF7B}" presName="Child1" presStyleLbl="node1" presStyleIdx="6" presStyleCnt="13">
        <dgm:presLayoutVars>
          <dgm:chMax val="0"/>
          <dgm:chPref val="0"/>
        </dgm:presLayoutVars>
      </dgm:prSet>
      <dgm:spPr/>
    </dgm:pt>
    <dgm:pt modelId="{575734A6-9F34-47B1-A271-7E8666125866}" type="pres">
      <dgm:prSet presAssocID="{F43CF681-7724-4786-BB41-C95A45B8EF7B}" presName="Accent7" presStyleCnt="0"/>
      <dgm:spPr>
        <a:scene3d>
          <a:camera prst="orthographicFront"/>
          <a:lightRig rig="threePt" dir="t"/>
        </a:scene3d>
        <a:sp3d>
          <a:bevelT/>
        </a:sp3d>
      </dgm:spPr>
    </dgm:pt>
    <dgm:pt modelId="{9780E9A3-BF4B-435E-ABA1-89AD33EA9E96}" type="pres">
      <dgm:prSet presAssocID="{F43CF681-7724-4786-BB41-C95A45B8EF7B}" presName="AccentHold1" presStyleLbl="node1" presStyleIdx="7" presStyleCnt="13"/>
      <dgm:spPr>
        <a:scene3d>
          <a:camera prst="orthographicFront"/>
          <a:lightRig rig="threePt" dir="t"/>
        </a:scene3d>
        <a:sp3d>
          <a:bevelT/>
        </a:sp3d>
      </dgm:spPr>
    </dgm:pt>
    <dgm:pt modelId="{0E71E64F-6C16-4AE6-9211-E0752D6E8517}" type="pres">
      <dgm:prSet presAssocID="{F43CF681-7724-4786-BB41-C95A45B8EF7B}" presName="Accent8" presStyleCnt="0"/>
      <dgm:spPr>
        <a:scene3d>
          <a:camera prst="orthographicFront"/>
          <a:lightRig rig="threePt" dir="t"/>
        </a:scene3d>
        <a:sp3d>
          <a:bevelT/>
        </a:sp3d>
      </dgm:spPr>
    </dgm:pt>
    <dgm:pt modelId="{744D8238-C6A2-48D2-9AD5-BA8AECC9C719}" type="pres">
      <dgm:prSet presAssocID="{F43CF681-7724-4786-BB41-C95A45B8EF7B}" presName="AccentHold2" presStyleLbl="node1" presStyleIdx="8" presStyleCnt="13"/>
      <dgm:spPr>
        <a:scene3d>
          <a:camera prst="orthographicFront"/>
          <a:lightRig rig="threePt" dir="t"/>
        </a:scene3d>
        <a:sp3d>
          <a:bevelT/>
        </a:sp3d>
      </dgm:spPr>
    </dgm:pt>
    <dgm:pt modelId="{A08F9F82-0667-4186-8514-07F87AF6EF6E}" type="pres">
      <dgm:prSet presAssocID="{4DC4B7CA-897A-434A-9C91-5902D9FC6E33}" presName="Child2" presStyleLbl="node1" presStyleIdx="9" presStyleCnt="13">
        <dgm:presLayoutVars>
          <dgm:chMax val="0"/>
          <dgm:chPref val="0"/>
        </dgm:presLayoutVars>
      </dgm:prSet>
      <dgm:spPr/>
    </dgm:pt>
    <dgm:pt modelId="{D42A5B1B-94A2-4785-BB6F-0A74A56B3197}" type="pres">
      <dgm:prSet presAssocID="{4DC4B7CA-897A-434A-9C91-5902D9FC6E33}" presName="Accent9" presStyleCnt="0"/>
      <dgm:spPr>
        <a:scene3d>
          <a:camera prst="orthographicFront"/>
          <a:lightRig rig="threePt" dir="t"/>
        </a:scene3d>
        <a:sp3d>
          <a:bevelT/>
        </a:sp3d>
      </dgm:spPr>
    </dgm:pt>
    <dgm:pt modelId="{2361B083-0151-4109-A0AD-85E4120690C0}" type="pres">
      <dgm:prSet presAssocID="{4DC4B7CA-897A-434A-9C91-5902D9FC6E33}" presName="AccentHold1" presStyleLbl="node1" presStyleIdx="10" presStyleCnt="13"/>
      <dgm:spPr>
        <a:scene3d>
          <a:camera prst="orthographicFront"/>
          <a:lightRig rig="threePt" dir="t"/>
        </a:scene3d>
        <a:sp3d>
          <a:bevelT/>
        </a:sp3d>
      </dgm:spPr>
    </dgm:pt>
    <dgm:pt modelId="{BCD00FBC-F868-40F5-AEF3-61ED7292ACFD}" type="pres">
      <dgm:prSet presAssocID="{4DC4B7CA-897A-434A-9C91-5902D9FC6E33}" presName="Accent10" presStyleCnt="0"/>
      <dgm:spPr>
        <a:scene3d>
          <a:camera prst="orthographicFront"/>
          <a:lightRig rig="threePt" dir="t"/>
        </a:scene3d>
        <a:sp3d>
          <a:bevelT/>
        </a:sp3d>
      </dgm:spPr>
    </dgm:pt>
    <dgm:pt modelId="{9BA03A65-EA9E-4FB1-982E-677426ECEFE0}" type="pres">
      <dgm:prSet presAssocID="{4DC4B7CA-897A-434A-9C91-5902D9FC6E33}" presName="AccentHold2" presStyleLbl="node1" presStyleIdx="11" presStyleCnt="13"/>
      <dgm:spPr>
        <a:scene3d>
          <a:camera prst="orthographicFront"/>
          <a:lightRig rig="threePt" dir="t"/>
        </a:scene3d>
        <a:sp3d>
          <a:bevelT/>
        </a:sp3d>
      </dgm:spPr>
    </dgm:pt>
    <dgm:pt modelId="{4844F43F-1783-4187-A190-6139421D0E0F}" type="pres">
      <dgm:prSet presAssocID="{4DC4B7CA-897A-434A-9C91-5902D9FC6E33}" presName="Accent11" presStyleCnt="0"/>
      <dgm:spPr>
        <a:scene3d>
          <a:camera prst="orthographicFront"/>
          <a:lightRig rig="threePt" dir="t"/>
        </a:scene3d>
        <a:sp3d>
          <a:bevelT/>
        </a:sp3d>
      </dgm:spPr>
    </dgm:pt>
    <dgm:pt modelId="{025D28E0-C139-4312-AC88-C7EAC901F6D2}" type="pres">
      <dgm:prSet presAssocID="{4DC4B7CA-897A-434A-9C91-5902D9FC6E33}" presName="AccentHold3" presStyleLbl="node1" presStyleIdx="12" presStyleCnt="13"/>
      <dgm:spPr>
        <a:scene3d>
          <a:camera prst="orthographicFront"/>
          <a:lightRig rig="threePt" dir="t"/>
        </a:scene3d>
        <a:sp3d>
          <a:bevelT/>
        </a:sp3d>
      </dgm:spPr>
    </dgm:pt>
  </dgm:ptLst>
  <dgm:cxnLst>
    <dgm:cxn modelId="{97848D03-8519-4C99-823E-31F4EAA3AEF2}" srcId="{485188A7-B3B2-4B15-9C61-9B150ABD883C}" destId="{4DC4B7CA-897A-434A-9C91-5902D9FC6E33}" srcOrd="1" destOrd="0" parTransId="{6A7A9AB1-1CB3-44F8-9F96-4DF4A2C17A02}" sibTransId="{68D4DDD9-AF7C-4FE3-B3D0-118C287E9AC4}"/>
    <dgm:cxn modelId="{3655CC39-E30C-486E-B044-0AAB3FD5DF5D}" type="presOf" srcId="{4DC4B7CA-897A-434A-9C91-5902D9FC6E33}" destId="{A08F9F82-0667-4186-8514-07F87AF6EF6E}" srcOrd="0" destOrd="0" presId="urn:microsoft.com/office/officeart/2009/3/layout/CircleRelationship"/>
    <dgm:cxn modelId="{8958A27F-59E1-4483-AE81-1C0F4C297065}" type="presOf" srcId="{485188A7-B3B2-4B15-9C61-9B150ABD883C}" destId="{1F6318E9-8266-41CF-96AE-2062BE056D59}" srcOrd="0" destOrd="0" presId="urn:microsoft.com/office/officeart/2009/3/layout/CircleRelationship"/>
    <dgm:cxn modelId="{E580A88A-E549-45E5-B14D-FC1F581E0F2B}" srcId="{485188A7-B3B2-4B15-9C61-9B150ABD883C}" destId="{F43CF681-7724-4786-BB41-C95A45B8EF7B}" srcOrd="0" destOrd="0" parTransId="{96554619-8D2E-4616-AE69-BC0D0BFEBCA5}" sibTransId="{9F9FEF4D-346B-4D5D-89E8-5502A3C41F39}"/>
    <dgm:cxn modelId="{22D61C96-2A32-44EF-950D-63A08948DEE9}" type="presOf" srcId="{8B2274A7-4FB5-4488-B8D6-F2AE98A25D23}" destId="{83FECD7F-E895-4680-A963-DB008F78B946}" srcOrd="0" destOrd="0" presId="urn:microsoft.com/office/officeart/2009/3/layout/CircleRelationship"/>
    <dgm:cxn modelId="{1DDB9D99-C3A5-4492-B9AE-29ED1F62DC8C}" type="presOf" srcId="{F43CF681-7724-4786-BB41-C95A45B8EF7B}" destId="{1043A8A5-97A0-4B7B-8B0E-ABC4CC5B422B}" srcOrd="0" destOrd="0" presId="urn:microsoft.com/office/officeart/2009/3/layout/CircleRelationship"/>
    <dgm:cxn modelId="{477EEBC1-8E11-40C4-A738-EA6D5A86EB84}" srcId="{8B2274A7-4FB5-4488-B8D6-F2AE98A25D23}" destId="{485188A7-B3B2-4B15-9C61-9B150ABD883C}" srcOrd="0" destOrd="0" parTransId="{2342E4D0-1B51-40BF-B2B7-C4C607F917B0}" sibTransId="{5701C9D8-9AB8-4BEA-A196-E92AD438DFFD}"/>
    <dgm:cxn modelId="{B0198EC1-D864-42E1-9310-0730544BE2DA}" type="presParOf" srcId="{83FECD7F-E895-4680-A963-DB008F78B946}" destId="{1F6318E9-8266-41CF-96AE-2062BE056D59}" srcOrd="0" destOrd="0" presId="urn:microsoft.com/office/officeart/2009/3/layout/CircleRelationship"/>
    <dgm:cxn modelId="{CC1C531E-D9E9-4839-9A74-E5178E587830}" type="presParOf" srcId="{83FECD7F-E895-4680-A963-DB008F78B946}" destId="{28437256-DED5-4EEF-9051-DDD6F92853B5}" srcOrd="1" destOrd="0" presId="urn:microsoft.com/office/officeart/2009/3/layout/CircleRelationship"/>
    <dgm:cxn modelId="{BDB7395E-FF3B-406A-B88C-309E62BFA018}" type="presParOf" srcId="{83FECD7F-E895-4680-A963-DB008F78B946}" destId="{73C507BE-7727-4A38-AE5F-C229980DA504}" srcOrd="2" destOrd="0" presId="urn:microsoft.com/office/officeart/2009/3/layout/CircleRelationship"/>
    <dgm:cxn modelId="{56E209D5-DE4E-4735-BC1A-ED8DE476B21F}" type="presParOf" srcId="{83FECD7F-E895-4680-A963-DB008F78B946}" destId="{01871CFF-CBBF-4957-986D-6A79637567F4}" srcOrd="3" destOrd="0" presId="urn:microsoft.com/office/officeart/2009/3/layout/CircleRelationship"/>
    <dgm:cxn modelId="{0B92D7E2-9BC2-4484-BD81-01F39D2C3E7A}" type="presParOf" srcId="{83FECD7F-E895-4680-A963-DB008F78B946}" destId="{43E6902F-E870-401D-92DD-55B772B508EE}" srcOrd="4" destOrd="0" presId="urn:microsoft.com/office/officeart/2009/3/layout/CircleRelationship"/>
    <dgm:cxn modelId="{ABB7CCE2-2C7D-4871-8CD6-5E77707A4E37}" type="presParOf" srcId="{83FECD7F-E895-4680-A963-DB008F78B946}" destId="{10184644-DF8D-47FB-A7DE-B462D0A0F848}" srcOrd="5" destOrd="0" presId="urn:microsoft.com/office/officeart/2009/3/layout/CircleRelationship"/>
    <dgm:cxn modelId="{42F7211B-0DEB-40E4-B24F-D62FF21F7A2B}" type="presParOf" srcId="{83FECD7F-E895-4680-A963-DB008F78B946}" destId="{5F3FA5B0-80DF-45F0-8430-620D5CFEB0DD}" srcOrd="6" destOrd="0" presId="urn:microsoft.com/office/officeart/2009/3/layout/CircleRelationship"/>
    <dgm:cxn modelId="{ABCA2913-3118-4311-BD7B-2EFFFBBA6384}" type="presParOf" srcId="{83FECD7F-E895-4680-A963-DB008F78B946}" destId="{1043A8A5-97A0-4B7B-8B0E-ABC4CC5B422B}" srcOrd="7" destOrd="0" presId="urn:microsoft.com/office/officeart/2009/3/layout/CircleRelationship"/>
    <dgm:cxn modelId="{EABDC985-BE51-4977-B18F-6635E1F29BD1}" type="presParOf" srcId="{83FECD7F-E895-4680-A963-DB008F78B946}" destId="{575734A6-9F34-47B1-A271-7E8666125866}" srcOrd="8" destOrd="0" presId="urn:microsoft.com/office/officeart/2009/3/layout/CircleRelationship"/>
    <dgm:cxn modelId="{9098A3FE-3B47-4B14-93D5-25B271E3BB52}" type="presParOf" srcId="{575734A6-9F34-47B1-A271-7E8666125866}" destId="{9780E9A3-BF4B-435E-ABA1-89AD33EA9E96}" srcOrd="0" destOrd="0" presId="urn:microsoft.com/office/officeart/2009/3/layout/CircleRelationship"/>
    <dgm:cxn modelId="{FFBDDC70-D8A3-4F10-8D34-1190BA1A4C86}" type="presParOf" srcId="{83FECD7F-E895-4680-A963-DB008F78B946}" destId="{0E71E64F-6C16-4AE6-9211-E0752D6E8517}" srcOrd="9" destOrd="0" presId="urn:microsoft.com/office/officeart/2009/3/layout/CircleRelationship"/>
    <dgm:cxn modelId="{91B57B8A-C3F4-4447-B812-EB23301E41C9}" type="presParOf" srcId="{0E71E64F-6C16-4AE6-9211-E0752D6E8517}" destId="{744D8238-C6A2-48D2-9AD5-BA8AECC9C719}" srcOrd="0" destOrd="0" presId="urn:microsoft.com/office/officeart/2009/3/layout/CircleRelationship"/>
    <dgm:cxn modelId="{2A84B0AC-40AC-488E-BBB6-E60B122DBAC0}" type="presParOf" srcId="{83FECD7F-E895-4680-A963-DB008F78B946}" destId="{A08F9F82-0667-4186-8514-07F87AF6EF6E}" srcOrd="10" destOrd="0" presId="urn:microsoft.com/office/officeart/2009/3/layout/CircleRelationship"/>
    <dgm:cxn modelId="{1FD14ABD-6F4E-45F6-91D2-565646D95E94}" type="presParOf" srcId="{83FECD7F-E895-4680-A963-DB008F78B946}" destId="{D42A5B1B-94A2-4785-BB6F-0A74A56B3197}" srcOrd="11" destOrd="0" presId="urn:microsoft.com/office/officeart/2009/3/layout/CircleRelationship"/>
    <dgm:cxn modelId="{17F78AC3-3000-48BE-93CE-29E8AAF673C7}" type="presParOf" srcId="{D42A5B1B-94A2-4785-BB6F-0A74A56B3197}" destId="{2361B083-0151-4109-A0AD-85E4120690C0}" srcOrd="0" destOrd="0" presId="urn:microsoft.com/office/officeart/2009/3/layout/CircleRelationship"/>
    <dgm:cxn modelId="{40C3057C-DDBA-4537-8D97-5EB4B5F0ED9A}" type="presParOf" srcId="{83FECD7F-E895-4680-A963-DB008F78B946}" destId="{BCD00FBC-F868-40F5-AEF3-61ED7292ACFD}" srcOrd="12" destOrd="0" presId="urn:microsoft.com/office/officeart/2009/3/layout/CircleRelationship"/>
    <dgm:cxn modelId="{459420EE-E747-4971-8977-6386412E2985}" type="presParOf" srcId="{BCD00FBC-F868-40F5-AEF3-61ED7292ACFD}" destId="{9BA03A65-EA9E-4FB1-982E-677426ECEFE0}" srcOrd="0" destOrd="0" presId="urn:microsoft.com/office/officeart/2009/3/layout/CircleRelationship"/>
    <dgm:cxn modelId="{603829DF-0A52-43AB-BA2F-9B168E97AAAB}" type="presParOf" srcId="{83FECD7F-E895-4680-A963-DB008F78B946}" destId="{4844F43F-1783-4187-A190-6139421D0E0F}" srcOrd="13" destOrd="0" presId="urn:microsoft.com/office/officeart/2009/3/layout/CircleRelationship"/>
    <dgm:cxn modelId="{EC1A328D-DCAA-4EBD-8872-D6905A72D58C}" type="presParOf" srcId="{4844F43F-1783-4187-A190-6139421D0E0F}" destId="{025D28E0-C139-4312-AC88-C7EAC901F6D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18E9-8266-41CF-96AE-2062BE056D59}">
      <dsp:nvSpPr>
        <dsp:cNvPr id="0" name=""/>
        <dsp:cNvSpPr/>
      </dsp:nvSpPr>
      <dsp:spPr bwMode="white">
        <a:xfrm>
          <a:off x="1532940" y="355685"/>
          <a:ext cx="4370425" cy="437033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zh-CN" altLang="en-US" sz="50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2172974" y="995705"/>
        <a:ext cx="3090357" cy="3090291"/>
      </dsp:txXfrm>
    </dsp:sp>
    <dsp:sp modelId="{28437256-DED5-4EEF-9051-DDD6F92853B5}">
      <dsp:nvSpPr>
        <dsp:cNvPr id="0" name=""/>
        <dsp:cNvSpPr/>
      </dsp:nvSpPr>
      <dsp:spPr>
        <a:xfrm>
          <a:off x="4026611" y="156569"/>
          <a:ext cx="486054" cy="48604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3C507BE-7727-4A38-AE5F-C229980DA504}">
      <dsp:nvSpPr>
        <dsp:cNvPr id="0" name=""/>
        <dsp:cNvSpPr/>
      </dsp:nvSpPr>
      <dsp:spPr>
        <a:xfrm>
          <a:off x="2875686" y="4401305"/>
          <a:ext cx="351942" cy="352281"/>
        </a:xfrm>
        <a:prstGeom prst="ellipse">
          <a:avLst/>
        </a:prstGeom>
        <a:solidFill>
          <a:schemeClr val="accent3">
            <a:hueOff val="-1402203"/>
            <a:satOff val="-721"/>
            <a:lumOff val="-31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1871CFF-CBBF-4957-986D-6A79637567F4}">
      <dsp:nvSpPr>
        <dsp:cNvPr id="0" name=""/>
        <dsp:cNvSpPr/>
      </dsp:nvSpPr>
      <dsp:spPr>
        <a:xfrm>
          <a:off x="6184595" y="2129345"/>
          <a:ext cx="351942" cy="352281"/>
        </a:xfrm>
        <a:prstGeom prst="ellipse">
          <a:avLst/>
        </a:prstGeom>
        <a:solidFill>
          <a:schemeClr val="accent3">
            <a:hueOff val="-2804407"/>
            <a:satOff val="-1442"/>
            <a:lumOff val="-62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43E6902F-E870-401D-92DD-55B772B508EE}">
      <dsp:nvSpPr>
        <dsp:cNvPr id="0" name=""/>
        <dsp:cNvSpPr/>
      </dsp:nvSpPr>
      <dsp:spPr>
        <a:xfrm>
          <a:off x="4500473" y="4776051"/>
          <a:ext cx="486054" cy="486046"/>
        </a:xfrm>
        <a:prstGeom prst="ellipse">
          <a:avLst/>
        </a:prstGeom>
        <a:solidFill>
          <a:schemeClr val="accent3">
            <a:hueOff val="-4206610"/>
            <a:satOff val="-2163"/>
            <a:lumOff val="-93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184644-DF8D-47FB-A7DE-B462D0A0F848}">
      <dsp:nvSpPr>
        <dsp:cNvPr id="0" name=""/>
        <dsp:cNvSpPr/>
      </dsp:nvSpPr>
      <dsp:spPr>
        <a:xfrm>
          <a:off x="2975660" y="847347"/>
          <a:ext cx="351942" cy="352281"/>
        </a:xfrm>
        <a:prstGeom prst="ellipse">
          <a:avLst/>
        </a:prstGeom>
        <a:solidFill>
          <a:schemeClr val="accent3">
            <a:hueOff val="-5608813"/>
            <a:satOff val="-2884"/>
            <a:lumOff val="-124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F3FA5B0-80DF-45F0-8430-620D5CFEB0DD}">
      <dsp:nvSpPr>
        <dsp:cNvPr id="0" name=""/>
        <dsp:cNvSpPr/>
      </dsp:nvSpPr>
      <dsp:spPr>
        <a:xfrm>
          <a:off x="1866188" y="2862499"/>
          <a:ext cx="351942" cy="352281"/>
        </a:xfrm>
        <a:prstGeom prst="ellipse">
          <a:avLst/>
        </a:prstGeom>
        <a:solidFill>
          <a:schemeClr val="accent3">
            <a:hueOff val="-7011017"/>
            <a:satOff val="-3605"/>
            <a:lumOff val="-155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43A8A5-97A0-4B7B-8B0E-ABC4CC5B422B}">
      <dsp:nvSpPr>
        <dsp:cNvPr id="0" name=""/>
        <dsp:cNvSpPr/>
      </dsp:nvSpPr>
      <dsp:spPr bwMode="white">
        <a:xfrm>
          <a:off x="167436" y="1144489"/>
          <a:ext cx="1776780" cy="1776213"/>
        </a:xfrm>
        <a:prstGeom prst="ellipse">
          <a:avLst/>
        </a:prstGeom>
        <a:solidFill>
          <a:schemeClr val="accent3">
            <a:hueOff val="-8413220"/>
            <a:satOff val="-4326"/>
            <a:lumOff val="-186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zh-CN" altLang="en-US" sz="45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427639" y="1404609"/>
        <a:ext cx="1256374" cy="1255973"/>
      </dsp:txXfrm>
    </dsp:sp>
    <dsp:sp modelId="{9780E9A3-BF4B-435E-ABA1-89AD33EA9E96}">
      <dsp:nvSpPr>
        <dsp:cNvPr id="0" name=""/>
        <dsp:cNvSpPr/>
      </dsp:nvSpPr>
      <dsp:spPr>
        <a:xfrm>
          <a:off x="3534867" y="862664"/>
          <a:ext cx="486054" cy="486046"/>
        </a:xfrm>
        <a:prstGeom prst="ellipse">
          <a:avLst/>
        </a:prstGeom>
        <a:solidFill>
          <a:schemeClr val="accent3">
            <a:hueOff val="-9815424"/>
            <a:satOff val="-5047"/>
            <a:lumOff val="-217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44D8238-C6A2-48D2-9AD5-BA8AECC9C719}">
      <dsp:nvSpPr>
        <dsp:cNvPr id="0" name=""/>
        <dsp:cNvSpPr/>
      </dsp:nvSpPr>
      <dsp:spPr>
        <a:xfrm>
          <a:off x="334060" y="3441466"/>
          <a:ext cx="878636" cy="878661"/>
        </a:xfrm>
        <a:prstGeom prst="ellipse">
          <a:avLst/>
        </a:prstGeom>
        <a:solidFill>
          <a:schemeClr val="accent3">
            <a:hueOff val="-11217627"/>
            <a:satOff val="-5768"/>
            <a:lumOff val="-248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08F9F82-0667-4186-8514-07F87AF6EF6E}">
      <dsp:nvSpPr>
        <dsp:cNvPr id="0" name=""/>
        <dsp:cNvSpPr/>
      </dsp:nvSpPr>
      <dsp:spPr bwMode="white">
        <a:xfrm>
          <a:off x="6351219" y="308714"/>
          <a:ext cx="1776780" cy="1776213"/>
        </a:xfrm>
        <a:prstGeom prst="ellipse">
          <a:avLst/>
        </a:prstGeom>
        <a:solidFill>
          <a:schemeClr val="accent3">
            <a:hueOff val="-12619830"/>
            <a:satOff val="-6489"/>
            <a:lumOff val="-279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zh-CN" altLang="en-US" sz="45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6611422" y="568834"/>
        <a:ext cx="1256374" cy="1255973"/>
      </dsp:txXfrm>
    </dsp:sp>
    <dsp:sp modelId="{2361B083-0151-4109-A0AD-85E4120690C0}">
      <dsp:nvSpPr>
        <dsp:cNvPr id="0" name=""/>
        <dsp:cNvSpPr/>
      </dsp:nvSpPr>
      <dsp:spPr>
        <a:xfrm>
          <a:off x="5558739" y="1535062"/>
          <a:ext cx="486054" cy="486046"/>
        </a:xfrm>
        <a:prstGeom prst="ellipse">
          <a:avLst/>
        </a:prstGeom>
        <a:solidFill>
          <a:schemeClr val="accent3">
            <a:hueOff val="-14022034"/>
            <a:satOff val="-7210"/>
            <a:lumOff val="-310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BA03A65-EA9E-4FB1-982E-677426ECEFE0}">
      <dsp:nvSpPr>
        <dsp:cNvPr id="0" name=""/>
        <dsp:cNvSpPr/>
      </dsp:nvSpPr>
      <dsp:spPr>
        <a:xfrm>
          <a:off x="0" y="4487078"/>
          <a:ext cx="351942" cy="352281"/>
        </a:xfrm>
        <a:prstGeom prst="ellipse">
          <a:avLst/>
        </a:prstGeom>
        <a:solidFill>
          <a:schemeClr val="accent3">
            <a:hueOff val="-15424237"/>
            <a:satOff val="-7931"/>
            <a:lumOff val="-341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25D28E0-C139-4312-AC88-C7EAC901F6D2}">
      <dsp:nvSpPr>
        <dsp:cNvPr id="0" name=""/>
        <dsp:cNvSpPr/>
      </dsp:nvSpPr>
      <dsp:spPr>
        <a:xfrm>
          <a:off x="3509670" y="3985715"/>
          <a:ext cx="351942" cy="352281"/>
        </a:xfrm>
        <a:prstGeom prst="ellipse">
          <a:avLst/>
        </a:prstGeom>
        <a:solidFill>
          <a:schemeClr val="accent3">
            <a:hueOff val="-16826440"/>
            <a:satOff val="-8652"/>
            <a:lumOff val="-372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B7DB3-30DF-43FE-8C4B-1722B4800CFC}" type="datetimeFigureOut">
              <a:rPr lang="zh-CN" altLang="en-US" smtClean="0"/>
              <a:t>2022/11/23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558D4-C6A0-4B92-951D-4C89C3A60AD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t>11/23/2022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noProof="0"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panose="020F0502020204030204"/>
                <a:ea typeface="+mn-ea"/>
                <a:cs typeface="+mn-cs"/>
              </a:rPr>
              <a:t>1</a:t>
            </a:fld>
            <a:endParaRPr lang="en-US" sz="1200" b="0" i="0">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6C0ED60-2263-4EAE-A32E-1C3FDB03FC51}" type="slidenum">
              <a:rPr lang="en-US" altLang="zh-CN" b="0" smtClean="0"/>
              <a:t>41</a:t>
            </a:fld>
            <a:endParaRPr lang="en-US" altLang="zh-CN" b="0" dirty="0"/>
          </a:p>
        </p:txBody>
      </p:sp>
      <p:sp>
        <p:nvSpPr>
          <p:cNvPr id="47107" name="Rectangle 2"/>
          <p:cNvSpPr>
            <a:spLocks noGrp="1" noChangeArrowheads="1"/>
          </p:cNvSpPr>
          <p:nvPr>
            <p:ph type="body" idx="1"/>
          </p:nvPr>
        </p:nvSpPr>
        <p:spPr>
          <a:xfrm>
            <a:off x="914400" y="3276600"/>
            <a:ext cx="50292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zh-CN" altLang="zh-CN"/>
          </a:p>
        </p:txBody>
      </p:sp>
      <p:sp>
        <p:nvSpPr>
          <p:cNvPr id="47108" name="Rectangle 3"/>
          <p:cNvSpPr>
            <a:spLocks noGrp="1" noRot="1" noChangeAspect="1" noChangeArrowheads="1" noTextEdit="1"/>
          </p:cNvSpPr>
          <p:nvPr>
            <p:ph type="sldImg"/>
          </p:nvPr>
        </p:nvSpPr>
        <p:spPr>
          <a:xfrm>
            <a:off x="1409700" y="692150"/>
            <a:ext cx="4038600" cy="2273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zh-CN" altLang="en-US"/>
              <a:t>单击此处编辑母版标题样式</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dirty="0"/>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pPr algn="ctr"/>
            <a:fld id="{A192A68D-3DBE-4DB7-A092-DC9DAB0EA4B3}" type="datetime1">
              <a:rPr lang="zh-CN" altLang="en-US" smtClean="0"/>
              <a:t>2022/11/23</a:t>
            </a:fld>
            <a:endParaRPr lang="en-US" sz="2000" dirty="0">
              <a:solidFill>
                <a:srgbClr val="FFFFFF"/>
              </a:solidFill>
            </a:endParaRPr>
          </a:p>
        </p:txBody>
      </p:sp>
      <p:sp>
        <p:nvSpPr>
          <p:cNvPr id="17" name="Footer Placeholder 16"/>
          <p:cNvSpPr>
            <a:spLocks noGrp="1"/>
          </p:cNvSpPr>
          <p:nvPr>
            <p:ph type="ftr" sz="quarter" idx="11"/>
          </p:nvPr>
        </p:nvSpPr>
        <p:spPr>
          <a:xfrm>
            <a:off x="2780524" y="236542"/>
            <a:ext cx="7823200" cy="365125"/>
          </a:xfrm>
          <a:prstGeom prst="rect">
            <a:avLst/>
          </a:prstGeo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a:prstGeom prst="rect">
            <a:avLst/>
          </a:prstGeom>
        </p:spPr>
        <p:txBody>
          <a:bodyPr/>
          <a:lstStyle>
            <a:lvl1pPr>
              <a:defRPr>
                <a:solidFill>
                  <a:schemeClr val="tx2"/>
                </a:solidFill>
              </a:defRPr>
            </a:lvl1pPr>
          </a:lstStyle>
          <a:p>
            <a:fld id="{72AC53DF-4216-466D-99A7-94400E6C2A25}" type="slidenum">
              <a:rPr lang="en-US" smtClean="0"/>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a:xfrm>
            <a:off x="8128000" y="6448252"/>
            <a:ext cx="3556000" cy="365125"/>
          </a:xfrm>
          <a:prstGeom prst="rect">
            <a:avLst/>
          </a:prstGeom>
        </p:spPr>
        <p:txBody>
          <a:bodyPr/>
          <a:lstStyle/>
          <a:p>
            <a:fld id="{C6F0F4B9-8654-4666-B278-A56EF8AD24B9}" type="datetime1">
              <a:rPr lang="zh-CN" altLang="en-US" smtClean="0">
                <a:solidFill>
                  <a:schemeClr val="tx2"/>
                </a:solidFill>
              </a:rPr>
              <a:t>2022/11/23</a:t>
            </a:fld>
            <a:endParaRPr lang="en-US"/>
          </a:p>
        </p:txBody>
      </p:sp>
      <p:sp>
        <p:nvSpPr>
          <p:cNvPr id="5" name="Footer Placeholder 4"/>
          <p:cNvSpPr>
            <a:spLocks noGrp="1"/>
          </p:cNvSpPr>
          <p:nvPr>
            <p:ph type="ftr" sz="quarter" idx="11"/>
          </p:nvPr>
        </p:nvSpPr>
        <p:spPr>
          <a:xfrm>
            <a:off x="597171" y="6248210"/>
            <a:ext cx="744374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58130" y="6381328"/>
            <a:ext cx="616218" cy="357402"/>
          </a:xfrm>
          <a:prstGeom prst="rect">
            <a:avLst/>
          </a:prstGeom>
        </p:spPr>
        <p:txBody>
          <a:bodyPr/>
          <a:lstStyle/>
          <a:p>
            <a:fld id="{72AC53DF-4216-466D-99A7-94400E6C2A25}" type="slidenum">
              <a:rPr lang="en-US" sz="1200" smtClean="0">
                <a:solidFill>
                  <a:schemeClr val="tx2"/>
                </a:solidFill>
              </a:r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737600" y="6248406"/>
            <a:ext cx="2946400" cy="365125"/>
          </a:xfrm>
          <a:prstGeom prst="rect">
            <a:avLst/>
          </a:prstGeom>
        </p:spPr>
        <p:txBody>
          <a:bodyPr/>
          <a:lstStyle/>
          <a:p>
            <a:fld id="{576E0A97-5F99-4E84-B6F5-25253CC05384}" type="datetime1">
              <a:rPr lang="zh-CN" altLang="en-US" smtClean="0">
                <a:solidFill>
                  <a:schemeClr val="tx2"/>
                </a:solidFill>
              </a:rPr>
              <a:t>2022/11/23</a:t>
            </a:fld>
            <a:endParaRPr lang="en-US" dirty="0"/>
          </a:p>
        </p:txBody>
      </p:sp>
      <p:sp>
        <p:nvSpPr>
          <p:cNvPr id="5" name="Footer Placeholder 4"/>
          <p:cNvSpPr>
            <a:spLocks noGrp="1"/>
          </p:cNvSpPr>
          <p:nvPr>
            <p:ph type="ftr" sz="quarter" idx="11"/>
          </p:nvPr>
        </p:nvSpPr>
        <p:spPr>
          <a:xfrm>
            <a:off x="609604" y="6248211"/>
            <a:ext cx="7431311" cy="365125"/>
          </a:xfrm>
          <a:prstGeom prst="rect">
            <a:avLst/>
          </a:prstGeom>
        </p:spPr>
        <p:txBody>
          <a:bodyPr/>
          <a:lstStyle/>
          <a:p>
            <a:endParaRPr lang="en-US" dirty="0"/>
          </a:p>
        </p:txBody>
      </p:sp>
      <p:sp>
        <p:nvSpPr>
          <p:cNvPr id="7" name="Rectangle 6"/>
          <p:cNvSpPr/>
          <p:nvPr/>
        </p:nvSpPr>
        <p:spPr bwMode="white">
          <a:xfrm>
            <a:off x="8128425"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8189385"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8189385"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rot="5400000">
            <a:off x="8075085" y="103718"/>
            <a:ext cx="533400" cy="325968"/>
          </a:xfrm>
          <a:prstGeom prst="rect">
            <a:avLst/>
          </a:prstGeom>
        </p:spPr>
        <p:txBody>
          <a:bodyPr/>
          <a:lstStyle/>
          <a:p>
            <a:fld id="{72AC53DF-4216-466D-99A7-94400E6C2A25}" type="slidenum">
              <a:rPr lang="en-US" sz="1200" smtClean="0">
                <a:solidFill>
                  <a:schemeClr val="tx2"/>
                </a:solidFill>
              </a:r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zh-CN" altLang="en-US" dirty="0"/>
              <a:t>单击此处编辑母版标题样式</a:t>
            </a:r>
            <a:endParaRPr lang="en-US" dirty="0"/>
          </a:p>
        </p:txBody>
      </p:sp>
      <p:sp>
        <p:nvSpPr>
          <p:cNvPr id="8" name="Content Placeholder 7"/>
          <p:cNvSpPr>
            <a:spLocks noGrp="1"/>
          </p:cNvSpPr>
          <p:nvPr>
            <p:ph sz="quarter" idx="1"/>
          </p:nvPr>
        </p:nvSpPr>
        <p:spPr>
          <a:xfrm>
            <a:off x="816864" y="1600200"/>
            <a:ext cx="10871200" cy="44958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0" y="2743200"/>
            <a:ext cx="9497484"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zh-CN" altLang="en-US"/>
              <a:t>单击此处编辑母版标题样式</a:t>
            </a:r>
            <a:endParaRPr lang="en-US" dirty="0"/>
          </a:p>
        </p:txBody>
      </p:sp>
      <p:sp>
        <p:nvSpPr>
          <p:cNvPr id="13" name="Slide Number Placeholder 12"/>
          <p:cNvSpPr>
            <a:spLocks noGrp="1"/>
          </p:cNvSpPr>
          <p:nvPr>
            <p:ph type="sldNum" sz="quarter" idx="11"/>
          </p:nvPr>
        </p:nvSpPr>
        <p:spPr>
          <a:xfrm>
            <a:off x="0" y="1752600"/>
            <a:ext cx="1727200" cy="701676"/>
          </a:xfrm>
          <a:prstGeom prst="rect">
            <a:avLst/>
          </a:prstGeom>
        </p:spPr>
        <p:txBody>
          <a:bodyPr>
            <a:noAutofit/>
          </a:bodyPr>
          <a:lstStyle>
            <a:lvl1pPr>
              <a:defRPr sz="2400">
                <a:solidFill>
                  <a:srgbClr val="FFFFFF"/>
                </a:solidFill>
              </a:defRPr>
            </a:lvl1pPr>
          </a:lstStyle>
          <a:p>
            <a:pPr algn="ctr"/>
            <a:fld id="{1AD93096-5B34-4342-9326-69289CEAE4C2}" type="slidenum">
              <a:rPr lang="en-US" smtClean="0"/>
              <a:t>‹#›</a:t>
            </a:fld>
            <a:endParaRPr lang="en-US" sz="24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
          </p:nvPr>
        </p:nvSpPr>
        <p:spPr>
          <a:xfrm>
            <a:off x="550533" y="1589567"/>
            <a:ext cx="5181600" cy="45720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lang="zh-CN" altLang="en-US"/>
              <a:t>单击此处编辑母版标题样式</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 name="Date Placeholder 9"/>
          <p:cNvSpPr>
            <a:spLocks noGrp="1"/>
          </p:cNvSpPr>
          <p:nvPr>
            <p:ph type="dt" sz="half" idx="15"/>
          </p:nvPr>
        </p:nvSpPr>
        <p:spPr>
          <a:xfrm>
            <a:off x="8128000" y="6448252"/>
            <a:ext cx="3556000" cy="365125"/>
          </a:xfrm>
          <a:prstGeom prst="rect">
            <a:avLst/>
          </a:prstGeom>
        </p:spPr>
        <p:txBody>
          <a:bodyPr rtlCol="0"/>
          <a:lstStyle/>
          <a:p>
            <a:fld id="{B7A8C118-B4EA-4F8F-B280-BEC0017066F1}" type="datetime1">
              <a:rPr lang="zh-CN" altLang="en-US" smtClean="0"/>
              <a:t>2022/11/23</a:t>
            </a:fld>
            <a:endParaRPr lang="en-US"/>
          </a:p>
        </p:txBody>
      </p:sp>
      <p:sp>
        <p:nvSpPr>
          <p:cNvPr id="12" name="Slide Number Placeholder 11"/>
          <p:cNvSpPr>
            <a:spLocks noGrp="1"/>
          </p:cNvSpPr>
          <p:nvPr>
            <p:ph type="sldNum" sz="quarter" idx="16"/>
          </p:nvPr>
        </p:nvSpPr>
        <p:spPr>
          <a:xfrm>
            <a:off x="558130" y="6381328"/>
            <a:ext cx="616218" cy="357402"/>
          </a:xfrm>
          <a:prstGeom prst="rect">
            <a:avLst/>
          </a:prstGeom>
        </p:spPr>
        <p:txBody>
          <a:bodyPr rtlCol="0"/>
          <a:lstStyle/>
          <a:p>
            <a:pPr algn="ctr"/>
            <a:fld id="{1AD93096-5B34-4342-9326-69289CEAE4C2}" type="slidenum">
              <a:rPr lang="en-US" smtClean="0"/>
              <a:t>‹#›</a:t>
            </a:fld>
            <a:endParaRPr lang="en-US"/>
          </a:p>
        </p:txBody>
      </p:sp>
      <p:sp>
        <p:nvSpPr>
          <p:cNvPr id="14" name="Footer Placeholder 13"/>
          <p:cNvSpPr>
            <a:spLocks noGrp="1"/>
          </p:cNvSpPr>
          <p:nvPr>
            <p:ph type="ftr" sz="quarter" idx="17"/>
          </p:nvPr>
        </p:nvSpPr>
        <p:spPr>
          <a:xfrm>
            <a:off x="597171" y="6248210"/>
            <a:ext cx="7443742"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8128000" y="6448252"/>
            <a:ext cx="3556000" cy="365125"/>
          </a:xfrm>
          <a:prstGeom prst="rect">
            <a:avLst/>
          </a:prstGeom>
        </p:spPr>
        <p:txBody>
          <a:bodyPr/>
          <a:lstStyle/>
          <a:p>
            <a:fld id="{34CCC27A-CD2D-4F14-8F78-FCFFD7611D1B}" type="datetime1">
              <a:rPr lang="zh-CN" altLang="en-US" smtClean="0"/>
              <a:t>2022/11/23</a:t>
            </a:fld>
            <a:endParaRPr lang="en-US"/>
          </a:p>
        </p:txBody>
      </p:sp>
      <p:sp>
        <p:nvSpPr>
          <p:cNvPr id="4" name="Footer Placeholder 3"/>
          <p:cNvSpPr>
            <a:spLocks noGrp="1"/>
          </p:cNvSpPr>
          <p:nvPr>
            <p:ph type="ftr" sz="quarter" idx="11"/>
          </p:nvPr>
        </p:nvSpPr>
        <p:spPr>
          <a:xfrm>
            <a:off x="597171" y="6248210"/>
            <a:ext cx="744374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448252"/>
            <a:ext cx="3556000" cy="365125"/>
          </a:xfrm>
          <a:prstGeom prst="rect">
            <a:avLst/>
          </a:prstGeom>
        </p:spPr>
        <p:txBody>
          <a:bodyPr/>
          <a:lstStyle/>
          <a:p>
            <a:fld id="{06A809B8-18EF-491B-9E98-44BF0ECCAC83}" type="datetime1">
              <a:rPr lang="zh-CN" altLang="en-US" smtClean="0"/>
              <a:t>2022/11/23</a:t>
            </a:fld>
            <a:endParaRPr lang="en-US"/>
          </a:p>
        </p:txBody>
      </p:sp>
      <p:sp>
        <p:nvSpPr>
          <p:cNvPr id="3" name="Footer Placeholder 2"/>
          <p:cNvSpPr>
            <a:spLocks noGrp="1"/>
          </p:cNvSpPr>
          <p:nvPr>
            <p:ph type="ftr" sz="quarter" idx="11"/>
          </p:nvPr>
        </p:nvSpPr>
        <p:spPr>
          <a:xfrm>
            <a:off x="597171" y="6248210"/>
            <a:ext cx="7443742"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defRPr>
            </a:lvl1pPr>
          </a:lstStyle>
          <a:p>
            <a:fld id="{1AD93096-5B34-4342-9326-69289CEAE4C2}" type="slidenum">
              <a:rPr lang="en-US" smtClean="0"/>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zh-CN" altLang="en-US"/>
              <a:t>单击此处编辑母版标题样式</a:t>
            </a:r>
            <a:endParaRPr lang="en-US" dirty="0"/>
          </a:p>
        </p:txBody>
      </p:sp>
      <p:sp>
        <p:nvSpPr>
          <p:cNvPr id="5" name="Date Placeholder 4"/>
          <p:cNvSpPr>
            <a:spLocks noGrp="1"/>
          </p:cNvSpPr>
          <p:nvPr>
            <p:ph type="dt" sz="half" idx="10"/>
          </p:nvPr>
        </p:nvSpPr>
        <p:spPr>
          <a:xfrm>
            <a:off x="8128000" y="6448252"/>
            <a:ext cx="3556000" cy="365125"/>
          </a:xfrm>
          <a:prstGeom prst="rect">
            <a:avLst/>
          </a:prstGeom>
        </p:spPr>
        <p:txBody>
          <a:bodyPr/>
          <a:lstStyle/>
          <a:p>
            <a:fld id="{2DD03089-DCCC-45C0-A55C-324DDBBD19E4}" type="datetime1">
              <a:rPr lang="zh-CN" altLang="en-US" smtClean="0"/>
              <a:t>2022/11/23</a:t>
            </a:fld>
            <a:endParaRPr lang="en-US"/>
          </a:p>
        </p:txBody>
      </p:sp>
      <p:sp>
        <p:nvSpPr>
          <p:cNvPr id="6" name="Footer Placeholder 5"/>
          <p:cNvSpPr>
            <a:spLocks noGrp="1"/>
          </p:cNvSpPr>
          <p:nvPr>
            <p:ph type="ftr" sz="quarter" idx="11"/>
          </p:nvPr>
        </p:nvSpPr>
        <p:spPr>
          <a:xfrm>
            <a:off x="597171" y="6248210"/>
            <a:ext cx="744374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
        <p:nvSpPr>
          <p:cNvPr id="9" name="Content Placeholder 8"/>
          <p:cNvSpPr>
            <a:spLocks noGrp="1"/>
          </p:cNvSpPr>
          <p:nvPr>
            <p:ph sz="quarter" idx="1"/>
          </p:nvPr>
        </p:nvSpPr>
        <p:spPr>
          <a:xfrm>
            <a:off x="3149600" y="1752600"/>
            <a:ext cx="8534400" cy="44196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pic>
        <p:nvPicPr>
          <p:cNvPr id="8" name="Picture 7" descr="sm_pencil.png"/>
          <p:cNvPicPr>
            <a:picLocks noChangeAspect="1"/>
          </p:cNvPicPr>
          <p:nvPr userDrawn="1"/>
        </p:nvPicPr>
        <p:blipFill>
          <a:blip r:embed="rId2"/>
          <a:stretch>
            <a:fillRect/>
          </a:stretch>
        </p:blipFill>
        <p:spPr>
          <a:xfrm>
            <a:off x="816864" y="1755651"/>
            <a:ext cx="2153743" cy="2145615"/>
          </a:xfrm>
          <a:prstGeom prst="rect">
            <a:avLst/>
          </a:prstGeom>
          <a:ln w="50800" cap="sq" cmpd="dbl">
            <a:solidFill>
              <a:schemeClr val="accent2"/>
            </a:solid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lang="zh-CN" altLang="en-US"/>
              <a:t>单击此处编辑母版标题样式</a:t>
            </a:r>
            <a:endParaRPr lang="en-US" dirty="0"/>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Date Placeholder 11"/>
          <p:cNvSpPr>
            <a:spLocks noGrp="1"/>
          </p:cNvSpPr>
          <p:nvPr>
            <p:ph type="dt" sz="half" idx="10"/>
          </p:nvPr>
        </p:nvSpPr>
        <p:spPr>
          <a:xfrm>
            <a:off x="8331200" y="6248404"/>
            <a:ext cx="3556000" cy="365125"/>
          </a:xfrm>
          <a:prstGeom prst="rect">
            <a:avLst/>
          </a:prstGeom>
        </p:spPr>
        <p:txBody>
          <a:bodyPr rtlCol="0"/>
          <a:lstStyle/>
          <a:p>
            <a:fld id="{4B5E4466-AD65-4209-B65C-5868BC503B40}" type="datetime1">
              <a:rPr lang="zh-CN" altLang="en-US" smtClean="0"/>
              <a:t>2022/11/23</a:t>
            </a:fld>
            <a:endParaRPr lang="en-US"/>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pPr algn="ctr"/>
            <a:fld id="{1AD93096-5B34-4342-9326-69289CEAE4C2}" type="slidenum">
              <a:rPr lang="en-US" smtClean="0"/>
              <a:t>‹#›</a:t>
            </a:fld>
            <a:endParaRPr lang="en-US" sz="2800" dirty="0"/>
          </a:p>
        </p:txBody>
      </p:sp>
      <p:sp>
        <p:nvSpPr>
          <p:cNvPr id="14" name="Footer Placeholder 13"/>
          <p:cNvSpPr>
            <a:spLocks noGrp="1"/>
          </p:cNvSpPr>
          <p:nvPr>
            <p:ph type="ftr" sz="quarter" idx="12"/>
          </p:nvPr>
        </p:nvSpPr>
        <p:spPr>
          <a:xfrm>
            <a:off x="2133600" y="6248210"/>
            <a:ext cx="6096000" cy="365125"/>
          </a:xfrm>
          <a:prstGeom prst="rect">
            <a:avLst/>
          </a:prstGeo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lang="zh-CN" altLang="en-US"/>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07865" y="44624"/>
            <a:ext cx="9576135" cy="865294"/>
          </a:xfrm>
          <a:prstGeom prst="rect">
            <a:avLst/>
          </a:prstGeom>
        </p:spPr>
        <p:txBody>
          <a:bodyPr vert="horz" anchor="ctr">
            <a:normAutofit/>
          </a:bodyPr>
          <a:lstStyle/>
          <a:p>
            <a:r>
              <a:rPr lang="zh-CN" altLang="en-US" dirty="0"/>
              <a:t>单击此处编辑母版标题样式</a:t>
            </a:r>
            <a:endParaRPr lang="en-US" dirty="0"/>
          </a:p>
        </p:txBody>
      </p:sp>
      <p:sp>
        <p:nvSpPr>
          <p:cNvPr id="13" name="Text Placeholder 12"/>
          <p:cNvSpPr>
            <a:spLocks noGrp="1"/>
          </p:cNvSpPr>
          <p:nvPr>
            <p:ph type="body" idx="1"/>
          </p:nvPr>
        </p:nvSpPr>
        <p:spPr>
          <a:xfrm>
            <a:off x="508000" y="1520900"/>
            <a:ext cx="11180064" cy="4716412"/>
          </a:xfrm>
          <a:prstGeom prst="rect">
            <a:avLst/>
          </a:prstGeom>
        </p:spPr>
        <p:txBody>
          <a:bodyPr vert="horz">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Rectangle 6"/>
          <p:cNvSpPr/>
          <p:nvPr/>
        </p:nvSpPr>
        <p:spPr bwMode="white">
          <a:xfrm>
            <a:off x="0" y="903633"/>
            <a:ext cx="12192000" cy="4371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ctr"/>
            <a:endParaRPr lang="en-US" sz="1800"/>
          </a:p>
        </p:txBody>
      </p:sp>
      <p:sp>
        <p:nvSpPr>
          <p:cNvPr id="8" name="Rectangle 7"/>
          <p:cNvSpPr/>
          <p:nvPr userDrawn="1"/>
        </p:nvSpPr>
        <p:spPr>
          <a:xfrm>
            <a:off x="0" y="903634"/>
            <a:ext cx="1959324" cy="4371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200" dirty="0">
              <a:solidFill>
                <a:schemeClr val="bg1"/>
              </a:solidFill>
            </a:endParaRPr>
          </a:p>
        </p:txBody>
      </p:sp>
      <p:sp>
        <p:nvSpPr>
          <p:cNvPr id="12" name="Rectangle 8"/>
          <p:cNvSpPr/>
          <p:nvPr userDrawn="1"/>
        </p:nvSpPr>
        <p:spPr>
          <a:xfrm>
            <a:off x="1" y="-1"/>
            <a:ext cx="1959324" cy="90991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 </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 </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endParaRPr 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1" y="6381328"/>
            <a:ext cx="1220032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Date Placeholder 13"/>
          <p:cNvSpPr txBox="1"/>
          <p:nvPr userDrawn="1"/>
        </p:nvSpPr>
        <p:spPr>
          <a:xfrm>
            <a:off x="-1" y="903632"/>
            <a:ext cx="1959324" cy="437134"/>
          </a:xfrm>
          <a:prstGeom prst="rect">
            <a:avLst/>
          </a:prstGeom>
        </p:spPr>
        <p:txBody>
          <a:bodyPr vert="horz" anchor="ctr" anchorCtr="0"/>
          <a:lstStyle>
            <a:defPPr>
              <a:defRPr lang="en-US"/>
            </a:defPPr>
            <a:lvl1pPr marL="0" algn="l" defTabSz="914400" rtl="0" latinLnBrk="0">
              <a:defRPr sz="1400" kern="1200">
                <a:solidFill>
                  <a:srgbClr val="FF0000"/>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设备可靠性分析</a:t>
            </a: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sz="2900" kern="1200">
          <a:solidFill>
            <a:schemeClr val="tx1"/>
          </a:solidFill>
          <a:latin typeface="华文细黑" panose="02010600040101010101" pitchFamily="2" charset="-122"/>
          <a:ea typeface="华文细黑" panose="02010600040101010101" pitchFamily="2" charset="-122"/>
          <a:cs typeface="+mn-cs"/>
        </a:defRPr>
      </a:lvl1pPr>
      <a:lvl2pPr marL="640080" indent="-274320" algn="l" rtl="0" eaLnBrk="1" latinLnBrk="0" hangingPunct="1">
        <a:spcBef>
          <a:spcPts val="550"/>
        </a:spcBef>
        <a:buClr>
          <a:schemeClr val="accent1"/>
        </a:buClr>
        <a:buSzPct val="70000"/>
        <a:buFont typeface="Wingdings 2" panose="05020102010507070707"/>
        <a:buChar char=""/>
        <a:defRPr sz="2600" kern="1200">
          <a:solidFill>
            <a:schemeClr val="tx1"/>
          </a:solidFill>
          <a:latin typeface="华文细黑" panose="02010600040101010101" pitchFamily="2" charset="-122"/>
          <a:ea typeface="华文细黑" panose="02010600040101010101" pitchFamily="2" charset="-122"/>
          <a:cs typeface="+mn-cs"/>
        </a:defRPr>
      </a:lvl2pPr>
      <a:lvl3pPr marL="914400" indent="-228600" algn="l" rtl="0" eaLnBrk="1" latinLnBrk="0" hangingPunct="1">
        <a:spcBef>
          <a:spcPts val="500"/>
        </a:spcBef>
        <a:buClr>
          <a:schemeClr val="accent2"/>
        </a:buClr>
        <a:buSzPct val="75000"/>
        <a:buFont typeface="Wingdings" panose="05000000000000000000"/>
        <a:buChar char=""/>
        <a:defRPr sz="2300" kern="1200">
          <a:solidFill>
            <a:schemeClr val="tx1"/>
          </a:solidFill>
          <a:latin typeface="华文细黑" panose="02010600040101010101" pitchFamily="2" charset="-122"/>
          <a:ea typeface="华文细黑" panose="02010600040101010101" pitchFamily="2" charset="-122"/>
          <a:cs typeface="+mn-cs"/>
        </a:defRPr>
      </a:lvl3pPr>
      <a:lvl4pPr marL="1371600" indent="-228600" algn="l" rtl="0" eaLnBrk="1" latinLnBrk="0" hangingPunct="1">
        <a:spcBef>
          <a:spcPts val="400"/>
        </a:spcBef>
        <a:buClr>
          <a:schemeClr val="accent3"/>
        </a:buClr>
        <a:buSzPct val="7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4pPr>
      <a:lvl5pPr marL="1828800" indent="-228600" algn="l" rtl="0" eaLnBrk="1" latinLnBrk="0" hangingPunct="1">
        <a:spcBef>
          <a:spcPts val="400"/>
        </a:spcBef>
        <a:buClr>
          <a:schemeClr val="accent4"/>
        </a:buClr>
        <a:buSzPct val="6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5pPr>
      <a:lvl6pPr marL="2103120" indent="-228600" algn="l" rtl="0" eaLnBrk="1" latinLnBrk="0" hangingPunct="1">
        <a:spcBef>
          <a:spcPct val="20000"/>
        </a:spcBef>
        <a:buClr>
          <a:schemeClr val="accent1"/>
        </a:buClr>
        <a:buFont typeface="Wingdings" panose="05000000000000000000"/>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097" name="Rectangle 2"/>
          <p:cNvSpPr>
            <a:spLocks noGrp="1"/>
          </p:cNvSpPr>
          <p:nvPr>
            <p:ph type="subTitle" idx="1"/>
          </p:nvPr>
        </p:nvSpPr>
        <p:spPr>
          <a:xfrm>
            <a:off x="2351088" y="2493010"/>
            <a:ext cx="7705725" cy="985838"/>
          </a:xfrm>
        </p:spPr>
        <p:txBody>
          <a:bodyPr vert="horz" wrap="square" lIns="91440" tIns="45720" rIns="91440" bIns="45720" anchor="t" anchorCtr="0">
            <a:normAutofit fontScale="87500"/>
          </a:bodyPr>
          <a:lstStyle/>
          <a:p>
            <a:pPr eaLnBrk="1" hangingPunct="1">
              <a:buClrTx/>
              <a:buSzTx/>
            </a:pPr>
            <a:r>
              <a:rPr lang="zh-CN" altLang="en-US" sz="6000" b="1" dirty="0">
                <a:solidFill>
                  <a:srgbClr val="FF0000"/>
                </a:solidFill>
                <a:latin typeface="+mn-lt"/>
                <a:ea typeface="+mn-ea"/>
                <a:cs typeface="+mn-cs"/>
              </a:rPr>
              <a:t>第</a:t>
            </a:r>
            <a:r>
              <a:rPr lang="en-US" altLang="zh-CN" sz="6000" b="1" dirty="0">
                <a:solidFill>
                  <a:srgbClr val="FF0000"/>
                </a:solidFill>
                <a:latin typeface="+mn-lt"/>
                <a:ea typeface="+mn-ea"/>
                <a:cs typeface="+mn-cs"/>
              </a:rPr>
              <a:t>11</a:t>
            </a:r>
            <a:r>
              <a:rPr lang="zh-CN" altLang="en-US" sz="6000" b="1" dirty="0">
                <a:solidFill>
                  <a:srgbClr val="FF0000"/>
                </a:solidFill>
                <a:latin typeface="+mn-lt"/>
                <a:ea typeface="+mn-ea"/>
                <a:cs typeface="+mn-cs"/>
              </a:rPr>
              <a:t>章  设备可靠性分析</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17" name="文本框 16"/>
          <p:cNvSpPr txBox="1"/>
          <p:nvPr/>
        </p:nvSpPr>
        <p:spPr>
          <a:xfrm>
            <a:off x="322580" y="1916430"/>
            <a:ext cx="11724640" cy="4246245"/>
          </a:xfrm>
          <a:prstGeom prst="rect">
            <a:avLst/>
          </a:prstGeom>
          <a:noFill/>
        </p:spPr>
        <p:txBody>
          <a:bodyPr wrap="square" rtlCol="0" anchor="t">
            <a:spAutoFit/>
          </a:bodyPr>
          <a:lstStyle/>
          <a:p>
            <a:pPr>
              <a:lnSpc>
                <a:spcPct val="150000"/>
              </a:lnSpc>
            </a:pPr>
            <a:r>
              <a:rPr lang="zh-CN" altLang="en-US" sz="2000"/>
              <a:t>产品按照发生故障后能否通过维修恢复规定的功能状态，可分为可修复产品和不可修复产品。</a:t>
            </a:r>
          </a:p>
          <a:p>
            <a:pPr>
              <a:lnSpc>
                <a:spcPct val="150000"/>
              </a:lnSpc>
            </a:pPr>
            <a:r>
              <a:rPr lang="zh-CN" altLang="en-US" sz="2000"/>
              <a:t>(1)可修复产品：指失效后可修复的产品，如汽车，飞机、坦克。对它们而言，可靠性是在使用期内不发生失效的概率，其间可发生不止一次失效。</a:t>
            </a:r>
          </a:p>
          <a:p>
            <a:pPr>
              <a:lnSpc>
                <a:spcPct val="150000"/>
              </a:lnSpc>
            </a:pPr>
            <a:r>
              <a:rPr lang="zh-CN" altLang="en-US" sz="2000"/>
              <a:t>(2)不可修复产品：灯泡、晶体管、火箭发动机或无驾驶宇宙飞船等都是不可修复产品。对它们而言，可靠性是预计寿命期内的生存概率，或者是在其寿命期内一段时间内的生存概率，其间仅发生一次失效。</a:t>
            </a:r>
          </a:p>
          <a:p>
            <a:pPr>
              <a:lnSpc>
                <a:spcPct val="150000"/>
              </a:lnSpc>
            </a:pPr>
            <a:r>
              <a:rPr lang="zh-CN" altLang="en-US" sz="2000" b="1">
                <a:solidFill>
                  <a:srgbClr val="FF0000"/>
                </a:solidFill>
              </a:rPr>
              <a:t>注意:</a:t>
            </a:r>
            <a:r>
              <a:rPr lang="zh-CN" altLang="en-US" sz="2000"/>
              <a:t>不可修复产品可以是单个产品(如电灯泡、晶体管)，也可以是由很多产品组成的系统(如宇宙飞船、微处理器)。</a:t>
            </a:r>
          </a:p>
          <a:p>
            <a:pPr>
              <a:lnSpc>
                <a:spcPct val="150000"/>
              </a:lnSpc>
            </a:pPr>
            <a:r>
              <a:rPr lang="zh-CN" altLang="en-US" sz="2000"/>
              <a:t>有些时候，一个产品既可以被认为是可修复产品，也可以被认为是不可修复产品。例如，电视机的电路板是归人可修复产品还是归人不可修复产品，往往取决于修理费用的高低。</a:t>
            </a:r>
          </a:p>
        </p:txBody>
      </p:sp>
      <p:sp>
        <p:nvSpPr>
          <p:cNvPr id="18" name="文本框 17"/>
          <p:cNvSpPr txBox="1"/>
          <p:nvPr/>
        </p:nvSpPr>
        <p:spPr>
          <a:xfrm>
            <a:off x="335280" y="1340485"/>
            <a:ext cx="4091305" cy="648970"/>
          </a:xfrm>
          <a:prstGeom prst="rect">
            <a:avLst/>
          </a:prstGeom>
          <a:noFill/>
        </p:spPr>
        <p:txBody>
          <a:bodyPr wrap="square" rtlCol="0" anchor="t">
            <a:noAutofit/>
          </a:bodyPr>
          <a:lstStyle/>
          <a:p>
            <a:pPr>
              <a:lnSpc>
                <a:spcPct val="150000"/>
              </a:lnSpc>
            </a:pPr>
            <a:r>
              <a:rPr lang="zh-CN" altLang="en-US" sz="2800" b="1">
                <a:solidFill>
                  <a:srgbClr val="FF0000"/>
                </a:solidFill>
                <a:sym typeface="+mn-ea"/>
              </a:rPr>
              <a:t>可修复和不可修复产品</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18" name="文本框 17"/>
          <p:cNvSpPr txBox="1"/>
          <p:nvPr/>
        </p:nvSpPr>
        <p:spPr>
          <a:xfrm>
            <a:off x="1127125" y="1341755"/>
            <a:ext cx="4643755" cy="737235"/>
          </a:xfrm>
          <a:prstGeom prst="rect">
            <a:avLst/>
          </a:prstGeom>
          <a:noFill/>
        </p:spPr>
        <p:txBody>
          <a:bodyPr wrap="square" rtlCol="0" anchor="t">
            <a:spAutoFit/>
          </a:bodyPr>
          <a:lstStyle/>
          <a:p>
            <a:pPr>
              <a:lnSpc>
                <a:spcPct val="150000"/>
              </a:lnSpc>
            </a:pPr>
            <a:r>
              <a:rPr lang="zh-CN" altLang="en-US" sz="2800" b="1">
                <a:solidFill>
                  <a:srgbClr val="FF0000"/>
                </a:solidFill>
                <a:sym typeface="+mn-ea"/>
              </a:rPr>
              <a:t>寿命（</a:t>
            </a:r>
            <a:r>
              <a:rPr lang="en-US" altLang="zh-CN" sz="2800" b="1">
                <a:solidFill>
                  <a:srgbClr val="FF0000"/>
                </a:solidFill>
                <a:sym typeface="+mn-ea"/>
              </a:rPr>
              <a:t>T</a:t>
            </a:r>
            <a:r>
              <a:rPr lang="zh-CN" altLang="en-US" sz="2800" b="1">
                <a:solidFill>
                  <a:srgbClr val="FF0000"/>
                </a:solidFill>
                <a:sym typeface="+mn-ea"/>
              </a:rPr>
              <a:t>）</a:t>
            </a:r>
            <a:r>
              <a:rPr lang="en-US" altLang="zh-CN" sz="2800" b="1">
                <a:solidFill>
                  <a:srgbClr val="FF0000"/>
                </a:solidFill>
                <a:sym typeface="+mn-ea"/>
              </a:rPr>
              <a:t>--</a:t>
            </a:r>
            <a:r>
              <a:rPr lang="zh-CN" altLang="en-US" sz="2000" b="1">
                <a:solidFill>
                  <a:srgbClr val="FF0000"/>
                </a:solidFill>
                <a:sym typeface="+mn-ea"/>
              </a:rPr>
              <a:t>生物医学统计</a:t>
            </a:r>
          </a:p>
        </p:txBody>
      </p:sp>
      <p:sp>
        <p:nvSpPr>
          <p:cNvPr id="2" name="文本框 1"/>
          <p:cNvSpPr txBox="1"/>
          <p:nvPr/>
        </p:nvSpPr>
        <p:spPr>
          <a:xfrm>
            <a:off x="807720" y="2080260"/>
            <a:ext cx="11219815" cy="3969385"/>
          </a:xfrm>
          <a:prstGeom prst="rect">
            <a:avLst/>
          </a:prstGeom>
          <a:noFill/>
        </p:spPr>
        <p:txBody>
          <a:bodyPr wrap="square" rtlCol="0" anchor="t">
            <a:spAutoFit/>
          </a:bodyPr>
          <a:lstStyle/>
          <a:p>
            <a:r>
              <a:rPr lang="zh-CN" altLang="en-US" sz="2800">
                <a:latin typeface="华文仿宋" panose="02010600040101010101" charset="-122"/>
                <a:ea typeface="华文仿宋" panose="02010600040101010101" charset="-122"/>
                <a:cs typeface="华文仿宋" panose="02010600040101010101" charset="-122"/>
              </a:rPr>
              <a:t>寿命表示发生故障(失效)前，设备的使用时间。它是取值大于0的随机变量</a:t>
            </a:r>
            <a:r>
              <a:rPr lang="en-US" altLang="zh-CN" sz="2800">
                <a:latin typeface="华文仿宋" panose="02010600040101010101" charset="-122"/>
                <a:ea typeface="华文仿宋" panose="02010600040101010101" charset="-122"/>
                <a:cs typeface="华文仿宋" panose="02010600040101010101" charset="-122"/>
              </a:rPr>
              <a:t>T</a:t>
            </a:r>
            <a:r>
              <a:rPr lang="zh-CN" altLang="en-US" sz="2800">
                <a:latin typeface="华文仿宋" panose="02010600040101010101" charset="-122"/>
                <a:ea typeface="华文仿宋" panose="02010600040101010101" charset="-122"/>
                <a:cs typeface="华文仿宋" panose="02010600040101010101" charset="-122"/>
              </a:rPr>
              <a:t>。</a:t>
            </a:r>
          </a:p>
          <a:p>
            <a:endParaRPr lang="zh-CN" altLang="en-US" sz="2800">
              <a:latin typeface="华文仿宋" panose="02010600040101010101" charset="-122"/>
              <a:ea typeface="华文仿宋" panose="02010600040101010101" charset="-122"/>
              <a:cs typeface="华文仿宋" panose="02010600040101010101" charset="-122"/>
            </a:endParaRPr>
          </a:p>
          <a:p>
            <a:r>
              <a:rPr lang="zh-CN" altLang="en-US" sz="2800">
                <a:latin typeface="华文仿宋" panose="02010600040101010101" charset="-122"/>
                <a:ea typeface="华文仿宋" panose="02010600040101010101" charset="-122"/>
                <a:cs typeface="华文仿宋" panose="02010600040101010101" charset="-122"/>
              </a:rPr>
              <a:t>寿命的累计分布函数：F(</a:t>
            </a:r>
            <a:r>
              <a:rPr lang="en-US" altLang="zh-CN" sz="2800">
                <a:latin typeface="华文仿宋" panose="02010600040101010101" charset="-122"/>
                <a:ea typeface="华文仿宋" panose="02010600040101010101" charset="-122"/>
                <a:cs typeface="华文仿宋" panose="02010600040101010101" charset="-122"/>
              </a:rPr>
              <a:t>t</a:t>
            </a:r>
            <a:r>
              <a:rPr lang="zh-CN" altLang="en-US" sz="2800">
                <a:latin typeface="华文仿宋" panose="02010600040101010101" charset="-122"/>
                <a:ea typeface="华文仿宋" panose="02010600040101010101" charset="-122"/>
                <a:cs typeface="华文仿宋" panose="02010600040101010101" charset="-122"/>
              </a:rPr>
              <a:t>)</a:t>
            </a:r>
          </a:p>
          <a:p>
            <a:r>
              <a:rPr lang="zh-CN" altLang="en-US" sz="2800">
                <a:latin typeface="华文仿宋" panose="02010600040101010101" charset="-122"/>
                <a:ea typeface="华文仿宋" panose="02010600040101010101" charset="-122"/>
                <a:cs typeface="华文仿宋" panose="02010600040101010101" charset="-122"/>
                <a:sym typeface="+mn-ea"/>
              </a:rPr>
              <a:t>寿命的累计分布函数F(t)</a:t>
            </a:r>
            <a:r>
              <a:rPr lang="zh-CN" altLang="en-US" sz="2800">
                <a:latin typeface="华文仿宋" panose="02010600040101010101" charset="-122"/>
                <a:ea typeface="华文仿宋" panose="02010600040101010101" charset="-122"/>
                <a:cs typeface="华文仿宋" panose="02010600040101010101" charset="-122"/>
              </a:rPr>
              <a:t>=P{T≤t}的两种解释:</a:t>
            </a:r>
          </a:p>
          <a:p>
            <a:r>
              <a:rPr lang="zh-CN" altLang="en-US" sz="2800">
                <a:latin typeface="华文仿宋" panose="02010600040101010101" charset="-122"/>
                <a:ea typeface="华文仿宋" panose="02010600040101010101" charset="-122"/>
                <a:cs typeface="华文仿宋" panose="02010600040101010101" charset="-122"/>
              </a:rPr>
              <a:t>(1)设备的寿命短于</a:t>
            </a:r>
            <a:r>
              <a:rPr lang="en-US" altLang="zh-CN" sz="2800">
                <a:latin typeface="华文仿宋" panose="02010600040101010101" charset="-122"/>
                <a:ea typeface="华文仿宋" panose="02010600040101010101" charset="-122"/>
                <a:cs typeface="华文仿宋" panose="02010600040101010101" charset="-122"/>
                <a:sym typeface="+mn-ea"/>
              </a:rPr>
              <a:t>t</a:t>
            </a:r>
            <a:r>
              <a:rPr lang="zh-CN" altLang="en-US" sz="2800">
                <a:latin typeface="华文仿宋" panose="02010600040101010101" charset="-122"/>
                <a:ea typeface="华文仿宋" panose="02010600040101010101" charset="-122"/>
                <a:cs typeface="华文仿宋" panose="02010600040101010101" charset="-122"/>
              </a:rPr>
              <a:t>的概率，即在</a:t>
            </a:r>
            <a:r>
              <a:rPr lang="en-US" altLang="zh-CN" sz="2800">
                <a:latin typeface="华文仿宋" panose="02010600040101010101" charset="-122"/>
                <a:ea typeface="华文仿宋" panose="02010600040101010101" charset="-122"/>
                <a:cs typeface="华文仿宋" panose="02010600040101010101" charset="-122"/>
                <a:sym typeface="+mn-ea"/>
              </a:rPr>
              <a:t>t</a:t>
            </a:r>
            <a:r>
              <a:rPr lang="zh-CN" altLang="en-US" sz="2800">
                <a:latin typeface="华文仿宋" panose="02010600040101010101" charset="-122"/>
                <a:ea typeface="华文仿宋" panose="02010600040101010101" charset="-122"/>
                <a:cs typeface="华文仿宋" panose="02010600040101010101" charset="-122"/>
              </a:rPr>
              <a:t>小时内发生故障的概率。</a:t>
            </a:r>
          </a:p>
          <a:p>
            <a:r>
              <a:rPr lang="zh-CN" altLang="en-US" sz="2800">
                <a:latin typeface="华文仿宋" panose="02010600040101010101" charset="-122"/>
                <a:ea typeface="华文仿宋" panose="02010600040101010101" charset="-122"/>
                <a:cs typeface="华文仿宋" panose="02010600040101010101" charset="-122"/>
              </a:rPr>
              <a:t>(2)这批设备中，在</a:t>
            </a:r>
            <a:r>
              <a:rPr lang="en-US" altLang="zh-CN" sz="2800">
                <a:latin typeface="华文仿宋" panose="02010600040101010101" charset="-122"/>
                <a:ea typeface="华文仿宋" panose="02010600040101010101" charset="-122"/>
                <a:cs typeface="华文仿宋" panose="02010600040101010101" charset="-122"/>
              </a:rPr>
              <a:t>t</a:t>
            </a:r>
            <a:r>
              <a:rPr lang="zh-CN" altLang="en-US" sz="2800">
                <a:latin typeface="华文仿宋" panose="02010600040101010101" charset="-122"/>
                <a:ea typeface="华文仿宋" panose="02010600040101010101" charset="-122"/>
                <a:cs typeface="华文仿宋" panose="02010600040101010101" charset="-122"/>
              </a:rPr>
              <a:t>小时内发生故障的设备的比例。</a:t>
            </a:r>
          </a:p>
          <a:p>
            <a:endParaRPr lang="zh-CN" altLang="en-US" sz="2800">
              <a:latin typeface="华文仿宋" panose="02010600040101010101" charset="-122"/>
              <a:ea typeface="华文仿宋" panose="02010600040101010101" charset="-122"/>
              <a:cs typeface="华文仿宋" panose="02010600040101010101" charset="-122"/>
            </a:endParaRPr>
          </a:p>
          <a:p>
            <a:r>
              <a:rPr lang="zh-CN" altLang="en-US" sz="2800">
                <a:latin typeface="华文仿宋" panose="02010600040101010101" charset="-122"/>
                <a:ea typeface="华文仿宋" panose="02010600040101010101" charset="-122"/>
                <a:cs typeface="华文仿宋" panose="02010600040101010101" charset="-122"/>
              </a:rPr>
              <a:t>寿命的概率密度函数：f(</a:t>
            </a:r>
            <a:r>
              <a:rPr lang="en-US" altLang="zh-CN" sz="2800">
                <a:latin typeface="华文仿宋" panose="02010600040101010101" charset="-122"/>
                <a:ea typeface="华文仿宋" panose="02010600040101010101" charset="-122"/>
                <a:cs typeface="华文仿宋" panose="02010600040101010101" charset="-122"/>
              </a:rPr>
              <a:t>t</a:t>
            </a:r>
            <a:r>
              <a:rPr lang="zh-CN" altLang="en-US" sz="2800">
                <a:latin typeface="华文仿宋" panose="02010600040101010101" charset="-122"/>
                <a:ea typeface="华文仿宋" panose="02010600040101010101" charset="-122"/>
                <a:cs typeface="华文仿宋" panose="02010600040101010101" charset="-122"/>
              </a:rPr>
              <a:t>)，它用来描述设备寿命(</a:t>
            </a:r>
            <a:r>
              <a:rPr lang="en-US" altLang="zh-CN" sz="2800">
                <a:latin typeface="华文仿宋" panose="02010600040101010101" charset="-122"/>
                <a:ea typeface="华文仿宋" panose="02010600040101010101" charset="-122"/>
                <a:cs typeface="华文仿宋" panose="02010600040101010101" charset="-122"/>
              </a:rPr>
              <a:t>T</a:t>
            </a:r>
            <a:r>
              <a:rPr lang="zh-CN" altLang="en-US" sz="2800">
                <a:latin typeface="华文仿宋" panose="02010600040101010101" charset="-122"/>
                <a:ea typeface="华文仿宋" panose="02010600040101010101" charset="-122"/>
                <a:cs typeface="华文仿宋" panose="02010600040101010101" charset="-122"/>
              </a:rPr>
              <a:t>)所服从的概率分布。</a:t>
            </a:r>
          </a:p>
        </p:txBody>
      </p:sp>
      <p:sp>
        <p:nvSpPr>
          <p:cNvPr id="4" name="文本框 3"/>
          <p:cNvSpPr txBox="1"/>
          <p:nvPr/>
        </p:nvSpPr>
        <p:spPr>
          <a:xfrm>
            <a:off x="2207260" y="2853055"/>
            <a:ext cx="8338185" cy="423545"/>
          </a:xfrm>
          <a:prstGeom prst="rect">
            <a:avLst/>
          </a:prstGeom>
          <a:noFill/>
        </p:spPr>
        <p:txBody>
          <a:bodyPr wrap="square" rtlCol="0" anchor="t">
            <a:spAutoFit/>
          </a:bodyPr>
          <a:lstStyle/>
          <a:p>
            <a:pPr>
              <a:lnSpc>
                <a:spcPct val="90000"/>
              </a:lnSpc>
            </a:pPr>
            <a:r>
              <a:rPr lang="zh-CN" altLang="en-US" sz="2400">
                <a:solidFill>
                  <a:srgbClr val="FF0000"/>
                </a:solidFill>
                <a:latin typeface="华文仿宋" panose="02010600040101010101" charset="-122"/>
                <a:ea typeface="华文仿宋" panose="02010600040101010101" charset="-122"/>
                <a:cs typeface="华文仿宋" panose="02010600040101010101" charset="-122"/>
                <a:sym typeface="+mn-ea"/>
              </a:rPr>
              <a:t>常见的寿命分布：指数分布、威布尔分布、对数正态分布等</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18" name="文本框 17"/>
          <p:cNvSpPr txBox="1"/>
          <p:nvPr/>
        </p:nvSpPr>
        <p:spPr>
          <a:xfrm>
            <a:off x="1127125" y="1341755"/>
            <a:ext cx="1395730" cy="737235"/>
          </a:xfrm>
          <a:prstGeom prst="rect">
            <a:avLst/>
          </a:prstGeom>
          <a:noFill/>
        </p:spPr>
        <p:txBody>
          <a:bodyPr wrap="square" rtlCol="0" anchor="t">
            <a:spAutoFit/>
          </a:bodyPr>
          <a:lstStyle/>
          <a:p>
            <a:pPr>
              <a:lnSpc>
                <a:spcPct val="150000"/>
              </a:lnSpc>
            </a:pPr>
            <a:r>
              <a:rPr lang="zh-CN" altLang="en-US" sz="2800" b="1">
                <a:solidFill>
                  <a:srgbClr val="FF0000"/>
                </a:solidFill>
                <a:latin typeface="华文仿宋" panose="02010600040101010101" charset="-122"/>
                <a:ea typeface="华文仿宋" panose="02010600040101010101" charset="-122"/>
                <a:cs typeface="华文仿宋" panose="02010600040101010101" charset="-122"/>
                <a:sym typeface="+mn-ea"/>
              </a:rPr>
              <a:t>可靠度</a:t>
            </a:r>
          </a:p>
        </p:txBody>
      </p:sp>
      <p:sp>
        <p:nvSpPr>
          <p:cNvPr id="2" name="文本框 1"/>
          <p:cNvSpPr txBox="1"/>
          <p:nvPr/>
        </p:nvSpPr>
        <p:spPr>
          <a:xfrm>
            <a:off x="1127125" y="2080260"/>
            <a:ext cx="10452100" cy="3192145"/>
          </a:xfrm>
          <a:prstGeom prst="rect">
            <a:avLst/>
          </a:prstGeom>
          <a:noFill/>
        </p:spPr>
        <p:txBody>
          <a:bodyPr wrap="square" rtlCol="0" anchor="t">
            <a:spAutoFit/>
          </a:bodyPr>
          <a:lstStyle/>
          <a:p>
            <a:pPr>
              <a:lnSpc>
                <a:spcPct val="140000"/>
              </a:lnSpc>
            </a:pPr>
            <a:r>
              <a:rPr lang="zh-CN" altLang="en-US" sz="2400">
                <a:latin typeface="华文仿宋" panose="02010600040101010101" charset="-122"/>
                <a:ea typeface="华文仿宋" panose="02010600040101010101" charset="-122"/>
                <a:cs typeface="华文仿宋" panose="02010600040101010101" charset="-122"/>
              </a:rPr>
              <a:t>可靠性函数(可靠度)：</a:t>
            </a:r>
          </a:p>
          <a:p>
            <a:pPr>
              <a:lnSpc>
                <a:spcPct val="140000"/>
              </a:lnSpc>
            </a:pPr>
            <a:endParaRPr lang="zh-CN" altLang="en-US" sz="2400">
              <a:latin typeface="华文仿宋" panose="02010600040101010101" charset="-122"/>
              <a:ea typeface="华文仿宋" panose="02010600040101010101" charset="-122"/>
              <a:cs typeface="华文仿宋" panose="02010600040101010101" charset="-122"/>
            </a:endParaRPr>
          </a:p>
          <a:p>
            <a:pPr algn="ctr">
              <a:lnSpc>
                <a:spcPct val="140000"/>
              </a:lnSpc>
            </a:pPr>
            <a:r>
              <a:rPr lang="zh-CN" altLang="en-US" sz="2400">
                <a:latin typeface="华文仿宋" panose="02010600040101010101" charset="-122"/>
                <a:ea typeface="华文仿宋" panose="02010600040101010101" charset="-122"/>
                <a:cs typeface="华文仿宋" panose="02010600040101010101" charset="-122"/>
              </a:rPr>
              <a:t>R(</a:t>
            </a:r>
            <a:r>
              <a:rPr lang="en-US" altLang="zh-CN" sz="2400">
                <a:latin typeface="华文仿宋" panose="02010600040101010101" charset="-122"/>
                <a:ea typeface="华文仿宋" panose="02010600040101010101" charset="-122"/>
                <a:cs typeface="华文仿宋" panose="02010600040101010101" charset="-122"/>
              </a:rPr>
              <a:t>t</a:t>
            </a:r>
            <a:r>
              <a:rPr lang="zh-CN" altLang="en-US" sz="2400">
                <a:latin typeface="华文仿宋" panose="02010600040101010101" charset="-122"/>
                <a:ea typeface="华文仿宋" panose="02010600040101010101" charset="-122"/>
                <a:cs typeface="华文仿宋" panose="02010600040101010101" charset="-122"/>
              </a:rPr>
              <a:t>)=P{T&gt;t}=1-F(t)</a:t>
            </a:r>
          </a:p>
          <a:p>
            <a:pPr>
              <a:lnSpc>
                <a:spcPct val="140000"/>
              </a:lnSpc>
            </a:pPr>
            <a:r>
              <a:rPr lang="zh-CN" altLang="en-US" sz="2400">
                <a:latin typeface="华文仿宋" panose="02010600040101010101" charset="-122"/>
                <a:ea typeface="华文仿宋" panose="02010600040101010101" charset="-122"/>
                <a:cs typeface="华文仿宋" panose="02010600040101010101" charset="-122"/>
              </a:rPr>
              <a:t>可靠性函数的两种解释:</a:t>
            </a:r>
          </a:p>
          <a:p>
            <a:pPr>
              <a:lnSpc>
                <a:spcPct val="140000"/>
              </a:lnSpc>
            </a:pPr>
            <a:r>
              <a:rPr lang="zh-CN" altLang="en-US" sz="2400">
                <a:latin typeface="华文仿宋" panose="02010600040101010101" charset="-122"/>
                <a:ea typeface="华文仿宋" panose="02010600040101010101" charset="-122"/>
                <a:cs typeface="华文仿宋" panose="02010600040101010101" charset="-122"/>
              </a:rPr>
              <a:t>(1)某个设备的寿命长于t的概率。</a:t>
            </a:r>
          </a:p>
          <a:p>
            <a:pPr>
              <a:lnSpc>
                <a:spcPct val="140000"/>
              </a:lnSpc>
            </a:pPr>
            <a:r>
              <a:rPr lang="zh-CN" altLang="en-US" sz="2400">
                <a:latin typeface="华文仿宋" panose="02010600040101010101" charset="-122"/>
                <a:ea typeface="华文仿宋" panose="02010600040101010101" charset="-122"/>
                <a:cs typeface="华文仿宋" panose="02010600040101010101" charset="-122"/>
              </a:rPr>
              <a:t>(2)这批设备中，在</a:t>
            </a:r>
            <a:r>
              <a:rPr lang="en-US" altLang="zh-CN" sz="2400">
                <a:latin typeface="华文仿宋" panose="02010600040101010101" charset="-122"/>
                <a:ea typeface="华文仿宋" panose="02010600040101010101" charset="-122"/>
                <a:cs typeface="华文仿宋" panose="02010600040101010101" charset="-122"/>
              </a:rPr>
              <a:t>t</a:t>
            </a:r>
            <a:r>
              <a:rPr lang="zh-CN" altLang="en-US" sz="2400">
                <a:latin typeface="华文仿宋" panose="02010600040101010101" charset="-122"/>
                <a:ea typeface="华文仿宋" panose="02010600040101010101" charset="-122"/>
                <a:cs typeface="华文仿宋" panose="02010600040101010101" charset="-122"/>
              </a:rPr>
              <a:t>小时内不发生故障的设备的比例。</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3" name="文本框 2"/>
          <p:cNvSpPr txBox="1"/>
          <p:nvPr/>
        </p:nvSpPr>
        <p:spPr>
          <a:xfrm>
            <a:off x="1055370" y="1557020"/>
            <a:ext cx="10565130" cy="953135"/>
          </a:xfrm>
          <a:prstGeom prst="rect">
            <a:avLst/>
          </a:prstGeom>
          <a:noFill/>
        </p:spPr>
        <p:txBody>
          <a:bodyPr wrap="square" rtlCol="0" anchor="t">
            <a:spAutoFit/>
          </a:bodyPr>
          <a:lstStyle/>
          <a:p>
            <a:r>
              <a:rPr lang="zh-CN" altLang="en-US" sz="2800">
                <a:latin typeface="华文仿宋" panose="02010600040101010101" charset="-122"/>
                <a:ea typeface="华文仿宋" panose="02010600040101010101" charset="-122"/>
                <a:cs typeface="华文仿宋" panose="02010600040101010101" charset="-122"/>
              </a:rPr>
              <a:t>F(</a:t>
            </a:r>
            <a:r>
              <a:rPr lang="en-US" altLang="zh-CN" sz="2800">
                <a:latin typeface="华文仿宋" panose="02010600040101010101" charset="-122"/>
                <a:ea typeface="华文仿宋" panose="02010600040101010101" charset="-122"/>
                <a:cs typeface="华文仿宋" panose="02010600040101010101" charset="-122"/>
              </a:rPr>
              <a:t>t</a:t>
            </a:r>
            <a:r>
              <a:rPr lang="zh-CN" altLang="en-US" sz="2800">
                <a:latin typeface="华文仿宋" panose="02010600040101010101" charset="-122"/>
                <a:ea typeface="华文仿宋" panose="02010600040101010101" charset="-122"/>
                <a:cs typeface="华文仿宋" panose="02010600040101010101" charset="-122"/>
              </a:rPr>
              <a:t>)和R(</a:t>
            </a:r>
            <a:r>
              <a:rPr lang="en-US" altLang="zh-CN" sz="2800">
                <a:latin typeface="华文仿宋" panose="02010600040101010101" charset="-122"/>
                <a:ea typeface="华文仿宋" panose="02010600040101010101" charset="-122"/>
                <a:cs typeface="华文仿宋" panose="02010600040101010101" charset="-122"/>
              </a:rPr>
              <a:t>t</a:t>
            </a:r>
            <a:r>
              <a:rPr lang="zh-CN" altLang="en-US" sz="2800">
                <a:latin typeface="华文仿宋" panose="02010600040101010101" charset="-122"/>
                <a:ea typeface="华文仿宋" panose="02010600040101010101" charset="-122"/>
                <a:cs typeface="华文仿宋" panose="02010600040101010101" charset="-122"/>
              </a:rPr>
              <a:t>)的实际意义:描述一段时间内，设备发生故障和不发生故障的可能性，如图：</a:t>
            </a:r>
          </a:p>
        </p:txBody>
      </p:sp>
      <p:pic>
        <p:nvPicPr>
          <p:cNvPr id="5" name="图片 4"/>
          <p:cNvPicPr>
            <a:picLocks noChangeAspect="1"/>
          </p:cNvPicPr>
          <p:nvPr/>
        </p:nvPicPr>
        <p:blipFill>
          <a:blip r:embed="rId2"/>
          <a:stretch>
            <a:fillRect/>
          </a:stretch>
        </p:blipFill>
        <p:spPr>
          <a:xfrm>
            <a:off x="1847215" y="2564765"/>
            <a:ext cx="8601075" cy="3627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2" name="文本框 1"/>
          <p:cNvSpPr txBox="1"/>
          <p:nvPr/>
        </p:nvSpPr>
        <p:spPr>
          <a:xfrm>
            <a:off x="1415415" y="1467485"/>
            <a:ext cx="9885680" cy="1938020"/>
          </a:xfrm>
          <a:prstGeom prst="rect">
            <a:avLst/>
          </a:prstGeom>
          <a:noFill/>
        </p:spPr>
        <p:txBody>
          <a:bodyPr wrap="square" rtlCol="0" anchor="t">
            <a:spAutoFit/>
          </a:bodyPr>
          <a:lstStyle/>
          <a:p>
            <a:r>
              <a:rPr lang="zh-CN" altLang="en-US" sz="2000" b="1" dirty="0">
                <a:latin typeface="华文仿宋" panose="02010600040101010101" charset="-122"/>
                <a:ea typeface="华文仿宋" panose="02010600040101010101" charset="-122"/>
                <a:cs typeface="华文仿宋" panose="02010600040101010101" charset="-122"/>
              </a:rPr>
              <a:t>练习:</a:t>
            </a:r>
          </a:p>
          <a:p>
            <a:r>
              <a:rPr lang="zh-CN" altLang="en-US" sz="2000" dirty="0">
                <a:latin typeface="华文仿宋" panose="02010600040101010101" charset="-122"/>
                <a:ea typeface="华文仿宋" panose="02010600040101010101" charset="-122"/>
                <a:cs typeface="华文仿宋" panose="02010600040101010101" charset="-122"/>
              </a:rPr>
              <a:t>假设有100辆AGV小车，0~100小时期间，有4辆小车发生故障下线；100~200小时期间，有6辆小车发生故障下线；200~300小时期间，有10辆小车发生故障下线；300~400小时期间，有20辆小车发生故障下线；400~500小时期间，有30辆小车发生故障线；500~600小时期间，有20辆小车发生故障下线； 600~700小时期间，有10辆小车发生故障下线。 </a:t>
            </a:r>
          </a:p>
          <a:p>
            <a:r>
              <a:rPr lang="zh-CN" altLang="en-US" sz="2000" dirty="0">
                <a:latin typeface="华文仿宋" panose="02010600040101010101" charset="-122"/>
                <a:ea typeface="华文仿宋" panose="02010600040101010101" charset="-122"/>
                <a:cs typeface="华文仿宋" panose="02010600040101010101" charset="-122"/>
              </a:rPr>
              <a:t>试绘制该批小车的寿命累计分布函数(F(t))，并求解F(600)和R(600)</a:t>
            </a:r>
          </a:p>
        </p:txBody>
      </p:sp>
      <p:sp>
        <p:nvSpPr>
          <p:cNvPr id="3" name="文本框 2"/>
          <p:cNvSpPr txBox="1"/>
          <p:nvPr/>
        </p:nvSpPr>
        <p:spPr>
          <a:xfrm>
            <a:off x="1768475" y="3829222"/>
            <a:ext cx="4327525" cy="2306955"/>
          </a:xfrm>
          <a:prstGeom prst="rect">
            <a:avLst/>
          </a:prstGeom>
          <a:noFill/>
        </p:spPr>
        <p:txBody>
          <a:bodyPr wrap="square" rtlCol="0" anchor="t">
            <a:spAutoFit/>
          </a:bodyPr>
          <a:lstStyle/>
          <a:p>
            <a:r>
              <a:rPr lang="zh-CN" altLang="en-US" dirty="0"/>
              <a:t>(1)整理累计下线小车数量数据</a:t>
            </a:r>
          </a:p>
          <a:p>
            <a:r>
              <a:rPr lang="zh-CN" altLang="en-US" dirty="0"/>
              <a:t>0~100:4</a:t>
            </a:r>
          </a:p>
          <a:p>
            <a:r>
              <a:rPr lang="zh-CN" altLang="en-US" dirty="0"/>
              <a:t>0~200:4+6=10</a:t>
            </a:r>
          </a:p>
          <a:p>
            <a:r>
              <a:rPr lang="zh-CN" altLang="en-US" dirty="0"/>
              <a:t>0~300:4+6+10=20</a:t>
            </a:r>
          </a:p>
          <a:p>
            <a:r>
              <a:rPr lang="zh-CN" altLang="en-US" dirty="0"/>
              <a:t>0~400:4+6+10+20=40</a:t>
            </a:r>
          </a:p>
          <a:p>
            <a:r>
              <a:rPr lang="zh-CN" altLang="en-US" dirty="0"/>
              <a:t>0~500:4+6+10+20+30=70</a:t>
            </a:r>
          </a:p>
          <a:p>
            <a:r>
              <a:rPr lang="zh-CN" altLang="en-US" dirty="0"/>
              <a:t>0~600:4+6+10+20+30+20=90</a:t>
            </a:r>
          </a:p>
          <a:p>
            <a:r>
              <a:rPr lang="zh-CN" altLang="en-US" dirty="0"/>
              <a:t>0~700:4+6+10+20+30+20+10=100</a:t>
            </a:r>
          </a:p>
        </p:txBody>
      </p:sp>
      <p:sp>
        <p:nvSpPr>
          <p:cNvPr id="5" name="文本框 4"/>
          <p:cNvSpPr txBox="1"/>
          <p:nvPr/>
        </p:nvSpPr>
        <p:spPr>
          <a:xfrm>
            <a:off x="7991969" y="3829221"/>
            <a:ext cx="3086100" cy="2306955"/>
          </a:xfrm>
          <a:prstGeom prst="rect">
            <a:avLst/>
          </a:prstGeom>
          <a:noFill/>
        </p:spPr>
        <p:txBody>
          <a:bodyPr wrap="square" rtlCol="0" anchor="t">
            <a:spAutoFit/>
          </a:bodyPr>
          <a:lstStyle/>
          <a:p>
            <a:r>
              <a:rPr lang="zh-CN" altLang="en-US" dirty="0"/>
              <a:t>(2)转换成比例数据0~100:4/100=0.04</a:t>
            </a:r>
          </a:p>
          <a:p>
            <a:r>
              <a:rPr lang="zh-CN" altLang="en-US" dirty="0"/>
              <a:t>0~200:10/100=0.1</a:t>
            </a:r>
          </a:p>
          <a:p>
            <a:r>
              <a:rPr lang="zh-CN" altLang="en-US" dirty="0"/>
              <a:t>0~300:20/100=0.2</a:t>
            </a:r>
          </a:p>
          <a:p>
            <a:r>
              <a:rPr lang="zh-CN" altLang="en-US" dirty="0"/>
              <a:t>0~400:40/100=0.4</a:t>
            </a:r>
          </a:p>
          <a:p>
            <a:r>
              <a:rPr lang="zh-CN" altLang="en-US" dirty="0"/>
              <a:t>0~500:70/100=07</a:t>
            </a:r>
          </a:p>
          <a:p>
            <a:r>
              <a:rPr lang="zh-CN" altLang="en-US" dirty="0"/>
              <a:t>0~600:90/100=0.9</a:t>
            </a:r>
          </a:p>
          <a:p>
            <a:r>
              <a:rPr lang="zh-CN" altLang="en-US" dirty="0"/>
              <a:t>0~700:100/100=1</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4" name="文本框 3"/>
          <p:cNvSpPr txBox="1"/>
          <p:nvPr/>
        </p:nvSpPr>
        <p:spPr>
          <a:xfrm>
            <a:off x="788670" y="1772920"/>
            <a:ext cx="4806950" cy="460375"/>
          </a:xfrm>
          <a:prstGeom prst="rect">
            <a:avLst/>
          </a:prstGeom>
          <a:noFill/>
        </p:spPr>
        <p:txBody>
          <a:bodyPr wrap="square" rtlCol="0" anchor="t">
            <a:spAutoFit/>
          </a:bodyPr>
          <a:lstStyle/>
          <a:p>
            <a:r>
              <a:rPr lang="zh-CN" altLang="en-US" sz="2400">
                <a:latin typeface="华文仿宋" panose="02010600040101010101" charset="-122"/>
                <a:ea typeface="华文仿宋" panose="02010600040101010101" charset="-122"/>
                <a:cs typeface="华文仿宋" panose="02010600040101010101" charset="-122"/>
              </a:rPr>
              <a:t>(3)绘制寿命累计分布函数F(</a:t>
            </a:r>
            <a:r>
              <a:rPr lang="en-US" altLang="zh-CN" sz="2400">
                <a:latin typeface="华文仿宋" panose="02010600040101010101" charset="-122"/>
                <a:ea typeface="华文仿宋" panose="02010600040101010101" charset="-122"/>
                <a:cs typeface="华文仿宋" panose="02010600040101010101" charset="-122"/>
              </a:rPr>
              <a:t>t</a:t>
            </a:r>
            <a:r>
              <a:rPr lang="zh-CN" altLang="en-US" sz="2400">
                <a:latin typeface="华文仿宋" panose="02010600040101010101" charset="-122"/>
                <a:ea typeface="华文仿宋" panose="02010600040101010101" charset="-122"/>
                <a:cs typeface="华文仿宋" panose="02010600040101010101" charset="-122"/>
              </a:rPr>
              <a:t>)</a:t>
            </a:r>
          </a:p>
        </p:txBody>
      </p:sp>
      <p:sp>
        <p:nvSpPr>
          <p:cNvPr id="6" name="文本框 5"/>
          <p:cNvSpPr txBox="1"/>
          <p:nvPr/>
        </p:nvSpPr>
        <p:spPr>
          <a:xfrm>
            <a:off x="6887845" y="1816497"/>
            <a:ext cx="3953510" cy="460375"/>
          </a:xfrm>
          <a:prstGeom prst="rect">
            <a:avLst/>
          </a:prstGeom>
          <a:noFill/>
        </p:spPr>
        <p:txBody>
          <a:bodyPr wrap="square" rtlCol="0" anchor="t">
            <a:spAutoFit/>
          </a:bodyPr>
          <a:lstStyle/>
          <a:p>
            <a:r>
              <a:rPr lang="zh-CN" altLang="en-US" sz="2400" dirty="0">
                <a:latin typeface="华文仿宋" panose="02010600040101010101" charset="-122"/>
                <a:ea typeface="华文仿宋" panose="02010600040101010101" charset="-122"/>
                <a:cs typeface="华文仿宋" panose="02010600040101010101" charset="-122"/>
                <a:sym typeface="+mn-ea"/>
              </a:rPr>
              <a:t>(4)求解F(600)和R(600)</a:t>
            </a:r>
          </a:p>
        </p:txBody>
      </p:sp>
      <p:pic>
        <p:nvPicPr>
          <p:cNvPr id="7" name="图片 6"/>
          <p:cNvPicPr>
            <a:picLocks noChangeAspect="1"/>
          </p:cNvPicPr>
          <p:nvPr/>
        </p:nvPicPr>
        <p:blipFill>
          <a:blip r:embed="rId2"/>
          <a:stretch>
            <a:fillRect/>
          </a:stretch>
        </p:blipFill>
        <p:spPr>
          <a:xfrm>
            <a:off x="499110" y="2204720"/>
            <a:ext cx="5402580" cy="3543300"/>
          </a:xfrm>
          <a:prstGeom prst="rect">
            <a:avLst/>
          </a:prstGeom>
        </p:spPr>
      </p:pic>
      <p:sp>
        <p:nvSpPr>
          <p:cNvPr id="8" name="文本框 7"/>
          <p:cNvSpPr txBox="1"/>
          <p:nvPr/>
        </p:nvSpPr>
        <p:spPr>
          <a:xfrm>
            <a:off x="1055370" y="5748020"/>
            <a:ext cx="4721225" cy="368300"/>
          </a:xfrm>
          <a:prstGeom prst="rect">
            <a:avLst/>
          </a:prstGeom>
          <a:noFill/>
        </p:spPr>
        <p:txBody>
          <a:bodyPr wrap="square" rtlCol="0" anchor="t">
            <a:spAutoFit/>
          </a:bodyPr>
          <a:lstStyle/>
          <a:p>
            <a:r>
              <a:rPr lang="zh-CN" altLang="en-US">
                <a:latin typeface="华文仿宋" panose="02010600040101010101" charset="-122"/>
                <a:ea typeface="华文仿宋" panose="02010600040101010101" charset="-122"/>
                <a:cs typeface="华文仿宋" panose="02010600040101010101" charset="-122"/>
                <a:sym typeface="+mn-ea"/>
              </a:rPr>
              <a:t>图：A仓库 AGV 小车寿命累计分布函数图</a:t>
            </a:r>
            <a:endParaRPr lang="zh-CN" altLang="en-US">
              <a:latin typeface="华文仿宋" panose="02010600040101010101" charset="-122"/>
              <a:ea typeface="华文仿宋" panose="02010600040101010101" charset="-122"/>
              <a:cs typeface="华文仿宋" panose="02010600040101010101" charset="-122"/>
            </a:endParaRPr>
          </a:p>
        </p:txBody>
      </p:sp>
      <p:sp>
        <p:nvSpPr>
          <p:cNvPr id="9" name="文本框 8"/>
          <p:cNvSpPr txBox="1"/>
          <p:nvPr/>
        </p:nvSpPr>
        <p:spPr>
          <a:xfrm>
            <a:off x="6960235" y="2420620"/>
            <a:ext cx="4359910" cy="3538220"/>
          </a:xfrm>
          <a:prstGeom prst="rect">
            <a:avLst/>
          </a:prstGeom>
          <a:noFill/>
        </p:spPr>
        <p:txBody>
          <a:bodyPr wrap="square" rtlCol="0" anchor="t">
            <a:spAutoFit/>
          </a:bodyPr>
          <a:lstStyle/>
          <a:p>
            <a:pPr marL="342900" indent="-342900">
              <a:lnSpc>
                <a:spcPct val="160000"/>
              </a:lnSpc>
              <a:buFont typeface="Wingdings" panose="05000000000000000000" charset="0"/>
              <a:buChar char="l"/>
            </a:pPr>
            <a:r>
              <a:rPr lang="zh-CN" altLang="en-US" sz="2000" dirty="0">
                <a:latin typeface="华文仿宋" panose="02010600040101010101" charset="-122"/>
                <a:ea typeface="华文仿宋" panose="02010600040101010101" charset="-122"/>
                <a:cs typeface="华文仿宋" panose="02010600040101010101" charset="-122"/>
                <a:sym typeface="+mn-ea"/>
              </a:rPr>
              <a:t>F(600)=0.9</a:t>
            </a:r>
          </a:p>
          <a:p>
            <a:pPr>
              <a:lnSpc>
                <a:spcPct val="160000"/>
              </a:lnSpc>
            </a:pPr>
            <a:r>
              <a:rPr lang="zh-CN" altLang="en-US" sz="2000" dirty="0">
                <a:latin typeface="华文仿宋" panose="02010600040101010101" charset="-122"/>
                <a:ea typeface="华文仿宋" panose="02010600040101010101" charset="-122"/>
                <a:cs typeface="华文仿宋" panose="02010600040101010101" charset="-122"/>
                <a:sym typeface="+mn-ea"/>
              </a:rPr>
              <a:t>表明该批小车在运行600小时内发生故障的概率是0.9</a:t>
            </a:r>
          </a:p>
          <a:p>
            <a:pPr>
              <a:lnSpc>
                <a:spcPct val="160000"/>
              </a:lnSpc>
            </a:pPr>
            <a:endParaRPr lang="zh-CN" altLang="en-US" sz="2000" dirty="0">
              <a:latin typeface="华文仿宋" panose="02010600040101010101" charset="-122"/>
              <a:ea typeface="华文仿宋" panose="02010600040101010101" charset="-122"/>
              <a:cs typeface="华文仿宋" panose="02010600040101010101" charset="-122"/>
              <a:sym typeface="+mn-ea"/>
            </a:endParaRPr>
          </a:p>
          <a:p>
            <a:pPr marL="342900" indent="-342900">
              <a:lnSpc>
                <a:spcPct val="160000"/>
              </a:lnSpc>
              <a:buFont typeface="Wingdings" panose="05000000000000000000" charset="0"/>
              <a:buChar char="l"/>
            </a:pPr>
            <a:r>
              <a:rPr lang="zh-CN" altLang="en-US" sz="2000" dirty="0">
                <a:latin typeface="华文仿宋" panose="02010600040101010101" charset="-122"/>
                <a:ea typeface="华文仿宋" panose="02010600040101010101" charset="-122"/>
                <a:cs typeface="华文仿宋" panose="02010600040101010101" charset="-122"/>
                <a:sym typeface="+mn-ea"/>
              </a:rPr>
              <a:t>R(600)=1-F(600)</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1-0</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9</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0</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1</a:t>
            </a:r>
          </a:p>
          <a:p>
            <a:pPr>
              <a:lnSpc>
                <a:spcPct val="160000"/>
              </a:lnSpc>
            </a:pPr>
            <a:r>
              <a:rPr lang="zh-CN" altLang="en-US" sz="2000" dirty="0">
                <a:latin typeface="华文仿宋" panose="02010600040101010101" charset="-122"/>
                <a:ea typeface="华文仿宋" panose="02010600040101010101" charset="-122"/>
                <a:cs typeface="华文仿宋" panose="02010600040101010101" charset="-122"/>
                <a:sym typeface="+mn-ea"/>
              </a:rPr>
              <a:t>表明这批小车在运行</a:t>
            </a:r>
            <a:r>
              <a:rPr lang="en-US" altLang="zh-CN" sz="2000" dirty="0">
                <a:latin typeface="华文仿宋" panose="02010600040101010101" charset="-122"/>
                <a:ea typeface="华文仿宋" panose="02010600040101010101" charset="-122"/>
                <a:cs typeface="华文仿宋" panose="02010600040101010101" charset="-122"/>
                <a:sym typeface="+mn-ea"/>
              </a:rPr>
              <a:t>6</a:t>
            </a:r>
            <a:r>
              <a:rPr lang="zh-CN" altLang="en-US" sz="2000" dirty="0">
                <a:latin typeface="华文仿宋" panose="02010600040101010101" charset="-122"/>
                <a:ea typeface="华文仿宋" panose="02010600040101010101" charset="-122"/>
                <a:cs typeface="华文仿宋" panose="02010600040101010101" charset="-122"/>
                <a:sym typeface="+mn-ea"/>
              </a:rPr>
              <a:t>00时内不发生故障的概率是0.1</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2" name="文本框 1"/>
          <p:cNvSpPr txBox="1"/>
          <p:nvPr/>
        </p:nvSpPr>
        <p:spPr>
          <a:xfrm>
            <a:off x="767715" y="1556385"/>
            <a:ext cx="10772140" cy="768350"/>
          </a:xfrm>
          <a:prstGeom prst="rect">
            <a:avLst/>
          </a:prstGeom>
          <a:noFill/>
        </p:spPr>
        <p:txBody>
          <a:bodyPr wrap="square" rtlCol="0" anchor="t">
            <a:spAutoFit/>
          </a:bodyPr>
          <a:lstStyle/>
          <a:p>
            <a:pPr>
              <a:lnSpc>
                <a:spcPct val="110000"/>
              </a:lnSpc>
            </a:pPr>
            <a:r>
              <a:rPr lang="zh-CN" altLang="en-US" sz="2000">
                <a:latin typeface="华文仿宋" panose="02010600040101010101" charset="-122"/>
                <a:ea typeface="华文仿宋" panose="02010600040101010101" charset="-122"/>
                <a:cs typeface="华文仿宋" panose="02010600040101010101" charset="-122"/>
              </a:rPr>
              <a:t>某物流仓库有 100台AGV设备，随着使用时间的推移逐渐失效，使用的时间与失交个数如表 11.2.2 所示。</a:t>
            </a:r>
            <a:r>
              <a:rPr lang="zh-CN" altLang="en-US" sz="2000" b="1">
                <a:solidFill>
                  <a:srgbClr val="FF0000"/>
                </a:solidFill>
                <a:latin typeface="华文仿宋" panose="02010600040101010101" charset="-122"/>
                <a:ea typeface="华文仿宋" panose="02010600040101010101" charset="-122"/>
                <a:cs typeface="华文仿宋" panose="02010600040101010101" charset="-122"/>
              </a:rPr>
              <a:t>请计算不同时间的可靠度。</a:t>
            </a:r>
          </a:p>
        </p:txBody>
      </p:sp>
      <p:sp>
        <p:nvSpPr>
          <p:cNvPr id="3" name="文本框 2"/>
          <p:cNvSpPr txBox="1"/>
          <p:nvPr/>
        </p:nvSpPr>
        <p:spPr>
          <a:xfrm>
            <a:off x="4151630" y="2420620"/>
            <a:ext cx="4222115" cy="39878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sym typeface="+mn-ea"/>
              </a:rPr>
              <a:t>表11.2.2失效时间范围与个数统计表</a:t>
            </a:r>
          </a:p>
        </p:txBody>
      </p:sp>
      <p:graphicFrame>
        <p:nvGraphicFramePr>
          <p:cNvPr id="5" name="表格 4"/>
          <p:cNvGraphicFramePr/>
          <p:nvPr>
            <p:custDataLst>
              <p:tags r:id="rId1"/>
            </p:custDataLst>
            <p:extLst>
              <p:ext uri="{D42A27DB-BD31-4B8C-83A1-F6EECF244321}">
                <p14:modId xmlns:p14="http://schemas.microsoft.com/office/powerpoint/2010/main" val="2078219815"/>
              </p:ext>
            </p:extLst>
          </p:nvPr>
        </p:nvGraphicFramePr>
        <p:xfrm>
          <a:off x="1703705" y="2780665"/>
          <a:ext cx="8764905" cy="3266440"/>
        </p:xfrm>
        <a:graphic>
          <a:graphicData uri="http://schemas.openxmlformats.org/drawingml/2006/table">
            <a:tbl>
              <a:tblPr firstRow="1" bandRow="1">
                <a:tableStyleId>{5C22544A-7EE6-4342-B048-85BDC9FD1C3A}</a:tableStyleId>
              </a:tblPr>
              <a:tblGrid>
                <a:gridCol w="1694180">
                  <a:extLst>
                    <a:ext uri="{9D8B030D-6E8A-4147-A177-3AD203B41FA5}">
                      <a16:colId xmlns:a16="http://schemas.microsoft.com/office/drawing/2014/main" val="20000"/>
                    </a:ext>
                  </a:extLst>
                </a:gridCol>
                <a:gridCol w="1692910">
                  <a:extLst>
                    <a:ext uri="{9D8B030D-6E8A-4147-A177-3AD203B41FA5}">
                      <a16:colId xmlns:a16="http://schemas.microsoft.com/office/drawing/2014/main" val="20001"/>
                    </a:ext>
                  </a:extLst>
                </a:gridCol>
                <a:gridCol w="1696720">
                  <a:extLst>
                    <a:ext uri="{9D8B030D-6E8A-4147-A177-3AD203B41FA5}">
                      <a16:colId xmlns:a16="http://schemas.microsoft.com/office/drawing/2014/main" val="20002"/>
                    </a:ext>
                  </a:extLst>
                </a:gridCol>
                <a:gridCol w="1432560">
                  <a:extLst>
                    <a:ext uri="{9D8B030D-6E8A-4147-A177-3AD203B41FA5}">
                      <a16:colId xmlns:a16="http://schemas.microsoft.com/office/drawing/2014/main" val="20003"/>
                    </a:ext>
                  </a:extLst>
                </a:gridCol>
                <a:gridCol w="1355090">
                  <a:extLst>
                    <a:ext uri="{9D8B030D-6E8A-4147-A177-3AD203B41FA5}">
                      <a16:colId xmlns:a16="http://schemas.microsoft.com/office/drawing/2014/main" val="20004"/>
                    </a:ext>
                  </a:extLst>
                </a:gridCol>
                <a:gridCol w="893445">
                  <a:extLst>
                    <a:ext uri="{9D8B030D-6E8A-4147-A177-3AD203B41FA5}">
                      <a16:colId xmlns:a16="http://schemas.microsoft.com/office/drawing/2014/main" val="20005"/>
                    </a:ext>
                  </a:extLst>
                </a:gridCol>
              </a:tblGrid>
              <a:tr h="546100">
                <a:tc>
                  <a:txBody>
                    <a:bodyPr/>
                    <a:lstStyle/>
                    <a:p>
                      <a:pPr indent="0" algn="ctr">
                        <a:buNone/>
                      </a:pP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失效时间范围</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失效个数</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累计失效个数</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仍在工作个数</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可靠度</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0-500</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6</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6</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94</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altLang="zh-CN" sz="1600" dirty="0">
                          <a:latin typeface="华文仿宋" panose="02010600040101010101" charset="-122"/>
                          <a:ea typeface="华文仿宋" panose="02010600040101010101" charset="-122"/>
                        </a:rPr>
                        <a:t>0.94</a:t>
                      </a:r>
                      <a:endParaRPr lang="zh-CN" altLang="en-US" sz="16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501-1000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28</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72</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altLang="zh-CN" sz="1600" dirty="0">
                          <a:latin typeface="华文仿宋" panose="02010600040101010101" charset="-122"/>
                          <a:ea typeface="华文仿宋" panose="02010600040101010101" charset="-122"/>
                        </a:rPr>
                        <a:t>0.72</a:t>
                      </a:r>
                      <a:endParaRPr lang="zh-CN" altLang="en-US" sz="16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1001-1500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65</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35</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altLang="zh-CN" sz="1600" dirty="0">
                          <a:latin typeface="华文仿宋" panose="02010600040101010101" charset="-122"/>
                          <a:ea typeface="华文仿宋" panose="02010600040101010101" charset="-122"/>
                        </a:rPr>
                        <a:t>0.35</a:t>
                      </a:r>
                      <a:endParaRPr lang="zh-CN" altLang="en-US" sz="16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1501-2000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19</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84</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0" dirty="0">
                          <a:solidFill>
                            <a:srgbClr val="000000"/>
                          </a:solidFill>
                          <a:latin typeface="华文仿宋" panose="02010600040101010101" charset="-122"/>
                          <a:ea typeface="华文仿宋" panose="02010600040101010101" charset="-122"/>
                        </a:rPr>
                        <a:t>16</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altLang="zh-CN" sz="1600" dirty="0">
                          <a:latin typeface="华文仿宋" panose="02010600040101010101" charset="-122"/>
                          <a:ea typeface="华文仿宋" panose="02010600040101010101" charset="-122"/>
                        </a:rPr>
                        <a:t>0.16</a:t>
                      </a:r>
                      <a:endParaRPr lang="zh-CN" altLang="en-US" sz="16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2001-2500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zh-CN" altLang="en-US" sz="16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2501-3000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zh-CN" altLang="en-US" sz="16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3001-3500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zh-CN" altLang="en-US" sz="16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02260">
                <a:tc>
                  <a:txBody>
                    <a:bodyPr/>
                    <a:lstStyle/>
                    <a:p>
                      <a:pPr indent="0" algn="ctr">
                        <a:buNone/>
                      </a:pPr>
                      <a:r>
                        <a:rPr lang="en-US" sz="1600" b="0">
                          <a:solidFill>
                            <a:srgbClr val="000000"/>
                          </a:solidFill>
                          <a:latin typeface="华文仿宋" panose="02010600040101010101" charset="-122"/>
                          <a:ea typeface="华文仿宋" panose="02010600040101010101" charset="-122"/>
                        </a:rPr>
                        <a:t>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3501-4000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zh-CN" altLang="en-US" sz="160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302260">
                <a:tc>
                  <a:txBody>
                    <a:bodyPr/>
                    <a:lstStyle/>
                    <a:p>
                      <a:pPr indent="0" algn="ctr">
                        <a:buNone/>
                      </a:pPr>
                      <a:r>
                        <a:rPr lang="zh-CN" sz="1600" b="0">
                          <a:solidFill>
                            <a:srgbClr val="000000"/>
                          </a:solidFill>
                          <a:latin typeface="华文仿宋" panose="02010600040101010101" charset="-122"/>
                          <a:ea typeface="华文仿宋" panose="02010600040101010101" charset="-122"/>
                        </a:rPr>
                        <a:t>合计</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zh-CN" altLang="en-US" sz="1600" dirty="0">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2" name="文本框 1"/>
          <p:cNvSpPr txBox="1"/>
          <p:nvPr/>
        </p:nvSpPr>
        <p:spPr>
          <a:xfrm>
            <a:off x="479425" y="2243455"/>
            <a:ext cx="4658360" cy="3753485"/>
          </a:xfrm>
          <a:prstGeom prst="rect">
            <a:avLst/>
          </a:prstGeom>
          <a:noFill/>
          <a:ln w="28575">
            <a:solidFill>
              <a:schemeClr val="accent1"/>
            </a:solidFill>
            <a:prstDash val="solid"/>
          </a:ln>
        </p:spPr>
        <p:txBody>
          <a:bodyPr wrap="square" rtlCol="0" anchor="t">
            <a:spAutoFit/>
          </a:bodyPr>
          <a:lstStyle/>
          <a:p>
            <a:pPr>
              <a:lnSpc>
                <a:spcPct val="170000"/>
              </a:lnSpc>
            </a:pPr>
            <a:r>
              <a:rPr lang="zh-CN" altLang="en-US" sz="2000">
                <a:latin typeface="华文仿宋" panose="02010600040101010101" charset="-122"/>
                <a:ea typeface="华文仿宋" panose="02010600040101010101" charset="-122"/>
                <a:cs typeface="华文仿宋" panose="02010600040101010101" charset="-122"/>
              </a:rPr>
              <a:t>(1)计算累计失效个数，即本行的累计失效个数为上一行的累计失效个数加上本时间段失效个数。</a:t>
            </a:r>
          </a:p>
          <a:p>
            <a:pPr>
              <a:lnSpc>
                <a:spcPct val="170000"/>
              </a:lnSpc>
            </a:pPr>
            <a:r>
              <a:rPr lang="zh-CN" altLang="en-US" sz="2000">
                <a:latin typeface="华文仿宋" panose="02010600040101010101" charset="-122"/>
                <a:ea typeface="华文仿宋" panose="02010600040101010101" charset="-122"/>
                <a:cs typeface="华文仿宋" panose="02010600040101010101" charset="-122"/>
              </a:rPr>
              <a:t>(2)计算仍在工作个数，即100减去本行的累计失效个数。</a:t>
            </a:r>
          </a:p>
          <a:p>
            <a:pPr>
              <a:lnSpc>
                <a:spcPct val="170000"/>
              </a:lnSpc>
            </a:pPr>
            <a:r>
              <a:rPr lang="zh-CN" altLang="en-US" sz="2000">
                <a:latin typeface="华文仿宋" panose="02010600040101010101" charset="-122"/>
                <a:ea typeface="华文仿宋" panose="02010600040101010101" charset="-122"/>
                <a:cs typeface="华文仿宋" panose="02010600040101010101" charset="-122"/>
              </a:rPr>
              <a:t>(3)可靠度为本行的仍在工作个数除以100，即得出表。</a:t>
            </a:r>
          </a:p>
        </p:txBody>
      </p:sp>
      <p:graphicFrame>
        <p:nvGraphicFramePr>
          <p:cNvPr id="4" name="表格 3"/>
          <p:cNvGraphicFramePr/>
          <p:nvPr>
            <p:custDataLst>
              <p:tags r:id="rId1"/>
            </p:custDataLst>
          </p:nvPr>
        </p:nvGraphicFramePr>
        <p:xfrm>
          <a:off x="5467985" y="2243455"/>
          <a:ext cx="6304915" cy="376936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20000"/>
                    </a:ext>
                  </a:extLst>
                </a:gridCol>
                <a:gridCol w="1360170">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361440">
                  <a:extLst>
                    <a:ext uri="{9D8B030D-6E8A-4147-A177-3AD203B41FA5}">
                      <a16:colId xmlns:a16="http://schemas.microsoft.com/office/drawing/2014/main" val="20003"/>
                    </a:ext>
                  </a:extLst>
                </a:gridCol>
                <a:gridCol w="1362075">
                  <a:extLst>
                    <a:ext uri="{9D8B030D-6E8A-4147-A177-3AD203B41FA5}">
                      <a16:colId xmlns:a16="http://schemas.microsoft.com/office/drawing/2014/main" val="20004"/>
                    </a:ext>
                  </a:extLst>
                </a:gridCol>
                <a:gridCol w="739140">
                  <a:extLst>
                    <a:ext uri="{9D8B030D-6E8A-4147-A177-3AD203B41FA5}">
                      <a16:colId xmlns:a16="http://schemas.microsoft.com/office/drawing/2014/main" val="20005"/>
                    </a:ext>
                  </a:extLst>
                </a:gridCol>
              </a:tblGrid>
              <a:tr h="562610">
                <a:tc>
                  <a:txBody>
                    <a:bodyPr/>
                    <a:lstStyle/>
                    <a:p>
                      <a:pPr indent="0" algn="ctr">
                        <a:buNone/>
                      </a:pP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222B35"/>
                    </a:solidFill>
                  </a:tcPr>
                </a:tc>
                <a:tc>
                  <a:txBody>
                    <a:bodyPr/>
                    <a:lstStyle/>
                    <a:p>
                      <a:pPr indent="0">
                        <a:buNone/>
                      </a:pPr>
                      <a:r>
                        <a:rPr lang="zh-CN" sz="1600" b="0">
                          <a:solidFill>
                            <a:srgbClr val="FFFFFF"/>
                          </a:solidFill>
                          <a:latin typeface="华文仿宋" panose="02010600040101010101" charset="-122"/>
                          <a:ea typeface="华文仿宋" panose="02010600040101010101" charset="-122"/>
                        </a:rPr>
                        <a:t>失效时间范围</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失效个数</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累计失效个数</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仍在工作个数</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可靠度</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solidFill>
                      <a:srgbClr val="222B35"/>
                    </a:solidFill>
                  </a:tcPr>
                </a:tc>
                <a:extLst>
                  <a:ext uri="{0D108BD9-81ED-4DB2-BD59-A6C34878D82A}">
                    <a16:rowId xmlns:a16="http://schemas.microsoft.com/office/drawing/2014/main" val="10000"/>
                  </a:ext>
                </a:extLst>
              </a:tr>
              <a:tr h="331470">
                <a:tc>
                  <a:txBody>
                    <a:bodyPr/>
                    <a:lstStyle/>
                    <a:p>
                      <a:pPr indent="0" algn="ctr">
                        <a:buNone/>
                      </a:pPr>
                      <a:r>
                        <a:rPr lang="en-US" sz="1600" b="0">
                          <a:solidFill>
                            <a:srgbClr val="FFFFFF"/>
                          </a:solidFill>
                          <a:latin typeface="华文仿宋" panose="02010600040101010101" charset="-122"/>
                          <a:ea typeface="华文仿宋" panose="02010600040101010101" charset="-122"/>
                        </a:rPr>
                        <a:t>1</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0-500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94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0.94</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29565">
                <a:tc>
                  <a:txBody>
                    <a:bodyPr/>
                    <a:lstStyle/>
                    <a:p>
                      <a:pPr indent="0" algn="ctr">
                        <a:buNone/>
                      </a:pPr>
                      <a:r>
                        <a:rPr lang="en-US" sz="1600" b="0">
                          <a:solidFill>
                            <a:srgbClr val="FFFFFF"/>
                          </a:solidFill>
                          <a:latin typeface="华文仿宋" panose="02010600040101010101" charset="-122"/>
                          <a:ea typeface="华文仿宋" panose="02010600040101010101" charset="-122"/>
                        </a:rPr>
                        <a:t>2</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501-1000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72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0.72</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30200">
                <a:tc>
                  <a:txBody>
                    <a:bodyPr/>
                    <a:lstStyle/>
                    <a:p>
                      <a:pPr indent="0" algn="ctr">
                        <a:buNone/>
                      </a:pPr>
                      <a:r>
                        <a:rPr lang="en-US" sz="1600" b="0">
                          <a:solidFill>
                            <a:srgbClr val="FFFFFF"/>
                          </a:solidFill>
                          <a:latin typeface="华文仿宋" panose="02010600040101010101" charset="-122"/>
                          <a:ea typeface="华文仿宋" panose="02010600040101010101" charset="-122"/>
                        </a:rPr>
                        <a:t>3</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1001-1500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65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0.35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31470">
                <a:tc>
                  <a:txBody>
                    <a:bodyPr/>
                    <a:lstStyle/>
                    <a:p>
                      <a:pPr indent="0" algn="ctr">
                        <a:buNone/>
                      </a:pPr>
                      <a:r>
                        <a:rPr lang="en-US" sz="1600" b="0">
                          <a:solidFill>
                            <a:srgbClr val="FFFFFF"/>
                          </a:solidFill>
                          <a:latin typeface="华文仿宋" panose="02010600040101010101" charset="-122"/>
                          <a:ea typeface="华文仿宋" panose="02010600040101010101" charset="-122"/>
                        </a:rPr>
                        <a:t>4</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1501-2000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84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0.16</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30200">
                <a:tc>
                  <a:txBody>
                    <a:bodyPr/>
                    <a:lstStyle/>
                    <a:p>
                      <a:pPr indent="0" algn="ctr">
                        <a:buNone/>
                      </a:pPr>
                      <a:r>
                        <a:rPr lang="en-US" sz="1600" b="0">
                          <a:solidFill>
                            <a:srgbClr val="FFFFFF"/>
                          </a:solidFill>
                          <a:latin typeface="华文仿宋" panose="02010600040101010101" charset="-122"/>
                          <a:ea typeface="华文仿宋" panose="02010600040101010101" charset="-122"/>
                        </a:rPr>
                        <a:t>5</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2001-2500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93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0.07</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30200">
                <a:tc>
                  <a:txBody>
                    <a:bodyPr/>
                    <a:lstStyle/>
                    <a:p>
                      <a:pPr indent="0" algn="ctr">
                        <a:buNone/>
                      </a:pPr>
                      <a:r>
                        <a:rPr lang="en-US" sz="1600" b="0">
                          <a:solidFill>
                            <a:srgbClr val="FFFFFF"/>
                          </a:solidFill>
                          <a:latin typeface="华文仿宋" panose="02010600040101010101" charset="-122"/>
                          <a:ea typeface="华文仿宋" panose="02010600040101010101" charset="-122"/>
                        </a:rPr>
                        <a:t>6</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2501-3000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98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0.02</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r h="329565">
                <a:tc>
                  <a:txBody>
                    <a:bodyPr/>
                    <a:lstStyle/>
                    <a:p>
                      <a:pPr indent="0" algn="ctr">
                        <a:buNone/>
                      </a:pPr>
                      <a:r>
                        <a:rPr lang="en-US" sz="1600" b="0">
                          <a:solidFill>
                            <a:srgbClr val="FFFFFF"/>
                          </a:solidFill>
                          <a:latin typeface="华文仿宋" panose="02010600040101010101" charset="-122"/>
                          <a:ea typeface="华文仿宋" panose="02010600040101010101" charset="-122"/>
                        </a:rPr>
                        <a:t>7</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3001-3500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99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0.01</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31470">
                <a:tc>
                  <a:txBody>
                    <a:bodyPr/>
                    <a:lstStyle/>
                    <a:p>
                      <a:pPr indent="0" algn="ctr">
                        <a:buNone/>
                      </a:pPr>
                      <a:r>
                        <a:rPr lang="en-US" sz="1600" b="0">
                          <a:solidFill>
                            <a:srgbClr val="FFFFFF"/>
                          </a:solidFill>
                          <a:latin typeface="华文仿宋" panose="02010600040101010101" charset="-122"/>
                          <a:ea typeface="华文仿宋" panose="02010600040101010101" charset="-122"/>
                        </a:rPr>
                        <a:t>8</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3501-4000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100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562610">
                <a:tc>
                  <a:txBody>
                    <a:bodyPr/>
                    <a:lstStyle/>
                    <a:p>
                      <a:pPr indent="0" algn="ctr">
                        <a:buNone/>
                      </a:pPr>
                      <a:r>
                        <a:rPr lang="zh-CN" sz="1600" b="0">
                          <a:solidFill>
                            <a:srgbClr val="FFFFFF"/>
                          </a:solidFill>
                          <a:latin typeface="华文仿宋" panose="02010600040101010101" charset="-122"/>
                          <a:ea typeface="华文仿宋" panose="02010600040101010101" charset="-122"/>
                        </a:rPr>
                        <a:t>合计</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r>
                        <a:rPr lang="en-US" sz="1600" b="0">
                          <a:solidFill>
                            <a:srgbClr val="FFFFFF"/>
                          </a:solidFill>
                          <a:latin typeface="华文仿宋" panose="02010600040101010101" charset="-122"/>
                          <a:ea typeface="华文仿宋" panose="02010600040101010101" charset="-122"/>
                        </a:rPr>
                        <a:t>100</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rgbClr val="1F4E78"/>
                    </a:solidFill>
                  </a:tcPr>
                </a:tc>
                <a:tc>
                  <a:txBody>
                    <a:bodyPr/>
                    <a:lstStyle/>
                    <a:p>
                      <a:pPr indent="0" algn="ctr">
                        <a:buNone/>
                      </a:pPr>
                      <a:endParaRPr lang="en-US" altLang="en-US" sz="1600" b="0" dirty="0">
                        <a:solidFill>
                          <a:srgbClr val="FFFFFF"/>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cap="flat">
                      <a:noFill/>
                    </a:lnB>
                    <a:lnTlToBr>
                      <a:noFill/>
                    </a:lnTlToBr>
                    <a:lnBlToTr>
                      <a:noFill/>
                    </a:lnBlToTr>
                    <a:solidFill>
                      <a:srgbClr val="1F4E78"/>
                    </a:solidFill>
                  </a:tcPr>
                </a:tc>
                <a:extLst>
                  <a:ext uri="{0D108BD9-81ED-4DB2-BD59-A6C34878D82A}">
                    <a16:rowId xmlns:a16="http://schemas.microsoft.com/office/drawing/2014/main" val="10009"/>
                  </a:ext>
                </a:extLst>
              </a:tr>
            </a:tbl>
          </a:graphicData>
        </a:graphic>
      </p:graphicFrame>
      <p:sp>
        <p:nvSpPr>
          <p:cNvPr id="5" name="文本框 4"/>
          <p:cNvSpPr txBox="1"/>
          <p:nvPr/>
        </p:nvSpPr>
        <p:spPr>
          <a:xfrm>
            <a:off x="695325" y="1550035"/>
            <a:ext cx="1521460" cy="425450"/>
          </a:xfrm>
          <a:prstGeom prst="rect">
            <a:avLst/>
          </a:prstGeom>
          <a:noFill/>
        </p:spPr>
        <p:txBody>
          <a:bodyPr wrap="square" rtlCol="0" anchor="ctr" anchorCtr="1">
            <a:noAutofit/>
          </a:bodyPr>
          <a:lstStyle/>
          <a:p>
            <a:pPr algn="ctr">
              <a:lnSpc>
                <a:spcPct val="170000"/>
              </a:lnSpc>
            </a:pPr>
            <a:r>
              <a:rPr lang="zh-CN" altLang="en-US" sz="2400" b="1">
                <a:solidFill>
                  <a:srgbClr val="FF0000"/>
                </a:solidFill>
                <a:latin typeface="华文仿宋" panose="02010600040101010101" charset="-122"/>
                <a:ea typeface="华文仿宋" panose="02010600040101010101" charset="-122"/>
                <a:cs typeface="华文仿宋" panose="02010600040101010101" charset="-122"/>
                <a:sym typeface="+mn-ea"/>
              </a:rPr>
              <a:t>解析</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2" name="文本框 1"/>
          <p:cNvSpPr txBox="1"/>
          <p:nvPr/>
        </p:nvSpPr>
        <p:spPr>
          <a:xfrm>
            <a:off x="6744335" y="1701165"/>
            <a:ext cx="4248785" cy="1050290"/>
          </a:xfrm>
          <a:prstGeom prst="rect">
            <a:avLst/>
          </a:prstGeom>
          <a:noFill/>
        </p:spPr>
        <p:txBody>
          <a:bodyPr wrap="square" rtlCol="0" anchor="t">
            <a:spAutoFit/>
          </a:bodyPr>
          <a:lstStyle/>
          <a:p>
            <a:pPr>
              <a:lnSpc>
                <a:spcPct val="130000"/>
              </a:lnSpc>
            </a:pPr>
            <a:r>
              <a:rPr lang="zh-CN" altLang="en-US" sz="2400">
                <a:latin typeface="华文仿宋" panose="02010600040101010101" charset="-122"/>
                <a:ea typeface="华文仿宋" panose="02010600040101010101" charset="-122"/>
                <a:cs typeface="华文仿宋" panose="02010600040101010101" charset="-122"/>
                <a:sym typeface="+mn-ea"/>
              </a:rPr>
              <a:t>(5)可根据趋势线选择合适图形，此处选择指数</a:t>
            </a:r>
          </a:p>
        </p:txBody>
      </p:sp>
      <p:graphicFrame>
        <p:nvGraphicFramePr>
          <p:cNvPr id="3" name="图表 2"/>
          <p:cNvGraphicFramePr/>
          <p:nvPr/>
        </p:nvGraphicFramePr>
        <p:xfrm>
          <a:off x="911860" y="3048000"/>
          <a:ext cx="4499610" cy="3042285"/>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p:cNvSpPr txBox="1"/>
          <p:nvPr/>
        </p:nvSpPr>
        <p:spPr>
          <a:xfrm>
            <a:off x="911860" y="1844675"/>
            <a:ext cx="4248150" cy="460375"/>
          </a:xfrm>
          <a:prstGeom prst="rect">
            <a:avLst/>
          </a:prstGeom>
          <a:noFill/>
        </p:spPr>
        <p:txBody>
          <a:bodyPr wrap="square" rtlCol="0" anchor="t">
            <a:spAutoFit/>
          </a:bodyPr>
          <a:lstStyle/>
          <a:p>
            <a:r>
              <a:rPr lang="zh-CN" altLang="en-US" sz="2400">
                <a:latin typeface="华文仿宋" panose="02010600040101010101" charset="-122"/>
                <a:ea typeface="华文仿宋" panose="02010600040101010101" charset="-122"/>
                <a:cs typeface="华文仿宋" panose="02010600040101010101" charset="-122"/>
                <a:sym typeface="+mn-ea"/>
              </a:rPr>
              <a:t>(4)用Excel制作可靠度趋势线</a:t>
            </a:r>
          </a:p>
        </p:txBody>
      </p:sp>
      <p:graphicFrame>
        <p:nvGraphicFramePr>
          <p:cNvPr id="5" name="图表 4"/>
          <p:cNvGraphicFramePr/>
          <p:nvPr/>
        </p:nvGraphicFramePr>
        <p:xfrm>
          <a:off x="6600190" y="3053715"/>
          <a:ext cx="4572000" cy="30365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mc:AlternateContent xmlns:mc="http://schemas.openxmlformats.org/markup-compatibility/2006">
        <mc:Choice xmlns:a14="http://schemas.microsoft.com/office/drawing/2010/main" Requires="a14">
          <p:sp>
            <p:nvSpPr>
              <p:cNvPr id="4" name="文本框 3"/>
              <p:cNvSpPr txBox="1"/>
              <p:nvPr/>
            </p:nvSpPr>
            <p:spPr>
              <a:xfrm>
                <a:off x="1062355" y="2060575"/>
                <a:ext cx="10586720" cy="2767330"/>
              </a:xfrm>
              <a:prstGeom prst="rect">
                <a:avLst/>
              </a:prstGeom>
              <a:noFill/>
            </p:spPr>
            <p:txBody>
              <a:bodyPr wrap="square" rtlCol="0" anchor="t">
                <a:spAutoFit/>
              </a:bodyPr>
              <a:lstStyle/>
              <a:p>
                <a:pPr>
                  <a:lnSpc>
                    <a:spcPct val="130000"/>
                  </a:lnSpc>
                </a:pPr>
                <a:r>
                  <a:rPr lang="zh-CN" altLang="en-US" sz="2400" dirty="0">
                    <a:latin typeface="华文仿宋" panose="02010600040101010101" charset="-122"/>
                    <a:ea typeface="华文仿宋" panose="02010600040101010101" charset="-122"/>
                    <a:cs typeface="华文仿宋" panose="02010600040101010101" charset="-122"/>
                  </a:rPr>
                  <a:t>失效率表示</a:t>
                </a:r>
                <a:r>
                  <a:rPr lang="zh-CN" altLang="en-US" sz="2400" b="1" dirty="0">
                    <a:solidFill>
                      <a:srgbClr val="FF0000"/>
                    </a:solidFill>
                    <a:latin typeface="华文仿宋" panose="02010600040101010101" charset="-122"/>
                    <a:ea typeface="华文仿宋" panose="02010600040101010101" charset="-122"/>
                    <a:cs typeface="华文仿宋" panose="02010600040101010101" charset="-122"/>
                  </a:rPr>
                  <a:t>单位时间内</a:t>
                </a:r>
                <a:r>
                  <a:rPr lang="zh-CN" altLang="en-US" sz="2400" dirty="0">
                    <a:latin typeface="华文仿宋" panose="02010600040101010101" charset="-122"/>
                    <a:ea typeface="华文仿宋" panose="02010600040101010101" charset="-122"/>
                    <a:cs typeface="华文仿宋" panose="02010600040101010101" charset="-122"/>
                  </a:rPr>
                  <a:t>发生故障的设备的</a:t>
                </a:r>
                <a:r>
                  <a:rPr lang="zh-CN" altLang="en-US" sz="2400" b="1" dirty="0">
                    <a:solidFill>
                      <a:srgbClr val="FF0000"/>
                    </a:solidFill>
                    <a:latin typeface="华文仿宋" panose="02010600040101010101" charset="-122"/>
                    <a:ea typeface="华文仿宋" panose="02010600040101010101" charset="-122"/>
                    <a:cs typeface="华文仿宋" panose="02010600040101010101" charset="-122"/>
                  </a:rPr>
                  <a:t>比例</a:t>
                </a:r>
                <a:r>
                  <a:rPr lang="zh-CN" altLang="en-US" sz="2400" dirty="0">
                    <a:latin typeface="华文仿宋" panose="02010600040101010101" charset="-122"/>
                    <a:ea typeface="华文仿宋" panose="02010600040101010101" charset="-122"/>
                    <a:cs typeface="华文仿宋" panose="02010600040101010101" charset="-122"/>
                  </a:rPr>
                  <a:t>，公式为</a:t>
                </a:r>
              </a:p>
              <a:p>
                <a:pPr>
                  <a:lnSpc>
                    <a:spcPct val="130000"/>
                  </a:lnSpc>
                </a:pPr>
                <a:endParaRPr lang="zh-CN" altLang="en-US" sz="2400" dirty="0">
                  <a:latin typeface="华文仿宋" panose="02010600040101010101" charset="-122"/>
                  <a:ea typeface="华文仿宋" panose="02010600040101010101" charset="-122"/>
                  <a:cs typeface="华文仿宋" panose="02010600040101010101" charset="-122"/>
                </a:endParaRPr>
              </a:p>
              <a:p>
                <a:pPr>
                  <a:lnSpc>
                    <a:spcPct val="130000"/>
                  </a:lnSpc>
                </a:pPr>
                <a:r>
                  <a:rPr lang="en-US" altLang="zh-CN" sz="2400" dirty="0">
                    <a:latin typeface="华文仿宋" panose="02010600040101010101" charset="-122"/>
                    <a:ea typeface="华文仿宋" panose="02010600040101010101" charset="-122"/>
                    <a:cs typeface="华文仿宋" panose="02010600040101010101" charset="-122"/>
                  </a:rPr>
                  <a:t>h</a:t>
                </a:r>
                <a:r>
                  <a:rPr lang="zh-CN" altLang="en-US" sz="2400" dirty="0">
                    <a:latin typeface="华文仿宋" panose="02010600040101010101" charset="-122"/>
                    <a:ea typeface="华文仿宋" panose="02010600040101010101" charset="-122"/>
                    <a:cs typeface="华文仿宋" panose="02010600040101010101" charset="-122"/>
                  </a:rPr>
                  <a:t>(</a:t>
                </a:r>
                <a:r>
                  <a:rPr lang="en-US" altLang="zh-CN" sz="2400" dirty="0">
                    <a:latin typeface="华文仿宋" panose="02010600040101010101" charset="-122"/>
                    <a:ea typeface="华文仿宋" panose="02010600040101010101" charset="-122"/>
                    <a:cs typeface="华文仿宋" panose="02010600040101010101" charset="-122"/>
                  </a:rPr>
                  <a:t>t</a:t>
                </a:r>
                <a:r>
                  <a:rPr lang="zh-CN" altLang="en-US" sz="2400" dirty="0">
                    <a:latin typeface="华文仿宋" panose="02010600040101010101" charset="-122"/>
                    <a:ea typeface="华文仿宋" panose="02010600040101010101" charset="-122"/>
                    <a:cs typeface="华文仿宋" panose="02010600040101010101" charset="-122"/>
                  </a:rPr>
                  <a:t>) </a:t>
                </a:r>
                <a:r>
                  <a:rPr lang="en-US" altLang="zh-CN" sz="2400" dirty="0">
                    <a:latin typeface="华文仿宋" panose="02010600040101010101" charset="-122"/>
                    <a:ea typeface="华文仿宋" panose="02010600040101010101" charset="-122"/>
                    <a:cs typeface="华文仿宋" panose="02010600040101010101" charset="-122"/>
                  </a:rPr>
                  <a:t>=</a:t>
                </a:r>
                <a14:m>
                  <m:oMath xmlns:m="http://schemas.openxmlformats.org/officeDocument/2006/math">
                    <m:f>
                      <m:fPr>
                        <m:ctrlPr>
                          <a:rPr lang="en-US" altLang="zh-CN" sz="2400" i="1">
                            <a:latin typeface="Cambria Math" panose="02040503050406030204" pitchFamily="18" charset="0"/>
                            <a:ea typeface="华文仿宋" panose="02010600040101010101" charset="-122"/>
                            <a:cs typeface="Cambria Math" panose="02040503050406030204" pitchFamily="18" charset="0"/>
                          </a:rPr>
                        </m:ctrlPr>
                      </m:fPr>
                      <m:num>
                        <m:r>
                          <a:rPr lang="en-US" altLang="zh-CN" sz="2400" i="1">
                            <a:latin typeface="Cambria Math" panose="02040503050406030204" pitchFamily="18" charset="0"/>
                            <a:ea typeface="MS Mincho" charset="0"/>
                            <a:cs typeface="Cambria Math" panose="02040503050406030204" pitchFamily="18" charset="0"/>
                          </a:rPr>
                          <m:t>𝛥</m:t>
                        </m:r>
                        <m:r>
                          <a:rPr lang="en-US" altLang="zh-CN" sz="2400" i="1">
                            <a:latin typeface="Cambria Math" panose="02040503050406030204" pitchFamily="18" charset="0"/>
                            <a:ea typeface="华文仿宋" panose="02010600040101010101" charset="-122"/>
                            <a:cs typeface="Cambria Math" panose="02040503050406030204" pitchFamily="18" charset="0"/>
                          </a:rPr>
                          <m:t>𝐹</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华文仿宋" panose="02010600040101010101" charset="-122"/>
                            <a:cs typeface="Cambria Math" panose="02040503050406030204" pitchFamily="18" charset="0"/>
                          </a:rPr>
                          <m:t>𝑡</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MS Mincho" charset="0"/>
                            <a:cs typeface="Cambria Math" panose="02040503050406030204" pitchFamily="18" charset="0"/>
                          </a:rPr>
                          <m:t>𝛥</m:t>
                        </m:r>
                        <m:r>
                          <a:rPr lang="en-US" altLang="zh-CN" sz="2400" i="1">
                            <a:latin typeface="Cambria Math" panose="02040503050406030204" pitchFamily="18" charset="0"/>
                            <a:ea typeface="华文仿宋" panose="02010600040101010101" charset="-122"/>
                            <a:cs typeface="Cambria Math" panose="02040503050406030204" pitchFamily="18" charset="0"/>
                          </a:rPr>
                          <m:t>𝑡</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华文仿宋" panose="02010600040101010101" charset="-122"/>
                            <a:cs typeface="Cambria Math" panose="02040503050406030204" pitchFamily="18" charset="0"/>
                          </a:rPr>
                          <m:t>−</m:t>
                        </m:r>
                        <m:r>
                          <a:rPr lang="en-US" altLang="zh-CN" sz="2400" i="1">
                            <a:latin typeface="Cambria Math" panose="02040503050406030204" pitchFamily="18" charset="0"/>
                            <a:ea typeface="华文仿宋" panose="02010600040101010101" charset="-122"/>
                            <a:cs typeface="Cambria Math" panose="02040503050406030204" pitchFamily="18" charset="0"/>
                          </a:rPr>
                          <m:t>𝐹</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华文仿宋" panose="02010600040101010101" charset="-122"/>
                            <a:cs typeface="Cambria Math" panose="02040503050406030204" pitchFamily="18" charset="0"/>
                          </a:rPr>
                          <m:t>𝑡</m:t>
                        </m:r>
                        <m:r>
                          <a:rPr lang="en-US" altLang="zh-CN" sz="2400" i="1">
                            <a:latin typeface="Cambria Math" panose="02040503050406030204" pitchFamily="18" charset="0"/>
                            <a:ea typeface="MS Mincho" charset="0"/>
                            <a:cs typeface="Cambria Math" panose="02040503050406030204" pitchFamily="18" charset="0"/>
                          </a:rPr>
                          <m:t>)</m:t>
                        </m:r>
                      </m:num>
                      <m:den>
                        <m:r>
                          <a:rPr lang="en-US" altLang="zh-CN" sz="2400" i="1">
                            <a:latin typeface="Cambria Math" panose="02040503050406030204" pitchFamily="18" charset="0"/>
                            <a:ea typeface="华文仿宋" panose="02010600040101010101" charset="-122"/>
                            <a:cs typeface="Cambria Math" panose="02040503050406030204" pitchFamily="18" charset="0"/>
                          </a:rPr>
                          <m:t>𝑅</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华文仿宋" panose="02010600040101010101" charset="-122"/>
                            <a:cs typeface="Cambria Math" panose="02040503050406030204" pitchFamily="18" charset="0"/>
                          </a:rPr>
                          <m:t>𝑡</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MS Mincho" charset="0"/>
                            <a:cs typeface="Cambria Math" panose="02040503050406030204" pitchFamily="18" charset="0"/>
                          </a:rPr>
                          <m:t>𝛥</m:t>
                        </m:r>
                        <m:r>
                          <a:rPr lang="en-US" altLang="zh-CN" sz="2400" i="1">
                            <a:latin typeface="Cambria Math" panose="02040503050406030204" pitchFamily="18" charset="0"/>
                            <a:ea typeface="华文仿宋" panose="02010600040101010101" charset="-122"/>
                            <a:cs typeface="Cambria Math" panose="02040503050406030204" pitchFamily="18" charset="0"/>
                          </a:rPr>
                          <m:t>𝑡</m:t>
                        </m:r>
                      </m:den>
                    </m:f>
                  </m:oMath>
                </a14:m>
                <a:r>
                  <a:rPr lang="en-US" altLang="zh-CN" sz="2400" dirty="0">
                    <a:latin typeface="华文仿宋" panose="02010600040101010101" charset="-122"/>
                    <a:ea typeface="华文仿宋" panose="02010600040101010101" charset="-122"/>
                    <a:cs typeface="华文仿宋" panose="02010600040101010101" charset="-122"/>
                  </a:rPr>
                  <a:t>=</a:t>
                </a:r>
                <a14:m>
                  <m:oMath xmlns:m="http://schemas.openxmlformats.org/officeDocument/2006/math">
                    <m:f>
                      <m:fPr>
                        <m:ctrlPr>
                          <a:rPr lang="en-US" altLang="zh-CN" sz="2400" i="1">
                            <a:latin typeface="Cambria Math" panose="02040503050406030204" pitchFamily="18" charset="0"/>
                            <a:ea typeface="华文仿宋" panose="02010600040101010101" charset="-122"/>
                            <a:cs typeface="Cambria Math" panose="02040503050406030204" pitchFamily="18" charset="0"/>
                          </a:rPr>
                        </m:ctrlPr>
                      </m:fPr>
                      <m:num>
                        <m:r>
                          <a:rPr lang="en-US" altLang="zh-CN" sz="2400" i="1">
                            <a:latin typeface="Cambria Math" panose="02040503050406030204" pitchFamily="18" charset="0"/>
                            <a:ea typeface="华文仿宋" panose="02010600040101010101" charset="-122"/>
                            <a:cs typeface="Cambria Math" panose="02040503050406030204" pitchFamily="18" charset="0"/>
                          </a:rPr>
                          <m:t>𝐹</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华文仿宋" panose="02010600040101010101" charset="-122"/>
                            <a:cs typeface="Cambria Math" panose="02040503050406030204" pitchFamily="18" charset="0"/>
                          </a:rPr>
                          <m:t>𝑡</m:t>
                        </m:r>
                        <m:r>
                          <a:rPr lang="en-US" altLang="zh-CN" sz="2400" i="1">
                            <a:latin typeface="Cambria Math" panose="02040503050406030204" pitchFamily="18" charset="0"/>
                            <a:ea typeface="MS Mincho" charset="0"/>
                            <a:cs typeface="Cambria Math" panose="02040503050406030204" pitchFamily="18" charset="0"/>
                          </a:rPr>
                          <m:t>)</m:t>
                        </m:r>
                      </m:num>
                      <m:den>
                        <m:r>
                          <a:rPr lang="en-US" altLang="zh-CN" sz="2400" i="1">
                            <a:latin typeface="Cambria Math" panose="02040503050406030204" pitchFamily="18" charset="0"/>
                            <a:ea typeface="MS Mincho" charset="0"/>
                            <a:cs typeface="Cambria Math" panose="02040503050406030204" pitchFamily="18" charset="0"/>
                          </a:rPr>
                          <m:t>1−</m:t>
                        </m:r>
                        <m:r>
                          <a:rPr lang="en-US" altLang="zh-CN" sz="2400" i="1">
                            <a:latin typeface="Cambria Math" panose="02040503050406030204" pitchFamily="18" charset="0"/>
                            <a:ea typeface="华文仿宋" panose="02010600040101010101" charset="-122"/>
                            <a:cs typeface="Cambria Math" panose="02040503050406030204" pitchFamily="18" charset="0"/>
                          </a:rPr>
                          <m:t>𝐹</m:t>
                        </m:r>
                        <m:r>
                          <a:rPr lang="en-US" altLang="zh-CN" sz="2400" i="1">
                            <a:latin typeface="Cambria Math" panose="02040503050406030204" pitchFamily="18" charset="0"/>
                            <a:ea typeface="MS Mincho" charset="0"/>
                            <a:cs typeface="Cambria Math" panose="02040503050406030204" pitchFamily="18" charset="0"/>
                          </a:rPr>
                          <m:t>(</m:t>
                        </m:r>
                        <m:r>
                          <a:rPr lang="en-US" altLang="zh-CN" sz="2400" i="1">
                            <a:latin typeface="Cambria Math" panose="02040503050406030204" pitchFamily="18" charset="0"/>
                            <a:ea typeface="华文仿宋" panose="02010600040101010101" charset="-122"/>
                            <a:cs typeface="Cambria Math" panose="02040503050406030204" pitchFamily="18" charset="0"/>
                          </a:rPr>
                          <m:t>𝑡</m:t>
                        </m:r>
                        <m:r>
                          <a:rPr lang="en-US" altLang="zh-CN" sz="2400" i="1">
                            <a:latin typeface="Cambria Math" panose="02040503050406030204" pitchFamily="18" charset="0"/>
                            <a:ea typeface="MS Mincho" charset="0"/>
                            <a:cs typeface="Cambria Math" panose="02040503050406030204" pitchFamily="18" charset="0"/>
                          </a:rPr>
                          <m:t>)</m:t>
                        </m:r>
                      </m:den>
                    </m:f>
                  </m:oMath>
                </a14:m>
                <a:r>
                  <a:rPr lang="en-US" altLang="zh-CN" sz="2400" dirty="0">
                    <a:latin typeface="华文仿宋" panose="02010600040101010101" charset="-122"/>
                    <a:ea typeface="华文仿宋" panose="02010600040101010101" charset="-122"/>
                    <a:cs typeface="华文仿宋" panose="02010600040101010101" charset="-122"/>
                  </a:rPr>
                  <a:t>=</a:t>
                </a:r>
                <a14:m>
                  <m:oMath xmlns:m="http://schemas.openxmlformats.org/officeDocument/2006/math">
                    <m:f>
                      <m:fPr>
                        <m:ctrlPr>
                          <a:rPr lang="en-US" altLang="zh-CN" sz="2400" i="1">
                            <a:solidFill>
                              <a:srgbClr val="FF0000"/>
                            </a:solidFill>
                            <a:latin typeface="Cambria Math" panose="02040503050406030204" pitchFamily="18" charset="0"/>
                            <a:ea typeface="华文仿宋" panose="02010600040101010101" charset="-122"/>
                            <a:cs typeface="Cambria Math" panose="02040503050406030204" pitchFamily="18" charset="0"/>
                          </a:rPr>
                        </m:ctrlPr>
                      </m:fPr>
                      <m:num>
                        <m:r>
                          <a:rPr lang="en-US" altLang="zh-CN" sz="2400" i="1">
                            <a:solidFill>
                              <a:srgbClr val="FF0000"/>
                            </a:solidFill>
                            <a:latin typeface="Cambria Math" panose="02040503050406030204" pitchFamily="18" charset="0"/>
                            <a:ea typeface="华文仿宋" panose="02010600040101010101" charset="-122"/>
                            <a:cs typeface="Cambria Math" panose="02040503050406030204" pitchFamily="18" charset="0"/>
                          </a:rPr>
                          <m:t>𝑓</m:t>
                        </m:r>
                        <m:r>
                          <a:rPr lang="en-US" altLang="zh-CN" sz="2400" i="1">
                            <a:solidFill>
                              <a:srgbClr val="FF0000"/>
                            </a:solidFill>
                            <a:latin typeface="Cambria Math" panose="02040503050406030204" pitchFamily="18" charset="0"/>
                            <a:ea typeface="MS Mincho" charset="0"/>
                            <a:cs typeface="Cambria Math" panose="02040503050406030204" pitchFamily="18" charset="0"/>
                          </a:rPr>
                          <m:t>(</m:t>
                        </m:r>
                        <m:r>
                          <a:rPr lang="en-US" altLang="zh-CN" sz="2400" i="1">
                            <a:solidFill>
                              <a:srgbClr val="FF0000"/>
                            </a:solidFill>
                            <a:latin typeface="Cambria Math" panose="02040503050406030204" pitchFamily="18" charset="0"/>
                            <a:ea typeface="华文仿宋" panose="02010600040101010101" charset="-122"/>
                            <a:cs typeface="Cambria Math" panose="02040503050406030204" pitchFamily="18" charset="0"/>
                          </a:rPr>
                          <m:t>𝑡</m:t>
                        </m:r>
                        <m:r>
                          <a:rPr lang="en-US" altLang="zh-CN" sz="2400" i="1">
                            <a:solidFill>
                              <a:srgbClr val="FF0000"/>
                            </a:solidFill>
                            <a:latin typeface="Cambria Math" panose="02040503050406030204" pitchFamily="18" charset="0"/>
                            <a:ea typeface="MS Mincho" charset="0"/>
                            <a:cs typeface="Cambria Math" panose="02040503050406030204" pitchFamily="18" charset="0"/>
                          </a:rPr>
                          <m:t>)</m:t>
                        </m:r>
                      </m:num>
                      <m:den>
                        <m:r>
                          <a:rPr lang="en-US" altLang="zh-CN" sz="2400" i="1">
                            <a:solidFill>
                              <a:srgbClr val="FF0000"/>
                            </a:solidFill>
                            <a:latin typeface="Cambria Math" panose="02040503050406030204" pitchFamily="18" charset="0"/>
                            <a:ea typeface="华文仿宋" panose="02010600040101010101" charset="-122"/>
                            <a:cs typeface="Cambria Math" panose="02040503050406030204" pitchFamily="18" charset="0"/>
                          </a:rPr>
                          <m:t>𝑅</m:t>
                        </m:r>
                        <m:r>
                          <a:rPr lang="en-US" altLang="zh-CN" sz="2400" i="1">
                            <a:solidFill>
                              <a:srgbClr val="FF0000"/>
                            </a:solidFill>
                            <a:latin typeface="Cambria Math" panose="02040503050406030204" pitchFamily="18" charset="0"/>
                            <a:ea typeface="MS Mincho" charset="0"/>
                            <a:cs typeface="Cambria Math" panose="02040503050406030204" pitchFamily="18" charset="0"/>
                          </a:rPr>
                          <m:t>(</m:t>
                        </m:r>
                        <m:r>
                          <a:rPr lang="en-US" altLang="zh-CN" sz="2400" i="1">
                            <a:solidFill>
                              <a:srgbClr val="FF0000"/>
                            </a:solidFill>
                            <a:latin typeface="Cambria Math" panose="02040503050406030204" pitchFamily="18" charset="0"/>
                            <a:ea typeface="华文仿宋" panose="02010600040101010101" charset="-122"/>
                            <a:cs typeface="Cambria Math" panose="02040503050406030204" pitchFamily="18" charset="0"/>
                          </a:rPr>
                          <m:t>𝑡</m:t>
                        </m:r>
                        <m:r>
                          <a:rPr lang="en-US" altLang="zh-CN" sz="2400" i="1">
                            <a:solidFill>
                              <a:srgbClr val="FF0000"/>
                            </a:solidFill>
                            <a:latin typeface="Cambria Math" panose="02040503050406030204" pitchFamily="18" charset="0"/>
                            <a:ea typeface="MS Mincho" charset="0"/>
                            <a:cs typeface="Cambria Math" panose="02040503050406030204" pitchFamily="18" charset="0"/>
                          </a:rPr>
                          <m:t>)</m:t>
                        </m:r>
                      </m:den>
                    </m:f>
                  </m:oMath>
                </a14:m>
                <a:r>
                  <a:rPr lang="en-US" altLang="zh-CN" sz="2400" dirty="0">
                    <a:solidFill>
                      <a:srgbClr val="FF0000"/>
                    </a:solidFill>
                    <a:latin typeface="华文仿宋" panose="02010600040101010101" charset="-122"/>
                    <a:ea typeface="华文仿宋" panose="02010600040101010101" charset="-122"/>
                    <a:cs typeface="华文仿宋" panose="02010600040101010101" charset="-122"/>
                  </a:rPr>
                  <a:t>(</a:t>
                </a:r>
                <a14:m>
                  <m:oMath xmlns:m="http://schemas.openxmlformats.org/officeDocument/2006/math">
                    <m:r>
                      <a:rPr lang="en-US" altLang="zh-CN" sz="2400" i="1">
                        <a:solidFill>
                          <a:srgbClr val="FF0000"/>
                        </a:solidFill>
                        <a:latin typeface="Cambria Math" panose="02040503050406030204" pitchFamily="18" charset="0"/>
                        <a:ea typeface="MS Mincho" charset="0"/>
                        <a:cs typeface="Cambria Math" panose="02040503050406030204" pitchFamily="18" charset="0"/>
                      </a:rPr>
                      <m:t>𝛥</m:t>
                    </m:r>
                    <m:r>
                      <a:rPr lang="en-US" altLang="zh-CN" sz="2400" i="1">
                        <a:solidFill>
                          <a:srgbClr val="FF0000"/>
                        </a:solidFill>
                        <a:latin typeface="Cambria Math" panose="02040503050406030204" pitchFamily="18" charset="0"/>
                        <a:ea typeface="华文仿宋" panose="02010600040101010101" charset="-122"/>
                        <a:cs typeface="Cambria Math" panose="02040503050406030204" pitchFamily="18" charset="0"/>
                      </a:rPr>
                      <m:t>𝑡</m:t>
                    </m:r>
                  </m:oMath>
                </a14:m>
                <a:r>
                  <a:rPr lang="en-US" altLang="zh-CN" sz="2400" dirty="0">
                    <a:solidFill>
                      <a:srgbClr val="FF0000"/>
                    </a:solidFill>
                    <a:latin typeface="华文仿宋" panose="02010600040101010101" charset="-122"/>
                    <a:ea typeface="华文仿宋" panose="02010600040101010101" charset="-122"/>
                    <a:cs typeface="华文仿宋" panose="02010600040101010101" charset="-122"/>
                  </a:rPr>
                  <a:t>      )</a:t>
                </a:r>
                <a:endParaRPr lang="en-US" altLang="zh-CN" sz="2400" dirty="0">
                  <a:latin typeface="华文仿宋" panose="02010600040101010101" charset="-122"/>
                  <a:ea typeface="华文仿宋" panose="02010600040101010101" charset="-122"/>
                  <a:cs typeface="华文仿宋" panose="02010600040101010101" charset="-122"/>
                </a:endParaRPr>
              </a:p>
              <a:p>
                <a:pPr>
                  <a:lnSpc>
                    <a:spcPct val="130000"/>
                  </a:lnSpc>
                </a:pPr>
                <a:endParaRPr lang="en-US" altLang="zh-CN" sz="2400" dirty="0">
                  <a:latin typeface="华文仿宋" panose="02010600040101010101" charset="-122"/>
                  <a:ea typeface="华文仿宋" panose="02010600040101010101" charset="-122"/>
                  <a:cs typeface="华文仿宋" panose="02010600040101010101" charset="-122"/>
                </a:endParaRPr>
              </a:p>
              <a:p>
                <a:pPr>
                  <a:lnSpc>
                    <a:spcPct val="130000"/>
                  </a:lnSpc>
                </a:pPr>
                <a:r>
                  <a:rPr lang="zh-CN" altLang="en-US" sz="2400" dirty="0">
                    <a:latin typeface="华文仿宋" panose="02010600040101010101" charset="-122"/>
                    <a:ea typeface="华文仿宋" panose="02010600040101010101" charset="-122"/>
                    <a:cs typeface="华文仿宋" panose="02010600040101010101" charset="-122"/>
                  </a:rPr>
                  <a:t>失效率函数的实际意义</a:t>
                </a:r>
                <a:r>
                  <a:rPr lang="en-US" altLang="zh-CN" sz="2400" dirty="0">
                    <a:latin typeface="华文仿宋" panose="02010600040101010101" charset="-122"/>
                    <a:ea typeface="华文仿宋" panose="02010600040101010101" charset="-122"/>
                    <a:cs typeface="华文仿宋" panose="02010600040101010101" charset="-122"/>
                  </a:rPr>
                  <a:t>:</a:t>
                </a:r>
                <a:r>
                  <a:rPr lang="zh-CN" altLang="en-US" sz="2400" dirty="0">
                    <a:latin typeface="华文仿宋" panose="02010600040101010101" charset="-122"/>
                    <a:ea typeface="华文仿宋" panose="02010600040101010101" charset="-122"/>
                    <a:cs typeface="华文仿宋" panose="02010600040101010101" charset="-122"/>
                  </a:rPr>
                  <a:t>刻画每个时点或者每个时刻，设备故障率的变化趋势。</a:t>
                </a:r>
              </a:p>
            </p:txBody>
          </p:sp>
        </mc:Choice>
        <mc:Fallback>
          <p:sp>
            <p:nvSpPr>
              <p:cNvPr id="4" name="文本框 3"/>
              <p:cNvSpPr txBox="1">
                <a:spLocks noRot="1" noChangeAspect="1" noMove="1" noResize="1" noEditPoints="1" noAdjustHandles="1" noChangeArrowheads="1" noChangeShapeType="1" noTextEdit="1"/>
              </p:cNvSpPr>
              <p:nvPr/>
            </p:nvSpPr>
            <p:spPr>
              <a:xfrm>
                <a:off x="1062355" y="2060575"/>
                <a:ext cx="10586720" cy="2767330"/>
              </a:xfrm>
              <a:prstGeom prst="rect">
                <a:avLst/>
              </a:prstGeom>
              <a:blipFill>
                <a:blip r:embed="rId2"/>
                <a:stretch>
                  <a:fillRect l="-864" r="-1209" b="-2863"/>
                </a:stretch>
              </a:blipFill>
            </p:spPr>
            <p:txBody>
              <a:bodyPr/>
              <a:lstStyle/>
              <a:p>
                <a:r>
                  <a:rPr lang="zh-CN" altLang="en-US">
                    <a:noFill/>
                  </a:rPr>
                  <a:t> </a:t>
                </a:r>
              </a:p>
            </p:txBody>
          </p:sp>
        </mc:Fallback>
      </mc:AlternateContent>
      <p:sp>
        <p:nvSpPr>
          <p:cNvPr id="6" name="文本框 5"/>
          <p:cNvSpPr txBox="1"/>
          <p:nvPr/>
        </p:nvSpPr>
        <p:spPr>
          <a:xfrm>
            <a:off x="1271270" y="1412875"/>
            <a:ext cx="2149475" cy="521970"/>
          </a:xfrm>
          <a:prstGeom prst="rect">
            <a:avLst/>
          </a:prstGeom>
          <a:noFill/>
        </p:spPr>
        <p:txBody>
          <a:bodyPr wrap="square" rtlCol="0" anchor="t">
            <a:spAutoFit/>
          </a:bodyPr>
          <a:lstStyle/>
          <a:p>
            <a:r>
              <a:rPr lang="zh-CN" altLang="en-US" sz="2800" b="1">
                <a:solidFill>
                  <a:srgbClr val="FF0000"/>
                </a:solidFill>
                <a:latin typeface="华文仿宋" panose="02010600040101010101" charset="-122"/>
                <a:ea typeface="华文仿宋" panose="02010600040101010101" charset="-122"/>
                <a:cs typeface="华文仿宋" panose="02010600040101010101" charset="-122"/>
                <a:sym typeface="+mn-ea"/>
              </a:rPr>
              <a:t>失效率h(</a:t>
            </a:r>
            <a:r>
              <a:rPr lang="en-US" altLang="zh-CN" sz="2800" b="1">
                <a:solidFill>
                  <a:srgbClr val="FF0000"/>
                </a:solidFill>
                <a:latin typeface="华文仿宋" panose="02010600040101010101" charset="-122"/>
                <a:ea typeface="华文仿宋" panose="02010600040101010101" charset="-122"/>
                <a:cs typeface="华文仿宋" panose="02010600040101010101" charset="-122"/>
                <a:sym typeface="+mn-ea"/>
              </a:rPr>
              <a:t>t</a:t>
            </a:r>
            <a:r>
              <a:rPr lang="zh-CN" altLang="en-US" sz="2800" b="1">
                <a:solidFill>
                  <a:srgbClr val="FF0000"/>
                </a:solidFill>
                <a:latin typeface="华文仿宋" panose="02010600040101010101" charset="-122"/>
                <a:ea typeface="华文仿宋" panose="02010600040101010101" charset="-122"/>
                <a:cs typeface="华文仿宋" panose="02010600040101010101" charset="-122"/>
                <a:sym typeface="+mn-ea"/>
              </a:rPr>
              <a:t>)</a:t>
            </a:r>
          </a:p>
        </p:txBody>
      </p:sp>
      <p:graphicFrame>
        <p:nvGraphicFramePr>
          <p:cNvPr id="7" name="对象 6">
            <a:hlinkClick r:id="" action="ppaction://ole?verb=0"/>
          </p:cNvPr>
          <p:cNvGraphicFramePr>
            <a:graphicFrameLocks noChangeAspect="1"/>
          </p:cNvGraphicFramePr>
          <p:nvPr>
            <p:extLst>
              <p:ext uri="{D42A27DB-BD31-4B8C-83A1-F6EECF244321}">
                <p14:modId xmlns:p14="http://schemas.microsoft.com/office/powerpoint/2010/main" val="2586787487"/>
              </p:ext>
            </p:extLst>
          </p:nvPr>
        </p:nvGraphicFramePr>
        <p:xfrm>
          <a:off x="5663952" y="3375784"/>
          <a:ext cx="462915" cy="269240"/>
        </p:xfrm>
        <a:graphic>
          <a:graphicData uri="http://schemas.openxmlformats.org/presentationml/2006/ole">
            <mc:AlternateContent xmlns:mc="http://schemas.openxmlformats.org/markup-compatibility/2006">
              <mc:Choice xmlns:v="urn:schemas-microsoft-com:vml" Requires="v">
                <p:oleObj r:id="rId3" imgW="304800" imgH="177165" progId="Equation.KSEE3">
                  <p:embed/>
                </p:oleObj>
              </mc:Choice>
              <mc:Fallback>
                <p:oleObj r:id="rId3" imgW="304800" imgH="177165" progId="Equation.KSEE3">
                  <p:embed/>
                  <p:pic>
                    <p:nvPicPr>
                      <p:cNvPr id="0" name="图片 1024"/>
                      <p:cNvPicPr/>
                      <p:nvPr/>
                    </p:nvPicPr>
                    <p:blipFill>
                      <a:blip r:embed="rId4"/>
                      <a:stretch>
                        <a:fillRect/>
                      </a:stretch>
                    </p:blipFill>
                    <p:spPr>
                      <a:xfrm>
                        <a:off x="5663952" y="3375784"/>
                        <a:ext cx="462915" cy="26924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71864" y="227949"/>
            <a:ext cx="3262066" cy="492443"/>
          </a:xfrm>
          <a:prstGeom prst="rect">
            <a:avLst/>
          </a:prstGeom>
        </p:spPr>
        <p:txBody>
          <a:bodyPr vert="horz" wrap="square" lIns="0" tIns="0" rIns="0" bIns="0" rtlCol="0">
            <a:spAutoFit/>
          </a:bodyPr>
          <a:lstStyle/>
          <a:p>
            <a:pPr marL="12700" algn="ctr">
              <a:lnSpc>
                <a:spcPct val="100000"/>
              </a:lnSpc>
            </a:pPr>
            <a:r>
              <a:rPr lang="zh-CN" altLang="en-US" sz="3200" b="1" dirty="0">
                <a:latin typeface="宋体" panose="02010600030101010101" pitchFamily="2" charset="-122"/>
                <a:ea typeface="宋体" panose="02010600030101010101" pitchFamily="2" charset="-122"/>
                <a:cs typeface="微软雅黑" panose="020B0503020204020204" pitchFamily="34" charset="-122"/>
              </a:rPr>
              <a:t>教学标准</a:t>
            </a:r>
            <a:endParaRPr sz="3200" b="1" dirty="0">
              <a:latin typeface="宋体" panose="02010600030101010101" pitchFamily="2" charset="-122"/>
              <a:ea typeface="宋体" panose="02010600030101010101" pitchFamily="2" charset="-122"/>
              <a:cs typeface="微软雅黑" panose="020B0503020204020204" pitchFamily="34" charset="-122"/>
            </a:endParaRPr>
          </a:p>
        </p:txBody>
      </p:sp>
      <p:sp>
        <p:nvSpPr>
          <p:cNvPr id="2" name="object 2"/>
          <p:cNvSpPr/>
          <p:nvPr/>
        </p:nvSpPr>
        <p:spPr>
          <a:xfrm>
            <a:off x="4601141" y="1650454"/>
            <a:ext cx="5728414" cy="1401445"/>
          </a:xfrm>
          <a:custGeom>
            <a:avLst/>
            <a:gdLst/>
            <a:ahLst/>
            <a:cxnLst/>
            <a:rect l="l" t="t" r="r" b="b"/>
            <a:pathLst>
              <a:path w="5824220" h="706755">
                <a:moveTo>
                  <a:pt x="0" y="706754"/>
                </a:moveTo>
                <a:lnTo>
                  <a:pt x="5824220" y="706754"/>
                </a:lnTo>
                <a:lnTo>
                  <a:pt x="5824220" y="0"/>
                </a:lnTo>
                <a:lnTo>
                  <a:pt x="0" y="0"/>
                </a:lnTo>
                <a:lnTo>
                  <a:pt x="0" y="706754"/>
                </a:lnTo>
              </a:path>
            </a:pathLst>
          </a:custGeom>
          <a:solidFill>
            <a:schemeClr val="accent1">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3" name="object 3"/>
          <p:cNvSpPr txBox="1"/>
          <p:nvPr/>
        </p:nvSpPr>
        <p:spPr>
          <a:xfrm>
            <a:off x="4871085" y="1797685"/>
            <a:ext cx="5458460" cy="1143635"/>
          </a:xfrm>
          <a:prstGeom prst="rect">
            <a:avLst/>
          </a:prstGeom>
        </p:spPr>
        <p:txBody>
          <a:bodyPr vert="horz" wrap="square" lIns="0" tIns="0" rIns="0" bIns="0" rtlCol="0">
            <a:noAutofit/>
          </a:bodyPr>
          <a:lstStyle/>
          <a:p>
            <a:pPr marL="12700" marR="5080">
              <a:lnSpc>
                <a:spcPct val="130000"/>
              </a:lnSpc>
            </a:pP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1</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、了解可靠性工程这门学科的主要工作和价值</a:t>
            </a:r>
            <a:endPar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30000"/>
              </a:lnSpc>
            </a:pP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2</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、理解可靠性的基本概念，如寿命及其常用分布、可靠度、失效率等，并掌握其计算公式</a:t>
            </a:r>
            <a:endPar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30000"/>
              </a:lnSpc>
            </a:pP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3</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、掌握设备可靠性的基本指标、计算方法及应用场景</a:t>
            </a:r>
            <a:endParaRPr sz="14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p:txBody>
      </p:sp>
      <p:sp>
        <p:nvSpPr>
          <p:cNvPr id="7" name="object 7"/>
          <p:cNvSpPr/>
          <p:nvPr/>
        </p:nvSpPr>
        <p:spPr>
          <a:xfrm>
            <a:off x="5218361" y="3305899"/>
            <a:ext cx="5531646" cy="1316990"/>
          </a:xfrm>
          <a:custGeom>
            <a:avLst/>
            <a:gdLst/>
            <a:ahLst/>
            <a:cxnLst/>
            <a:rect l="l" t="t" r="r" b="b"/>
            <a:pathLst>
              <a:path w="5824220" h="706754">
                <a:moveTo>
                  <a:pt x="0" y="706755"/>
                </a:moveTo>
                <a:lnTo>
                  <a:pt x="5824220" y="706755"/>
                </a:lnTo>
                <a:lnTo>
                  <a:pt x="5824220" y="0"/>
                </a:lnTo>
                <a:lnTo>
                  <a:pt x="0" y="0"/>
                </a:lnTo>
                <a:lnTo>
                  <a:pt x="0" y="706755"/>
                </a:lnTo>
              </a:path>
            </a:pathLst>
          </a:custGeom>
          <a:solidFill>
            <a:schemeClr val="accent4">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8" name="object 8"/>
          <p:cNvSpPr txBox="1"/>
          <p:nvPr/>
        </p:nvSpPr>
        <p:spPr>
          <a:xfrm>
            <a:off x="5459785" y="3614568"/>
            <a:ext cx="4725754" cy="589915"/>
          </a:xfrm>
          <a:prstGeom prst="rect">
            <a:avLst/>
          </a:prstGeom>
        </p:spPr>
        <p:txBody>
          <a:bodyPr vert="horz" wrap="square" lIns="0" tIns="0" rIns="0" bIns="0" rtlCol="0">
            <a:spAutoFit/>
          </a:bodyPr>
          <a:lstStyle/>
          <a:p>
            <a:pPr marL="12700" marR="5080">
              <a:lnSpc>
                <a:spcPct val="12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1</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、可靠性的基本概念</a:t>
            </a:r>
          </a:p>
          <a:p>
            <a:pPr marL="12700" marR="5080">
              <a:lnSpc>
                <a:spcPct val="12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2</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、可靠性的基本指标的计算方法</a:t>
            </a:r>
            <a:endParaRPr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p:txBody>
      </p:sp>
      <p:sp>
        <p:nvSpPr>
          <p:cNvPr id="9" name="object 9"/>
          <p:cNvSpPr/>
          <p:nvPr/>
        </p:nvSpPr>
        <p:spPr>
          <a:xfrm>
            <a:off x="5970200" y="4784179"/>
            <a:ext cx="5166360" cy="1381125"/>
          </a:xfrm>
          <a:custGeom>
            <a:avLst/>
            <a:gdLst/>
            <a:ahLst/>
            <a:cxnLst/>
            <a:rect l="l" t="t" r="r" b="b"/>
            <a:pathLst>
              <a:path w="5824220" h="706754">
                <a:moveTo>
                  <a:pt x="0" y="706755"/>
                </a:moveTo>
                <a:lnTo>
                  <a:pt x="5824220" y="706755"/>
                </a:lnTo>
                <a:lnTo>
                  <a:pt x="5824220" y="0"/>
                </a:lnTo>
                <a:lnTo>
                  <a:pt x="0" y="0"/>
                </a:lnTo>
                <a:lnTo>
                  <a:pt x="0" y="706755"/>
                </a:lnTo>
                <a:close/>
              </a:path>
            </a:pathLst>
          </a:custGeom>
          <a:solidFill>
            <a:schemeClr val="bg2">
              <a:lumMod val="25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10" name="object 10"/>
          <p:cNvSpPr txBox="1"/>
          <p:nvPr/>
        </p:nvSpPr>
        <p:spPr>
          <a:xfrm>
            <a:off x="6368980" y="5122603"/>
            <a:ext cx="3528526" cy="533370"/>
          </a:xfrm>
          <a:prstGeom prst="rect">
            <a:avLst/>
          </a:prstGeom>
          <a:solidFill>
            <a:schemeClr val="bg2">
              <a:lumMod val="25000"/>
            </a:schemeClr>
          </a:solidFill>
        </p:spPr>
        <p:txBody>
          <a:bodyPr vert="horz" wrap="square" lIns="0" tIns="0" rIns="0" bIns="0" rtlCol="0">
            <a:noAutofit/>
          </a:bodyPr>
          <a:lstStyle/>
          <a:p>
            <a:pPr marL="12700" marR="5080">
              <a:lnSpc>
                <a:spcPct val="10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1</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、产品寿命分布及假设检验</a:t>
            </a:r>
            <a:endPar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0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2</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、为产品制定合适的维修策略</a:t>
            </a:r>
            <a:endParaRPr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p:txBody>
      </p:sp>
      <p:sp>
        <p:nvSpPr>
          <p:cNvPr id="11" name="object 11"/>
          <p:cNvSpPr/>
          <p:nvPr/>
        </p:nvSpPr>
        <p:spPr>
          <a:xfrm>
            <a:off x="2182428" y="2131422"/>
            <a:ext cx="2421680" cy="735330"/>
          </a:xfrm>
          <a:custGeom>
            <a:avLst/>
            <a:gdLst/>
            <a:ahLst/>
            <a:cxnLst/>
            <a:rect l="l" t="t" r="r" b="b"/>
            <a:pathLst>
              <a:path w="4187190" h="735329">
                <a:moveTo>
                  <a:pt x="3819143" y="0"/>
                </a:moveTo>
                <a:lnTo>
                  <a:pt x="0" y="0"/>
                </a:lnTo>
                <a:lnTo>
                  <a:pt x="0" y="735076"/>
                </a:lnTo>
                <a:lnTo>
                  <a:pt x="3819143" y="735076"/>
                </a:lnTo>
                <a:lnTo>
                  <a:pt x="4186681" y="367538"/>
                </a:lnTo>
                <a:lnTo>
                  <a:pt x="3819143" y="0"/>
                </a:lnTo>
                <a:close/>
              </a:path>
            </a:pathLst>
          </a:custGeom>
          <a:solidFill>
            <a:schemeClr val="accent1">
              <a:lumMod val="50000"/>
            </a:schemeClr>
          </a:solidFill>
        </p:spPr>
        <p:txBody>
          <a:bodyPr wrap="square" lIns="0" tIns="0" rIns="0" bIns="0" rtlCol="0"/>
          <a:lstStyle/>
          <a:p>
            <a:endParaRPr sz="2400"/>
          </a:p>
        </p:txBody>
      </p:sp>
      <p:sp>
        <p:nvSpPr>
          <p:cNvPr id="12" name="object 12"/>
          <p:cNvSpPr txBox="1"/>
          <p:nvPr/>
        </p:nvSpPr>
        <p:spPr>
          <a:xfrm>
            <a:off x="2382289" y="2370199"/>
            <a:ext cx="1588796" cy="430887"/>
          </a:xfrm>
          <a:prstGeom prst="rect">
            <a:avLst/>
          </a:prstGeom>
          <a:solidFill>
            <a:schemeClr val="accent1">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教学目标</a:t>
            </a:r>
            <a:endParaRPr sz="2800" dirty="0">
              <a:latin typeface="微软雅黑 Light" panose="020B0502040204020203" charset="-122"/>
              <a:cs typeface="微软雅黑 Light" panose="020B0502040204020203" charset="-122"/>
            </a:endParaRPr>
          </a:p>
        </p:txBody>
      </p:sp>
      <p:sp>
        <p:nvSpPr>
          <p:cNvPr id="13" name="object 13"/>
          <p:cNvSpPr/>
          <p:nvPr/>
        </p:nvSpPr>
        <p:spPr>
          <a:xfrm>
            <a:off x="1147724" y="2010835"/>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1">
              <a:lumMod val="50000"/>
            </a:schemeClr>
          </a:solidFill>
        </p:spPr>
        <p:txBody>
          <a:bodyPr wrap="square" lIns="0" tIns="0" rIns="0" bIns="0" rtlCol="0"/>
          <a:lstStyle/>
          <a:p>
            <a:endParaRPr sz="2400"/>
          </a:p>
        </p:txBody>
      </p:sp>
      <p:sp>
        <p:nvSpPr>
          <p:cNvPr id="15" name="object 15"/>
          <p:cNvSpPr/>
          <p:nvPr/>
        </p:nvSpPr>
        <p:spPr>
          <a:xfrm>
            <a:off x="1827381" y="2010772"/>
            <a:ext cx="356237" cy="976630"/>
          </a:xfrm>
          <a:custGeom>
            <a:avLst/>
            <a:gdLst/>
            <a:ahLst/>
            <a:cxnLst/>
            <a:rect l="l" t="t" r="r" b="b"/>
            <a:pathLst>
              <a:path w="615950" h="976629">
                <a:moveTo>
                  <a:pt x="3175" y="0"/>
                </a:moveTo>
                <a:lnTo>
                  <a:pt x="0" y="976376"/>
                </a:lnTo>
                <a:lnTo>
                  <a:pt x="615924" y="858012"/>
                </a:lnTo>
                <a:lnTo>
                  <a:pt x="615924" y="124713"/>
                </a:lnTo>
                <a:lnTo>
                  <a:pt x="3175" y="0"/>
                </a:lnTo>
                <a:close/>
              </a:path>
            </a:pathLst>
          </a:custGeom>
          <a:solidFill>
            <a:schemeClr val="accent1">
              <a:lumMod val="50000"/>
            </a:schemeClr>
          </a:solidFill>
        </p:spPr>
        <p:txBody>
          <a:bodyPr wrap="square" lIns="0" tIns="0" rIns="0" bIns="0" rtlCol="0"/>
          <a:lstStyle/>
          <a:p>
            <a:endParaRPr sz="2400"/>
          </a:p>
        </p:txBody>
      </p:sp>
      <p:sp>
        <p:nvSpPr>
          <p:cNvPr id="16" name="object 16"/>
          <p:cNvSpPr/>
          <p:nvPr/>
        </p:nvSpPr>
        <p:spPr>
          <a:xfrm>
            <a:off x="3548313" y="5037647"/>
            <a:ext cx="2421680" cy="736600"/>
          </a:xfrm>
          <a:custGeom>
            <a:avLst/>
            <a:gdLst/>
            <a:ahLst/>
            <a:cxnLst/>
            <a:rect l="l" t="t" r="r" b="b"/>
            <a:pathLst>
              <a:path w="4187190" h="736600">
                <a:moveTo>
                  <a:pt x="3818381" y="0"/>
                </a:moveTo>
                <a:lnTo>
                  <a:pt x="0" y="0"/>
                </a:lnTo>
                <a:lnTo>
                  <a:pt x="0" y="736536"/>
                </a:lnTo>
                <a:lnTo>
                  <a:pt x="3818381" y="736536"/>
                </a:lnTo>
                <a:lnTo>
                  <a:pt x="4186681" y="368236"/>
                </a:lnTo>
                <a:lnTo>
                  <a:pt x="3818381" y="0"/>
                </a:lnTo>
                <a:close/>
              </a:path>
            </a:pathLst>
          </a:custGeom>
          <a:solidFill>
            <a:schemeClr val="bg2">
              <a:lumMod val="25000"/>
            </a:schemeClr>
          </a:solidFill>
        </p:spPr>
        <p:txBody>
          <a:bodyPr wrap="square" lIns="0" tIns="0" rIns="0" bIns="0" rtlCol="0"/>
          <a:lstStyle/>
          <a:p>
            <a:endParaRPr sz="2400"/>
          </a:p>
        </p:txBody>
      </p:sp>
      <p:sp>
        <p:nvSpPr>
          <p:cNvPr id="17" name="object 17"/>
          <p:cNvSpPr txBox="1"/>
          <p:nvPr/>
        </p:nvSpPr>
        <p:spPr>
          <a:xfrm>
            <a:off x="3748174" y="5277697"/>
            <a:ext cx="1588796" cy="430887"/>
          </a:xfrm>
          <a:prstGeom prst="rect">
            <a:avLst/>
          </a:prstGeom>
          <a:solidFill>
            <a:schemeClr val="bg2">
              <a:lumMod val="25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教学难点</a:t>
            </a:r>
            <a:endParaRPr sz="2800" dirty="0">
              <a:latin typeface="微软雅黑 Light" panose="020B0502040204020203" charset="-122"/>
              <a:cs typeface="微软雅黑 Light" panose="020B0502040204020203" charset="-122"/>
            </a:endParaRPr>
          </a:p>
        </p:txBody>
      </p:sp>
      <p:sp>
        <p:nvSpPr>
          <p:cNvPr id="18" name="object 18"/>
          <p:cNvSpPr/>
          <p:nvPr/>
        </p:nvSpPr>
        <p:spPr>
          <a:xfrm>
            <a:off x="2513609" y="4925507"/>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bg2">
              <a:lumMod val="25000"/>
            </a:schemeClr>
          </a:solidFill>
        </p:spPr>
        <p:txBody>
          <a:bodyPr wrap="square" lIns="0" tIns="0" rIns="0" bIns="0" rtlCol="0"/>
          <a:lstStyle/>
          <a:p>
            <a:endParaRPr sz="2400"/>
          </a:p>
        </p:txBody>
      </p:sp>
      <p:sp>
        <p:nvSpPr>
          <p:cNvPr id="20" name="object 20"/>
          <p:cNvSpPr/>
          <p:nvPr/>
        </p:nvSpPr>
        <p:spPr>
          <a:xfrm>
            <a:off x="3193266" y="4923983"/>
            <a:ext cx="356237" cy="977900"/>
          </a:xfrm>
          <a:custGeom>
            <a:avLst/>
            <a:gdLst/>
            <a:ahLst/>
            <a:cxnLst/>
            <a:rect l="l" t="t" r="r" b="b"/>
            <a:pathLst>
              <a:path w="615950" h="977900">
                <a:moveTo>
                  <a:pt x="3175" y="0"/>
                </a:moveTo>
                <a:lnTo>
                  <a:pt x="0" y="977836"/>
                </a:lnTo>
                <a:lnTo>
                  <a:pt x="615924" y="859370"/>
                </a:lnTo>
                <a:lnTo>
                  <a:pt x="615924" y="124840"/>
                </a:lnTo>
                <a:lnTo>
                  <a:pt x="3175" y="0"/>
                </a:lnTo>
                <a:close/>
              </a:path>
            </a:pathLst>
          </a:custGeom>
          <a:solidFill>
            <a:schemeClr val="bg2">
              <a:lumMod val="25000"/>
            </a:schemeClr>
          </a:solidFill>
        </p:spPr>
        <p:txBody>
          <a:bodyPr wrap="square" lIns="0" tIns="0" rIns="0" bIns="0" rtlCol="0"/>
          <a:lstStyle/>
          <a:p>
            <a:endParaRPr sz="2400"/>
          </a:p>
        </p:txBody>
      </p:sp>
      <p:sp>
        <p:nvSpPr>
          <p:cNvPr id="21" name="object 21"/>
          <p:cNvSpPr/>
          <p:nvPr/>
        </p:nvSpPr>
        <p:spPr>
          <a:xfrm>
            <a:off x="2796473" y="3595732"/>
            <a:ext cx="2421680" cy="736600"/>
          </a:xfrm>
          <a:custGeom>
            <a:avLst/>
            <a:gdLst/>
            <a:ahLst/>
            <a:cxnLst/>
            <a:rect l="l" t="t" r="r" b="b"/>
            <a:pathLst>
              <a:path w="4187190" h="736600">
                <a:moveTo>
                  <a:pt x="3818381" y="0"/>
                </a:moveTo>
                <a:lnTo>
                  <a:pt x="0" y="0"/>
                </a:lnTo>
                <a:lnTo>
                  <a:pt x="0" y="736600"/>
                </a:lnTo>
                <a:lnTo>
                  <a:pt x="3818381" y="736600"/>
                </a:lnTo>
                <a:lnTo>
                  <a:pt x="4186681" y="368300"/>
                </a:lnTo>
                <a:lnTo>
                  <a:pt x="3818381" y="0"/>
                </a:lnTo>
                <a:close/>
              </a:path>
            </a:pathLst>
          </a:custGeom>
          <a:solidFill>
            <a:schemeClr val="accent4">
              <a:lumMod val="50000"/>
            </a:schemeClr>
          </a:solidFill>
        </p:spPr>
        <p:txBody>
          <a:bodyPr wrap="square" lIns="0" tIns="0" rIns="0" bIns="0" rtlCol="0"/>
          <a:lstStyle/>
          <a:p>
            <a:endParaRPr sz="2400"/>
          </a:p>
        </p:txBody>
      </p:sp>
      <p:sp>
        <p:nvSpPr>
          <p:cNvPr id="22" name="object 22"/>
          <p:cNvSpPr txBox="1"/>
          <p:nvPr/>
        </p:nvSpPr>
        <p:spPr>
          <a:xfrm>
            <a:off x="2996334" y="3835652"/>
            <a:ext cx="1588796" cy="430887"/>
          </a:xfrm>
          <a:prstGeom prst="rect">
            <a:avLst/>
          </a:prstGeom>
          <a:solidFill>
            <a:schemeClr val="accent4">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教学重点</a:t>
            </a:r>
            <a:endParaRPr sz="2800" dirty="0">
              <a:latin typeface="微软雅黑 Light" panose="020B0502040204020203" charset="-122"/>
              <a:cs typeface="微软雅黑 Light" panose="020B0502040204020203" charset="-122"/>
            </a:endParaRPr>
          </a:p>
        </p:txBody>
      </p:sp>
      <p:sp>
        <p:nvSpPr>
          <p:cNvPr id="23" name="object 23"/>
          <p:cNvSpPr/>
          <p:nvPr/>
        </p:nvSpPr>
        <p:spPr>
          <a:xfrm>
            <a:off x="1761769" y="3473494"/>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4">
              <a:lumMod val="50000"/>
            </a:schemeClr>
          </a:solidFill>
        </p:spPr>
        <p:txBody>
          <a:bodyPr wrap="square" lIns="0" tIns="0" rIns="0" bIns="0" rtlCol="0"/>
          <a:lstStyle/>
          <a:p>
            <a:endParaRPr sz="2400"/>
          </a:p>
        </p:txBody>
      </p:sp>
      <p:sp>
        <p:nvSpPr>
          <p:cNvPr id="25" name="object 25"/>
          <p:cNvSpPr/>
          <p:nvPr/>
        </p:nvSpPr>
        <p:spPr>
          <a:xfrm>
            <a:off x="2441426" y="3471907"/>
            <a:ext cx="356237" cy="977900"/>
          </a:xfrm>
          <a:custGeom>
            <a:avLst/>
            <a:gdLst/>
            <a:ahLst/>
            <a:cxnLst/>
            <a:rect l="l" t="t" r="r" b="b"/>
            <a:pathLst>
              <a:path w="615950" h="977900">
                <a:moveTo>
                  <a:pt x="3175" y="0"/>
                </a:moveTo>
                <a:lnTo>
                  <a:pt x="0" y="977900"/>
                </a:lnTo>
                <a:lnTo>
                  <a:pt x="615924" y="859409"/>
                </a:lnTo>
                <a:lnTo>
                  <a:pt x="615924" y="124968"/>
                </a:lnTo>
                <a:lnTo>
                  <a:pt x="3175" y="0"/>
                </a:lnTo>
                <a:close/>
              </a:path>
            </a:pathLst>
          </a:custGeom>
          <a:solidFill>
            <a:schemeClr val="accent4">
              <a:lumMod val="50000"/>
            </a:schemeClr>
          </a:solidFill>
        </p:spPr>
        <p:txBody>
          <a:bodyPr wrap="square" lIns="0" tIns="0" rIns="0" bIns="0" rtlCol="0"/>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mc:AlternateContent xmlns:mc="http://schemas.openxmlformats.org/markup-compatibility/2006">
        <mc:Choice xmlns:a14="http://schemas.microsoft.com/office/drawing/2010/main" Requires="a14">
          <p:sp>
            <p:nvSpPr>
              <p:cNvPr id="2" name="文本框 1"/>
              <p:cNvSpPr txBox="1"/>
              <p:nvPr/>
            </p:nvSpPr>
            <p:spPr>
              <a:xfrm>
                <a:off x="1487170" y="2204720"/>
                <a:ext cx="9780905" cy="3480953"/>
              </a:xfrm>
              <a:prstGeom prst="rect">
                <a:avLst/>
              </a:prstGeom>
              <a:noFill/>
            </p:spPr>
            <p:txBody>
              <a:bodyPr wrap="square" rtlCol="0" anchor="t">
                <a:spAutoFit/>
              </a:bodyPr>
              <a:lstStyle/>
              <a:p>
                <a:r>
                  <a:rPr lang="zh-CN" altLang="en-US" sz="2000" dirty="0">
                    <a:latin typeface="华文仿宋" panose="02010600040101010101" charset="-122"/>
                    <a:ea typeface="华文仿宋" panose="02010600040101010101" charset="-122"/>
                    <a:cs typeface="华文仿宋" panose="02010600040101010101" charset="-122"/>
                  </a:rPr>
                  <a:t>假设有100辆AGV小车，在运行2000小时后，有4辆AGV小车发生故障；在2000~2001小时期间，又有1辆AGV小车发生了故障。如何计算2000~200</a:t>
                </a:r>
                <a:r>
                  <a:rPr lang="en-US" altLang="zh-CN" sz="2000" dirty="0">
                    <a:latin typeface="华文仿宋" panose="02010600040101010101" charset="-122"/>
                    <a:ea typeface="华文仿宋" panose="02010600040101010101" charset="-122"/>
                    <a:cs typeface="华文仿宋" panose="02010600040101010101" charset="-122"/>
                  </a:rPr>
                  <a:t>1</a:t>
                </a:r>
                <a:r>
                  <a:rPr lang="zh-CN" altLang="en-US" sz="2000" dirty="0">
                    <a:latin typeface="华文仿宋" panose="02010600040101010101" charset="-122"/>
                    <a:ea typeface="华文仿宋" panose="02010600040101010101" charset="-122"/>
                    <a:cs typeface="华文仿宋" panose="02010600040101010101" charset="-122"/>
                  </a:rPr>
                  <a:t>小时的故障率？</a:t>
                </a:r>
              </a:p>
              <a:p>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rPr>
                  <a:t>故障率:1/(100</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4)</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1/96</a:t>
                </a:r>
              </a:p>
              <a:p>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sym typeface="+mn-ea"/>
                  </a:rPr>
                  <a:t>P{小车在</a:t>
                </a:r>
                <a14:m>
                  <m:oMath xmlns:m="http://schemas.openxmlformats.org/officeDocument/2006/math">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MS Mincho" charset="0"/>
                        <a:cs typeface="Cambria Math" panose="02040503050406030204" pitchFamily="18" charset="0"/>
                      </a:rPr>
                      <m:t>𝛥</m:t>
                    </m:r>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 </m:t>
                    </m:r>
                    <m:r>
                      <a:rPr lang="zh-CN" altLang="en-US" sz="2000">
                        <a:latin typeface="Cambria Math" panose="02040503050406030204" pitchFamily="18" charset="0"/>
                        <a:ea typeface="MS Mincho" charset="0"/>
                        <a:cs typeface="Cambria Math" panose="02040503050406030204" pitchFamily="18" charset="0"/>
                      </a:rPr>
                      <m:t>内发生故障</m:t>
                    </m:r>
                    <m:r>
                      <a:rPr lang="zh-CN" altLang="en-US" sz="2000">
                        <a:latin typeface="Cambria Math" panose="02040503050406030204" pitchFamily="18" charset="0"/>
                        <a:ea typeface="MS Mincho" charset="0"/>
                        <a:cs typeface="Cambria Math" panose="02040503050406030204" pitchFamily="18" charset="0"/>
                      </a:rPr>
                      <m:t>/</m:t>
                    </m:r>
                    <m:r>
                      <a:rPr lang="zh-CN" altLang="en-US" sz="2000">
                        <a:latin typeface="Cambria Math" panose="02040503050406030204" pitchFamily="18" charset="0"/>
                        <a:ea typeface="MS Mincho" charset="0"/>
                        <a:cs typeface="Cambria Math" panose="02040503050406030204" pitchFamily="18" charset="0"/>
                      </a:rPr>
                      <m:t>小车在时刻</m:t>
                    </m:r>
                    <m:r>
                      <a:rPr lang="zh-CN" altLang="en-US" sz="2000">
                        <a:latin typeface="Cambria Math" panose="02040503050406030204" pitchFamily="18" charset="0"/>
                        <a:ea typeface="华文仿宋" panose="02010600040101010101" charset="-122"/>
                        <a:cs typeface="Cambria Math" panose="02040503050406030204" pitchFamily="18" charset="0"/>
                      </a:rPr>
                      <m:t>𝑡</m:t>
                    </m:r>
                    <m:r>
                      <a:rPr lang="zh-CN" altLang="en-US" sz="2000">
                        <a:latin typeface="Cambria Math" panose="02040503050406030204" pitchFamily="18" charset="0"/>
                        <a:ea typeface="华文仿宋" panose="02010600040101010101" charset="-122"/>
                        <a:cs typeface="Cambria Math" panose="02040503050406030204" pitchFamily="18" charset="0"/>
                      </a:rPr>
                      <m:t>正常工作</m:t>
                    </m:r>
                  </m:oMath>
                </a14:m>
                <a:r>
                  <a:rPr lang="zh-CN" altLang="en-US" sz="2000" dirty="0">
                    <a:latin typeface="华文仿宋" panose="02010600040101010101" charset="-122"/>
                    <a:ea typeface="华文仿宋" panose="02010600040101010101" charset="-122"/>
                    <a:cs typeface="华文仿宋" panose="02010600040101010101" charset="-122"/>
                    <a:sym typeface="+mn-ea"/>
                  </a:rPr>
                  <a:t>}</a:t>
                </a:r>
              </a:p>
              <a:p>
                <a:endParaRPr lang="zh-CN" altLang="en-US" sz="2000" dirty="0">
                  <a:latin typeface="华文仿宋" panose="02010600040101010101" charset="-122"/>
                  <a:ea typeface="华文仿宋" panose="02010600040101010101" charset="-122"/>
                  <a:cs typeface="华文仿宋" panose="02010600040101010101" charset="-122"/>
                  <a:sym typeface="+mn-ea"/>
                </a:endParaRPr>
              </a:p>
              <a:p>
                <a:pPr marL="0" lvl="0" indent="0">
                  <a:buNone/>
                </a:pPr>
                <a:r>
                  <a:rPr lang="en-US" altLang="zh-CN" sz="2000" dirty="0">
                    <a:solidFill>
                      <a:schemeClr val="tx1"/>
                    </a:solidFill>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sym typeface="+mn-ea"/>
                  </a:rPr>
                  <a:t>P{</a:t>
                </a:r>
                <a14:m>
                  <m:oMath xmlns:m="http://schemas.openxmlformats.org/officeDocument/2006/math">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华文仿宋" panose="02010600040101010101" charset="-122"/>
                        <a:cs typeface="Cambria Math" panose="02040503050406030204" pitchFamily="18" charset="0"/>
                      </a:rPr>
                      <m:t>𝑇</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MS Mincho" charset="0"/>
                        <a:cs typeface="Cambria Math" panose="02040503050406030204" pitchFamily="18" charset="0"/>
                      </a:rPr>
                      <m:t>𝛥</m:t>
                    </m:r>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 /</m:t>
                    </m:r>
                    <m:r>
                      <a:rPr lang="en-US" altLang="zh-CN" sz="2000" i="1">
                        <a:latin typeface="Cambria Math" panose="02040503050406030204" pitchFamily="18" charset="0"/>
                        <a:ea typeface="华文仿宋" panose="02010600040101010101" charset="-122"/>
                        <a:cs typeface="Cambria Math" panose="02040503050406030204" pitchFamily="18" charset="0"/>
                      </a:rPr>
                      <m:t>𝑇</m:t>
                    </m:r>
                    <m:r>
                      <a:rPr lang="en-US" altLang="zh-CN" sz="2000" i="1">
                        <a:latin typeface="Cambria Math" panose="02040503050406030204" pitchFamily="18" charset="0"/>
                        <a:ea typeface="MS Mincho" charset="0"/>
                        <a:cs typeface="Cambria Math" panose="02040503050406030204" pitchFamily="18" charset="0"/>
                      </a:rPr>
                      <m:t>≥</m:t>
                    </m:r>
                    <m:r>
                      <a:rPr lang="zh-CN" altLang="en-US" sz="2000">
                        <a:latin typeface="Cambria Math" panose="02040503050406030204" pitchFamily="18" charset="0"/>
                        <a:ea typeface="华文仿宋" panose="02010600040101010101" charset="-122"/>
                        <a:cs typeface="Cambria Math" panose="02040503050406030204" pitchFamily="18" charset="0"/>
                      </a:rPr>
                      <m:t>𝑡</m:t>
                    </m:r>
                  </m:oMath>
                </a14:m>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         </a:t>
                </a:r>
                <a:r>
                  <a:rPr lang="en-US" altLang="zh-CN" sz="2000" dirty="0">
                    <a:latin typeface="华文仿宋" panose="02010600040101010101" charset="-122"/>
                    <a:ea typeface="华文仿宋" panose="02010600040101010101" charset="-122"/>
                    <a:cs typeface="华文仿宋" panose="02010600040101010101" charset="-122"/>
                  </a:rPr>
                  <a:t>(</a:t>
                </a:r>
                <a14:m>
                  <m:oMath xmlns:m="http://schemas.openxmlformats.org/officeDocument/2006/math">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华文仿宋" panose="02010600040101010101" charset="-122"/>
                        <a:cs typeface="Cambria Math" panose="02040503050406030204" pitchFamily="18" charset="0"/>
                      </a:rPr>
                      <m:t>𝑇</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MS Mincho" charset="0"/>
                        <a:cs typeface="Cambria Math" panose="02040503050406030204" pitchFamily="18" charset="0"/>
                      </a:rPr>
                      <m:t>𝛥</m:t>
                    </m:r>
                    <m:r>
                      <a:rPr lang="en-US" altLang="zh-CN" sz="2000" i="1">
                        <a:latin typeface="Cambria Math" panose="02040503050406030204" pitchFamily="18" charset="0"/>
                        <a:ea typeface="华文仿宋" panose="02010600040101010101" charset="-122"/>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华文仿宋" panose="02010600040101010101" charset="-122"/>
                        <a:cs typeface="Cambria Math" panose="02040503050406030204" pitchFamily="18" charset="0"/>
                      </a:rPr>
                      <m:t>𝑇</m:t>
                    </m:r>
                    <m:r>
                      <a:rPr lang="en-US" altLang="zh-CN" sz="2000" i="1">
                        <a:latin typeface="Cambria Math" panose="02040503050406030204" pitchFamily="18" charset="0"/>
                        <a:ea typeface="MS Mincho" charset="0"/>
                        <a:cs typeface="Cambria Math" panose="02040503050406030204" pitchFamily="18" charset="0"/>
                      </a:rPr>
                      <m:t>≥</m:t>
                    </m:r>
                    <m:r>
                      <a:rPr lang="zh-CN" altLang="en-US" sz="2000">
                        <a:latin typeface="Cambria Math" panose="02040503050406030204" pitchFamily="18" charset="0"/>
                        <a:ea typeface="华文仿宋" panose="02010600040101010101" charset="-122"/>
                        <a:cs typeface="Cambria Math" panose="02040503050406030204" pitchFamily="18" charset="0"/>
                      </a:rPr>
                      <m:t>𝑡</m:t>
                    </m:r>
                  </m:oMath>
                </a14:m>
                <a:endParaRPr lang="zh-CN" altLang="en-US" sz="2000" dirty="0">
                  <a:latin typeface="华文仿宋" panose="02010600040101010101" charset="-122"/>
                  <a:ea typeface="华文仿宋" panose="02010600040101010101" charset="-122"/>
                  <a:cs typeface="华文仿宋" panose="02010600040101010101" charset="-122"/>
                </a:endParaRPr>
              </a:p>
              <a:p>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rPr>
                  <a:t>注:故障率函数表示</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单位时间内，发生故障的设备比例</a:t>
                </a:r>
                <a:r>
                  <a:rPr lang="zh-CN" altLang="en-US" sz="2000" dirty="0">
                    <a:latin typeface="华文仿宋" panose="02010600040101010101" charset="-122"/>
                    <a:ea typeface="华文仿宋" panose="02010600040101010101" charset="-122"/>
                    <a:cs typeface="华文仿宋" panose="02010600040101010101" charset="-122"/>
                  </a:rPr>
                  <a:t>而非概率，其值可大于1。</a:t>
                </a:r>
              </a:p>
            </p:txBody>
          </p:sp>
        </mc:Choice>
        <mc:Fallback>
          <p:sp>
            <p:nvSpPr>
              <p:cNvPr id="2" name="文本框 1"/>
              <p:cNvSpPr txBox="1">
                <a:spLocks noRot="1" noChangeAspect="1" noMove="1" noResize="1" noEditPoints="1" noAdjustHandles="1" noChangeArrowheads="1" noChangeShapeType="1" noTextEdit="1"/>
              </p:cNvSpPr>
              <p:nvPr/>
            </p:nvSpPr>
            <p:spPr>
              <a:xfrm>
                <a:off x="1487170" y="2204720"/>
                <a:ext cx="9780905" cy="3480953"/>
              </a:xfrm>
              <a:prstGeom prst="rect">
                <a:avLst/>
              </a:prstGeom>
              <a:blipFill>
                <a:blip r:embed="rId2"/>
                <a:stretch>
                  <a:fillRect l="-686" t="-1051" r="-249" b="-2277"/>
                </a:stretch>
              </a:blipFill>
            </p:spPr>
            <p:txBody>
              <a:bodyPr/>
              <a:lstStyle/>
              <a:p>
                <a:r>
                  <a:rPr lang="zh-CN" altLang="en-US">
                    <a:noFill/>
                  </a:rPr>
                  <a:t> </a:t>
                </a:r>
              </a:p>
            </p:txBody>
          </p:sp>
        </mc:Fallback>
      </mc:AlternateContent>
      <p:sp>
        <p:nvSpPr>
          <p:cNvPr id="3" name="文本框 2"/>
          <p:cNvSpPr txBox="1"/>
          <p:nvPr/>
        </p:nvSpPr>
        <p:spPr>
          <a:xfrm>
            <a:off x="1559560" y="1556385"/>
            <a:ext cx="2780665" cy="460375"/>
          </a:xfrm>
          <a:prstGeom prst="rect">
            <a:avLst/>
          </a:prstGeom>
          <a:noFill/>
        </p:spPr>
        <p:txBody>
          <a:bodyPr wrap="square" rtlCol="0" anchor="t">
            <a:spAutoFit/>
          </a:bodyPr>
          <a:lstStyle/>
          <a:p>
            <a:r>
              <a:rPr lang="zh-CN" altLang="en-US" sz="2400" b="1">
                <a:latin typeface="华文仿宋" panose="02010600040101010101" charset="-122"/>
                <a:ea typeface="华文仿宋" panose="02010600040101010101" charset="-122"/>
                <a:cs typeface="华文仿宋" panose="02010600040101010101" charset="-122"/>
                <a:sym typeface="+mn-ea"/>
              </a:rPr>
              <a:t>计算示例:</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4" name="文本框 3"/>
          <p:cNvSpPr txBox="1"/>
          <p:nvPr/>
        </p:nvSpPr>
        <p:spPr>
          <a:xfrm>
            <a:off x="5664200" y="1557020"/>
            <a:ext cx="6261735" cy="4615815"/>
          </a:xfrm>
          <a:prstGeom prst="rect">
            <a:avLst/>
          </a:prstGeom>
          <a:noFill/>
        </p:spPr>
        <p:txBody>
          <a:bodyPr wrap="square" rtlCol="0" anchor="t">
            <a:spAutoFit/>
          </a:bodyPr>
          <a:lstStyle/>
          <a:p>
            <a:r>
              <a:rPr lang="zh-CN" altLang="en-US" sz="2000" b="1" dirty="0">
                <a:latin typeface="华文仿宋" panose="02010600040101010101" charset="-122"/>
                <a:ea typeface="华文仿宋" panose="02010600040101010101" charset="-122"/>
                <a:cs typeface="华文仿宋" panose="02010600040101010101" charset="-122"/>
              </a:rPr>
              <a:t>(1)早期失效阶段。</a:t>
            </a:r>
          </a:p>
          <a:p>
            <a:r>
              <a:rPr lang="zh-CN" altLang="en-US" dirty="0">
                <a:latin typeface="华文仿宋" panose="02010600040101010101" charset="-122"/>
                <a:ea typeface="华文仿宋" panose="02010600040101010101" charset="-122"/>
                <a:cs typeface="华文仿宋" panose="02010600040101010101" charset="-122"/>
              </a:rPr>
              <a:t>在产品投入使用的初期，产品的故障率较高，且具有迅速下降的特征。这一阶段的产品故障主要由设计与制造中的缺陷造成，如设计不当、拆料缺陷、加工缺陷、安装不当等，产品投人使用后很容易暴露出来。可以通过加强质量管理及采用环境应力筛选等方法来减少甚至消除早期故障。</a:t>
            </a:r>
          </a:p>
          <a:p>
            <a:pPr algn="l">
              <a:buClrTx/>
              <a:buSzTx/>
              <a:buFontTx/>
            </a:pPr>
            <a:r>
              <a:rPr lang="zh-CN" altLang="en-US" sz="2000" b="1" dirty="0">
                <a:latin typeface="华文仿宋" panose="02010600040101010101" charset="-122"/>
                <a:ea typeface="华文仿宋" panose="02010600040101010101" charset="-122"/>
                <a:cs typeface="华文仿宋" panose="02010600040101010101" charset="-122"/>
              </a:rPr>
              <a:t>(2)稳定失效阶段。</a:t>
            </a:r>
          </a:p>
          <a:p>
            <a:r>
              <a:rPr lang="zh-CN" altLang="en-US" dirty="0">
                <a:latin typeface="华文仿宋" panose="02010600040101010101" charset="-122"/>
                <a:ea typeface="华文仿宋" panose="02010600040101010101" charset="-122"/>
                <a:cs typeface="华文仿宋" panose="02010600040101010101" charset="-122"/>
              </a:rPr>
              <a:t>在产品投入使用一段时间后，产品的故障率可降到一个较低的水平，且基本处于平稳状态，可以近似认为故障率为常数，这一阶段就是稳定失效阶段。在这个阶段，产品故障主要由</a:t>
            </a:r>
            <a:r>
              <a:rPr lang="zh-CN" altLang="en-US" b="1" dirty="0">
                <a:solidFill>
                  <a:srgbClr val="FF0000"/>
                </a:solidFill>
                <a:latin typeface="华文仿宋" panose="02010600040101010101" charset="-122"/>
                <a:ea typeface="华文仿宋" panose="02010600040101010101" charset="-122"/>
                <a:cs typeface="华文仿宋" panose="02010600040101010101" charset="-122"/>
              </a:rPr>
              <a:t>偶然因素</a:t>
            </a:r>
            <a:r>
              <a:rPr lang="zh-CN" altLang="en-US" dirty="0">
                <a:latin typeface="华文仿宋" panose="02010600040101010101" charset="-122"/>
                <a:ea typeface="华文仿宋" panose="02010600040101010101" charset="-122"/>
                <a:cs typeface="华文仿宋" panose="02010600040101010101" charset="-122"/>
              </a:rPr>
              <a:t>引起，偶然故障期是</a:t>
            </a:r>
            <a:r>
              <a:rPr lang="zh-CN" altLang="en-US" b="1" dirty="0">
                <a:solidFill>
                  <a:srgbClr val="FF0000"/>
                </a:solidFill>
                <a:latin typeface="华文仿宋" panose="02010600040101010101" charset="-122"/>
                <a:ea typeface="华文仿宋" panose="02010600040101010101" charset="-122"/>
                <a:cs typeface="华文仿宋" panose="02010600040101010101" charset="-122"/>
              </a:rPr>
              <a:t>产品的主要工作期间</a:t>
            </a:r>
            <a:r>
              <a:rPr lang="zh-CN" altLang="en-US" dirty="0">
                <a:latin typeface="华文仿宋" panose="02010600040101010101" charset="-122"/>
                <a:ea typeface="华文仿宋" panose="02010600040101010101" charset="-122"/>
                <a:cs typeface="华文仿宋" panose="02010600040101010101" charset="-122"/>
              </a:rPr>
              <a:t>。</a:t>
            </a:r>
          </a:p>
          <a:p>
            <a:pPr algn="l">
              <a:buClrTx/>
              <a:buSzTx/>
              <a:buFontTx/>
            </a:pPr>
            <a:r>
              <a:rPr lang="zh-CN" altLang="en-US" sz="2000" b="1" dirty="0">
                <a:latin typeface="华文仿宋" panose="02010600040101010101" charset="-122"/>
                <a:ea typeface="华文仿宋" panose="02010600040101010101" charset="-122"/>
                <a:cs typeface="华文仿宋" panose="02010600040101010101" charset="-122"/>
              </a:rPr>
              <a:t>(3)损耗故障期。</a:t>
            </a:r>
          </a:p>
          <a:p>
            <a:r>
              <a:rPr lang="zh-CN" altLang="en-US" dirty="0">
                <a:latin typeface="华文仿宋" panose="02010600040101010101" charset="-122"/>
                <a:ea typeface="华文仿宋" panose="02010600040101010101" charset="-122"/>
                <a:cs typeface="华文仿宋" panose="02010600040101010101" charset="-122"/>
              </a:rPr>
              <a:t>在产品投入使用相当长的时间后，就会进入磨损老化失效阶段。该阶段的特点是产品的故障率随时间迅速上升，很快出现产品故障大量增加的情况，直至最后报废。这一阶段的产品故障主要由老化、疲劳、磨损、腐蚀等损耗性因素引起。</a:t>
            </a:r>
          </a:p>
        </p:txBody>
      </p:sp>
      <p:pic>
        <p:nvPicPr>
          <p:cNvPr id="5" name="图片 4"/>
          <p:cNvPicPr>
            <a:picLocks noChangeAspect="1"/>
          </p:cNvPicPr>
          <p:nvPr/>
        </p:nvPicPr>
        <p:blipFill>
          <a:blip r:embed="rId2"/>
          <a:stretch>
            <a:fillRect/>
          </a:stretch>
        </p:blipFill>
        <p:spPr>
          <a:xfrm>
            <a:off x="263525" y="2277110"/>
            <a:ext cx="5346700" cy="3688080"/>
          </a:xfrm>
          <a:prstGeom prst="rect">
            <a:avLst/>
          </a:prstGeom>
        </p:spPr>
      </p:pic>
      <p:sp>
        <p:nvSpPr>
          <p:cNvPr id="6" name="文本框 5"/>
          <p:cNvSpPr txBox="1"/>
          <p:nvPr/>
        </p:nvSpPr>
        <p:spPr>
          <a:xfrm>
            <a:off x="709295" y="1634490"/>
            <a:ext cx="1798320" cy="460375"/>
          </a:xfrm>
          <a:prstGeom prst="rect">
            <a:avLst/>
          </a:prstGeom>
          <a:noFill/>
        </p:spPr>
        <p:txBody>
          <a:bodyPr wrap="square" rtlCol="0">
            <a:spAutoFit/>
          </a:bodyPr>
          <a:lstStyle/>
          <a:p>
            <a:r>
              <a:rPr lang="zh-CN" altLang="en-US" sz="2400" b="1">
                <a:solidFill>
                  <a:srgbClr val="FF0000"/>
                </a:solidFill>
              </a:rPr>
              <a:t>浴盆曲线</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mc:AlternateContent xmlns:mc="http://schemas.openxmlformats.org/markup-compatibility/2006" xmlns:a14="http://schemas.microsoft.com/office/drawing/2010/main">
        <mc:Choice Requires="a14">
          <p:sp>
            <p:nvSpPr>
              <p:cNvPr id="2" name="文本框 1"/>
              <p:cNvSpPr txBox="1"/>
              <p:nvPr/>
            </p:nvSpPr>
            <p:spPr>
              <a:xfrm>
                <a:off x="695325" y="1948180"/>
                <a:ext cx="6482715" cy="4363720"/>
              </a:xfrm>
              <a:prstGeom prst="rect">
                <a:avLst/>
              </a:prstGeom>
              <a:noFill/>
            </p:spPr>
            <p:txBody>
              <a:bodyPr wrap="square" rtlCol="0" anchor="t">
                <a:spAutoFit/>
              </a:bodyPr>
              <a:lstStyle/>
              <a:p>
                <a:pPr marL="342900" indent="-342900">
                  <a:lnSpc>
                    <a:spcPct val="150000"/>
                  </a:lnSpc>
                  <a:buFont typeface="Wingdings" panose="05000000000000000000" charset="0"/>
                  <a:buChar char="ü"/>
                </a:pPr>
                <a:r>
                  <a:rPr lang="zh-CN" altLang="en-US" sz="2400" dirty="0">
                    <a:latin typeface="华文仿宋" panose="02010600040101010101" charset="-122"/>
                    <a:ea typeface="华文仿宋" panose="02010600040101010101" charset="-122"/>
                    <a:cs typeface="华文仿宋" panose="02010600040101010101" charset="-122"/>
                  </a:rPr>
                  <a:t>指数分布：</a:t>
                </a:r>
              </a:p>
              <a:p>
                <a:pPr>
                  <a:lnSpc>
                    <a:spcPct val="150000"/>
                  </a:lnSpc>
                </a:pPr>
                <a:r>
                  <a:rPr lang="zh-CN" altLang="en-US" sz="2400" dirty="0">
                    <a:latin typeface="华文仿宋" panose="02010600040101010101" charset="-122"/>
                    <a:ea typeface="华文仿宋" panose="02010600040101010101" charset="-122"/>
                    <a:cs typeface="华文仿宋" panose="02010600040101010101" charset="-122"/>
                  </a:rPr>
                  <a:t>F(</a:t>
                </a:r>
                <a:r>
                  <a:rPr lang="en-US" altLang="zh-CN" sz="2400" dirty="0">
                    <a:latin typeface="华文仿宋" panose="02010600040101010101" charset="-122"/>
                    <a:ea typeface="华文仿宋" panose="02010600040101010101" charset="-122"/>
                    <a:cs typeface="华文仿宋" panose="02010600040101010101" charset="-122"/>
                  </a:rPr>
                  <a:t>t</a:t>
                </a:r>
                <a:r>
                  <a:rPr lang="zh-CN" altLang="en-US" sz="2400" dirty="0">
                    <a:latin typeface="华文仿宋" panose="02010600040101010101" charset="-122"/>
                    <a:ea typeface="华文仿宋" panose="02010600040101010101" charset="-122"/>
                    <a:cs typeface="华文仿宋" panose="02010600040101010101" charset="-122"/>
                  </a:rPr>
                  <a:t>)</a:t>
                </a:r>
                <a:r>
                  <a:rPr lang="en-US" sz="2400" dirty="0">
                    <a:latin typeface="华文仿宋" panose="02010600040101010101" charset="-122"/>
                    <a:ea typeface="华文仿宋" panose="02010600040101010101" charset="-122"/>
                    <a:cs typeface="华文仿宋" panose="02010600040101010101" charset="-122"/>
                  </a:rPr>
                  <a:t>=</a:t>
                </a:r>
                <a14:m>
                  <m:oMath xmlns:m="http://schemas.openxmlformats.org/officeDocument/2006/math">
                    <m:sSup>
                      <m:sSupPr>
                        <m:ctrlPr>
                          <a:rPr lang="en-US" sz="2400" i="1">
                            <a:latin typeface="Cambria Math" panose="02040503050406030204" pitchFamily="18" charset="0"/>
                            <a:ea typeface="华文仿宋" panose="02010600040101010101" charset="-122"/>
                            <a:cs typeface="Cambria Math" panose="02040503050406030204" pitchFamily="18" charset="0"/>
                          </a:rPr>
                        </m:ctrlPr>
                      </m:sSupPr>
                      <m:e>
                        <m:r>
                          <a:rPr lang="en-US" sz="2400" i="1">
                            <a:latin typeface="Cambria Math" panose="02040503050406030204" pitchFamily="18" charset="0"/>
                            <a:ea typeface="MS Mincho" charset="0"/>
                            <a:cs typeface="Cambria Math" panose="02040503050406030204" pitchFamily="18" charset="0"/>
                          </a:rPr>
                          <m:t>1</m:t>
                        </m:r>
                        <m:r>
                          <a:rPr lang="en-US" sz="2400" i="1">
                            <a:latin typeface="Cambria Math" panose="02040503050406030204" pitchFamily="18" charset="0"/>
                            <a:ea typeface="华文仿宋" panose="02010600040101010101" charset="-122"/>
                            <a:cs typeface="Cambria Math" panose="02040503050406030204" pitchFamily="18" charset="0"/>
                          </a:rPr>
                          <m:t>−</m:t>
                        </m:r>
                        <m:r>
                          <a:rPr lang="en-US" sz="2400" i="1">
                            <a:latin typeface="Cambria Math" panose="02040503050406030204" pitchFamily="18" charset="0"/>
                            <a:ea typeface="华文仿宋" panose="02010600040101010101" charset="-122"/>
                            <a:cs typeface="Cambria Math" panose="02040503050406030204" pitchFamily="18" charset="0"/>
                          </a:rPr>
                          <m:t>𝑒</m:t>
                        </m:r>
                      </m:e>
                      <m:sup>
                        <m:r>
                          <a:rPr lang="en-US" sz="2400" i="1">
                            <a:latin typeface="Cambria Math" panose="02040503050406030204" pitchFamily="18" charset="0"/>
                            <a:ea typeface="MS Mincho" charset="0"/>
                            <a:cs typeface="Cambria Math" panose="02040503050406030204" pitchFamily="18" charset="0"/>
                          </a:rPr>
                          <m:t>−</m:t>
                        </m:r>
                        <m:r>
                          <a:rPr lang="en-US" sz="2400" i="1">
                            <a:latin typeface="Cambria Math" panose="02040503050406030204" pitchFamily="18" charset="0"/>
                            <a:ea typeface="MS Mincho" charset="0"/>
                            <a:cs typeface="Cambria Math" panose="02040503050406030204" pitchFamily="18" charset="0"/>
                          </a:rPr>
                          <m:t>𝜆</m:t>
                        </m:r>
                        <m:r>
                          <a:rPr lang="en-US" sz="2400" i="1">
                            <a:latin typeface="Cambria Math" panose="02040503050406030204" pitchFamily="18" charset="0"/>
                            <a:ea typeface="华文仿宋" panose="02010600040101010101" charset="-122"/>
                            <a:cs typeface="Cambria Math" panose="02040503050406030204" pitchFamily="18" charset="0"/>
                          </a:rPr>
                          <m:t>𝑡</m:t>
                        </m:r>
                      </m:sup>
                    </m:sSup>
                  </m:oMath>
                </a14:m>
                <a:r>
                  <a:rPr lang="zh-CN" altLang="en-US" sz="2400" dirty="0">
                    <a:latin typeface="华文仿宋" panose="02010600040101010101" charset="-122"/>
                    <a:ea typeface="华文仿宋" panose="02010600040101010101" charset="-122"/>
                    <a:cs typeface="华文仿宋" panose="02010600040101010101" charset="-122"/>
                  </a:rPr>
                  <a:t>（</a:t>
                </a:r>
                <a:r>
                  <a:rPr lang="en-US" altLang="zh-CN" sz="2400" dirty="0">
                    <a:latin typeface="华文仿宋" panose="02010600040101010101" charset="-122"/>
                    <a:ea typeface="华文仿宋" panose="02010600040101010101" charset="-122"/>
                    <a:cs typeface="华文仿宋" panose="02010600040101010101" charset="-122"/>
                  </a:rPr>
                  <a:t>t&gt;0)</a:t>
                </a:r>
                <a:r>
                  <a:rPr lang="zh-CN" altLang="en-US" sz="2400" dirty="0">
                    <a:latin typeface="华文仿宋" panose="02010600040101010101" charset="-122"/>
                    <a:ea typeface="华文仿宋" panose="02010600040101010101" charset="-122"/>
                    <a:cs typeface="华文仿宋" panose="02010600040101010101" charset="-122"/>
                  </a:rPr>
                  <a:t>，</a:t>
                </a:r>
                <a:r>
                  <a:rPr lang="en-US" altLang="zh-CN" sz="2400" dirty="0">
                    <a:latin typeface="华文仿宋" panose="02010600040101010101" charset="-122"/>
                    <a:ea typeface="华文仿宋" panose="02010600040101010101" charset="-122"/>
                    <a:cs typeface="华文仿宋" panose="02010600040101010101" charset="-122"/>
                    <a:sym typeface="+mn-ea"/>
                  </a:rPr>
                  <a:t>h</a:t>
                </a:r>
                <a:r>
                  <a:rPr lang="zh-CN" altLang="en-US" sz="2400" dirty="0">
                    <a:latin typeface="华文仿宋" panose="02010600040101010101" charset="-122"/>
                    <a:ea typeface="华文仿宋" panose="02010600040101010101" charset="-122"/>
                    <a:cs typeface="华文仿宋" panose="02010600040101010101" charset="-122"/>
                    <a:sym typeface="+mn-ea"/>
                  </a:rPr>
                  <a:t>(</a:t>
                </a:r>
                <a:r>
                  <a:rPr lang="en-US" altLang="zh-CN" sz="2400" dirty="0">
                    <a:latin typeface="华文仿宋" panose="02010600040101010101" charset="-122"/>
                    <a:ea typeface="华文仿宋" panose="02010600040101010101" charset="-122"/>
                    <a:cs typeface="华文仿宋" panose="02010600040101010101" charset="-122"/>
                    <a:sym typeface="+mn-ea"/>
                  </a:rPr>
                  <a:t>t</a:t>
                </a:r>
                <a:r>
                  <a:rPr lang="zh-CN" altLang="en-US" sz="2400" dirty="0">
                    <a:latin typeface="华文仿宋" panose="02010600040101010101" charset="-122"/>
                    <a:ea typeface="华文仿宋" panose="02010600040101010101" charset="-122"/>
                    <a:cs typeface="华文仿宋" panose="02010600040101010101" charset="-122"/>
                    <a:sym typeface="+mn-ea"/>
                  </a:rPr>
                  <a:t>)</a:t>
                </a:r>
                <a:r>
                  <a:rPr lang="en-US" altLang="zh-CN" sz="24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r>
                      <a:rPr lang="en-US" sz="2400" i="1">
                        <a:latin typeface="Cambria Math" panose="02040503050406030204" pitchFamily="18" charset="0"/>
                        <a:ea typeface="MS Mincho" charset="0"/>
                        <a:cs typeface="Cambria Math" panose="02040503050406030204" pitchFamily="18" charset="0"/>
                      </a:rPr>
                      <m:t>𝜆</m:t>
                    </m:r>
                  </m:oMath>
                </a14:m>
                <a:r>
                  <a:rPr lang="zh-CN" altLang="en-US" sz="2400" dirty="0">
                    <a:latin typeface="华文仿宋" panose="02010600040101010101" charset="-122"/>
                    <a:ea typeface="华文仿宋" panose="02010600040101010101" charset="-122"/>
                    <a:cs typeface="华文仿宋" panose="02010600040101010101" charset="-122"/>
                    <a:sym typeface="+mn-ea"/>
                  </a:rPr>
                  <a:t>，</a:t>
                </a:r>
                <a:r>
                  <a:rPr lang="en-US" altLang="zh-CN" sz="2400" dirty="0">
                    <a:latin typeface="华文仿宋" panose="02010600040101010101" charset="-122"/>
                    <a:ea typeface="华文仿宋" panose="02010600040101010101" charset="-122"/>
                    <a:cs typeface="华文仿宋" panose="02010600040101010101" charset="-122"/>
                    <a:sym typeface="+mn-ea"/>
                  </a:rPr>
                  <a:t>f</a:t>
                </a:r>
                <a:r>
                  <a:rPr lang="zh-CN" altLang="en-US" sz="2400" dirty="0">
                    <a:latin typeface="华文仿宋" panose="02010600040101010101" charset="-122"/>
                    <a:ea typeface="华文仿宋" panose="02010600040101010101" charset="-122"/>
                    <a:cs typeface="华文仿宋" panose="02010600040101010101" charset="-122"/>
                    <a:sym typeface="+mn-ea"/>
                  </a:rPr>
                  <a:t>(</a:t>
                </a:r>
                <a:r>
                  <a:rPr lang="en-US" altLang="zh-CN" sz="2400" dirty="0">
                    <a:latin typeface="华文仿宋" panose="02010600040101010101" charset="-122"/>
                    <a:ea typeface="华文仿宋" panose="02010600040101010101" charset="-122"/>
                    <a:cs typeface="华文仿宋" panose="02010600040101010101" charset="-122"/>
                    <a:sym typeface="+mn-ea"/>
                  </a:rPr>
                  <a:t>t</a:t>
                </a:r>
                <a:r>
                  <a:rPr lang="zh-CN" altLang="en-US" sz="2400" dirty="0">
                    <a:latin typeface="华文仿宋" panose="02010600040101010101" charset="-122"/>
                    <a:ea typeface="华文仿宋" panose="02010600040101010101" charset="-122"/>
                    <a:cs typeface="华文仿宋" panose="02010600040101010101" charset="-122"/>
                    <a:sym typeface="+mn-ea"/>
                  </a:rPr>
                  <a:t>)</a:t>
                </a:r>
                <a:r>
                  <a:rPr lang="en-US" sz="24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sSup>
                      <m:sSupPr>
                        <m:ctrlPr>
                          <a:rPr lang="en-US" sz="2400" i="1">
                            <a:latin typeface="Cambria Math" panose="02040503050406030204" pitchFamily="18" charset="0"/>
                            <a:ea typeface="华文仿宋" panose="02010600040101010101" charset="-122"/>
                            <a:cs typeface="Cambria Math" panose="02040503050406030204" pitchFamily="18" charset="0"/>
                          </a:rPr>
                        </m:ctrlPr>
                      </m:sSupPr>
                      <m:e>
                        <m:r>
                          <a:rPr lang="zh-CN" altLang="en-US" sz="2400">
                            <a:latin typeface="Cambria Math" panose="02040503050406030204" pitchFamily="18" charset="0"/>
                            <a:ea typeface="华文仿宋" panose="02010600040101010101" charset="-122"/>
                            <a:cs typeface="Cambria Math" panose="02040503050406030204" pitchFamily="18" charset="0"/>
                            <a:sym typeface="+mn-ea"/>
                          </a:rPr>
                          <m:t>𝐹</m:t>
                        </m:r>
                        <m:r>
                          <a:rPr lang="zh-CN" altLang="en-US" sz="2400">
                            <a:latin typeface="Cambria Math" panose="02040503050406030204" pitchFamily="18" charset="0"/>
                            <a:ea typeface="华文仿宋" panose="02010600040101010101" charset="-122"/>
                            <a:cs typeface="Cambria Math" panose="02040503050406030204" pitchFamily="18" charset="0"/>
                            <a:sym typeface="+mn-ea"/>
                          </a:rPr>
                          <m:t>(</m:t>
                        </m:r>
                        <m:r>
                          <a:rPr lang="en-US" altLang="zh-CN" sz="2400">
                            <a:latin typeface="Cambria Math" panose="02040503050406030204" pitchFamily="18" charset="0"/>
                            <a:ea typeface="华文仿宋" panose="02010600040101010101" charset="-122"/>
                            <a:cs typeface="Cambria Math" panose="02040503050406030204" pitchFamily="18" charset="0"/>
                            <a:sym typeface="+mn-ea"/>
                          </a:rPr>
                          <m:t>𝑡</m:t>
                        </m:r>
                        <m:r>
                          <a:rPr lang="zh-CN" altLang="en-US" sz="2400">
                            <a:latin typeface="Cambria Math" panose="02040503050406030204" pitchFamily="18" charset="0"/>
                            <a:ea typeface="华文仿宋" panose="02010600040101010101" charset="-122"/>
                            <a:cs typeface="Cambria Math" panose="02040503050406030204" pitchFamily="18" charset="0"/>
                            <a:sym typeface="+mn-ea"/>
                          </a:rPr>
                          <m:t>)</m:t>
                        </m:r>
                        <m:r>
                          <a:rPr lang="en-US" sz="2400">
                            <a:latin typeface="Cambria Math" panose="02040503050406030204" pitchFamily="18" charset="0"/>
                            <a:ea typeface="华文仿宋" panose="02010600040101010101" charset="-122"/>
                            <a:cs typeface="Cambria Math" panose="02040503050406030204" pitchFamily="18" charset="0"/>
                            <a:sym typeface="+mn-ea"/>
                          </a:rPr>
                          <m:t>=</m:t>
                        </m:r>
                        <m:r>
                          <a:rPr lang="en-US" sz="2400" i="1">
                            <a:latin typeface="Cambria Math" panose="02040503050406030204" pitchFamily="18" charset="0"/>
                            <a:ea typeface="MS Mincho" charset="0"/>
                            <a:cs typeface="Cambria Math" panose="02040503050406030204" pitchFamily="18" charset="0"/>
                          </a:rPr>
                          <m:t>𝜆</m:t>
                        </m:r>
                        <m:r>
                          <a:rPr lang="en-US" sz="2400" i="1">
                            <a:latin typeface="Cambria Math" panose="02040503050406030204" pitchFamily="18" charset="0"/>
                            <a:ea typeface="华文仿宋" panose="02010600040101010101" charset="-122"/>
                            <a:cs typeface="Cambria Math" panose="02040503050406030204" pitchFamily="18" charset="0"/>
                          </a:rPr>
                          <m:t>𝑒</m:t>
                        </m:r>
                      </m:e>
                      <m:sup>
                        <m:r>
                          <a:rPr lang="en-US" sz="2400" i="1">
                            <a:latin typeface="Cambria Math" panose="02040503050406030204" pitchFamily="18" charset="0"/>
                            <a:ea typeface="MS Mincho" charset="0"/>
                            <a:cs typeface="Cambria Math" panose="02040503050406030204" pitchFamily="18" charset="0"/>
                          </a:rPr>
                          <m:t>(−</m:t>
                        </m:r>
                        <m:r>
                          <a:rPr lang="en-US" sz="2400" i="1">
                            <a:latin typeface="Cambria Math" panose="02040503050406030204" pitchFamily="18" charset="0"/>
                            <a:ea typeface="MS Mincho" charset="0"/>
                            <a:cs typeface="Cambria Math" panose="02040503050406030204" pitchFamily="18" charset="0"/>
                          </a:rPr>
                          <m:t>𝜆</m:t>
                        </m:r>
                        <m:r>
                          <a:rPr lang="en-US" sz="2400" i="1">
                            <a:latin typeface="Cambria Math" panose="02040503050406030204" pitchFamily="18" charset="0"/>
                            <a:ea typeface="华文仿宋" panose="02010600040101010101" charset="-122"/>
                            <a:cs typeface="Cambria Math" panose="02040503050406030204" pitchFamily="18" charset="0"/>
                          </a:rPr>
                          <m:t>𝑡</m:t>
                        </m:r>
                        <m:r>
                          <a:rPr lang="en-US" sz="2400" i="1">
                            <a:latin typeface="Cambria Math" panose="02040503050406030204" pitchFamily="18" charset="0"/>
                            <a:ea typeface="MS Mincho" charset="0"/>
                            <a:cs typeface="Cambria Math" panose="02040503050406030204" pitchFamily="18" charset="0"/>
                          </a:rPr>
                          <m:t>)</m:t>
                        </m:r>
                      </m:sup>
                    </m:sSup>
                  </m:oMath>
                </a14:m>
                <a:r>
                  <a:rPr lang="zh-CN" altLang="en-US" sz="2400" dirty="0">
                    <a:latin typeface="华文仿宋" panose="02010600040101010101" charset="-122"/>
                    <a:ea typeface="华文仿宋" panose="02010600040101010101" charset="-122"/>
                    <a:cs typeface="华文仿宋" panose="02010600040101010101" charset="-122"/>
                  </a:rPr>
                  <a:t>失效率数为常数。</a:t>
                </a:r>
              </a:p>
              <a:p>
                <a:pPr marL="342900" indent="-342900">
                  <a:lnSpc>
                    <a:spcPct val="150000"/>
                  </a:lnSpc>
                  <a:buFont typeface="Wingdings" panose="05000000000000000000" charset="0"/>
                  <a:buChar char="n"/>
                </a:pPr>
                <a:r>
                  <a:rPr lang="zh-CN" altLang="en-US" sz="2400" dirty="0">
                    <a:latin typeface="华文仿宋" panose="02010600040101010101" charset="-122"/>
                    <a:ea typeface="华文仿宋" panose="02010600040101010101" charset="-122"/>
                    <a:cs typeface="华文仿宋" panose="02010600040101010101" charset="-122"/>
                  </a:rPr>
                  <a:t>设备无明显的老化机理，即具有“无记忆性”</a:t>
                </a:r>
              </a:p>
              <a:p>
                <a:pPr marL="342900" indent="-342900">
                  <a:lnSpc>
                    <a:spcPct val="150000"/>
                  </a:lnSpc>
                  <a:buFont typeface="Wingdings" panose="05000000000000000000" charset="0"/>
                  <a:buChar char="n"/>
                </a:pPr>
                <a:r>
                  <a:rPr lang="zh-CN" altLang="en-US" sz="2400" dirty="0">
                    <a:latin typeface="华文仿宋" panose="02010600040101010101" charset="-122"/>
                    <a:ea typeface="华文仿宋" panose="02010600040101010101" charset="-122"/>
                    <a:cs typeface="华文仿宋" panose="02010600040101010101" charset="-122"/>
                  </a:rPr>
                  <a:t>用于拟合浴盆曲线的底部</a:t>
                </a:r>
              </a:p>
              <a:p>
                <a:pPr marL="342900" indent="-342900">
                  <a:lnSpc>
                    <a:spcPct val="150000"/>
                  </a:lnSpc>
                  <a:buFont typeface="Wingdings" panose="05000000000000000000" charset="0"/>
                  <a:buChar char="n"/>
                </a:pPr>
                <a:r>
                  <a:rPr lang="zh-CN" altLang="en-US" sz="2400" dirty="0">
                    <a:latin typeface="华文仿宋" panose="02010600040101010101" charset="-122"/>
                    <a:ea typeface="华文仿宋" panose="02010600040101010101" charset="-122"/>
                    <a:cs typeface="华文仿宋" panose="02010600040101010101" charset="-122"/>
                  </a:rPr>
                  <a:t>通过分段函数来逼近真实的寿命分布</a:t>
                </a:r>
              </a:p>
              <a:p>
                <a:pPr indent="0">
                  <a:lnSpc>
                    <a:spcPct val="150000"/>
                  </a:lnSpc>
                  <a:buFont typeface="Wingdings" panose="05000000000000000000" charset="0"/>
                  <a:buNone/>
                </a:pPr>
                <a:r>
                  <a:rPr lang="zh-CN" altLang="en-US" dirty="0">
                    <a:solidFill>
                      <a:srgbClr val="FF0000"/>
                    </a:solidFill>
                    <a:latin typeface="华文仿宋" panose="02010600040101010101" charset="-122"/>
                    <a:ea typeface="华文仿宋" panose="02010600040101010101" charset="-122"/>
                    <a:cs typeface="华文仿宋" panose="02010600040101010101" charset="-122"/>
                  </a:rPr>
                  <a:t>（同一部型号的手机用了好几年</a:t>
                </a:r>
                <a:r>
                  <a:rPr lang="en-US" altLang="zh-CN" dirty="0">
                    <a:solidFill>
                      <a:srgbClr val="FF0000"/>
                    </a:solidFill>
                    <a:latin typeface="华文仿宋" panose="02010600040101010101" charset="-122"/>
                    <a:ea typeface="华文仿宋" panose="02010600040101010101" charset="-122"/>
                    <a:cs typeface="华文仿宋" panose="02010600040101010101" charset="-122"/>
                  </a:rPr>
                  <a:t>--</a:t>
                </a:r>
                <a:r>
                  <a:rPr lang="zh-CN" altLang="en-US" dirty="0">
                    <a:solidFill>
                      <a:srgbClr val="FF0000"/>
                    </a:solidFill>
                    <a:latin typeface="华文仿宋" panose="02010600040101010101" charset="-122"/>
                    <a:ea typeface="华文仿宋" panose="02010600040101010101" charset="-122"/>
                    <a:cs typeface="华文仿宋" panose="02010600040101010101" charset="-122"/>
                  </a:rPr>
                  <a:t>对比新的）</a:t>
                </a:r>
                <a:r>
                  <a:rPr lang="en-US" altLang="zh-CN" dirty="0">
                    <a:solidFill>
                      <a:srgbClr val="FF0000"/>
                    </a:solidFill>
                    <a:latin typeface="华文仿宋" panose="02010600040101010101" charset="-122"/>
                    <a:ea typeface="华文仿宋" panose="02010600040101010101" charset="-122"/>
                    <a:cs typeface="华文仿宋" panose="02010600040101010101" charset="-122"/>
                  </a:rPr>
                  <a:t>---</a:t>
                </a:r>
                <a:r>
                  <a:rPr lang="zh-CN" altLang="en-US" dirty="0">
                    <a:solidFill>
                      <a:srgbClr val="FF0000"/>
                    </a:solidFill>
                    <a:latin typeface="华文仿宋" panose="02010600040101010101" charset="-122"/>
                    <a:ea typeface="华文仿宋" panose="02010600040101010101" charset="-122"/>
                    <a:cs typeface="华文仿宋" panose="02010600040101010101" charset="-122"/>
                    <a:sym typeface="+mn-ea"/>
                  </a:rPr>
                  <a:t>两者未来任何时候</a:t>
                </a:r>
                <a:r>
                  <a:rPr lang="zh-CN" altLang="en-US" dirty="0">
                    <a:solidFill>
                      <a:srgbClr val="FF0000"/>
                    </a:solidFill>
                    <a:latin typeface="华文仿宋" panose="02010600040101010101" charset="-122"/>
                    <a:ea typeface="华文仿宋" panose="02010600040101010101" charset="-122"/>
                    <a:cs typeface="华文仿宋" panose="02010600040101010101" charset="-122"/>
                  </a:rPr>
                  <a:t>发生故障的概率是一样的</a:t>
                </a:r>
              </a:p>
            </p:txBody>
          </p:sp>
        </mc:Choice>
        <mc:Fallback xmlns="">
          <p:sp>
            <p:nvSpPr>
              <p:cNvPr id="2" name="文本框 1"/>
              <p:cNvSpPr txBox="1">
                <a:spLocks noRot="1" noChangeAspect="1" noMove="1" noResize="1" noEditPoints="1" noAdjustHandles="1" noChangeArrowheads="1" noChangeShapeType="1" noTextEdit="1"/>
              </p:cNvSpPr>
              <p:nvPr/>
            </p:nvSpPr>
            <p:spPr>
              <a:xfrm>
                <a:off x="695325" y="1948180"/>
                <a:ext cx="6482715" cy="4363720"/>
              </a:xfrm>
              <a:prstGeom prst="rect">
                <a:avLst/>
              </a:prstGeom>
              <a:blipFill rotWithShape="1">
                <a:blip r:embed="rId3"/>
                <a:stretch>
                  <a:fillRect r="-735"/>
                </a:stretch>
              </a:blipFill>
            </p:spPr>
            <p:txBody>
              <a:bodyPr/>
              <a:lstStyle/>
              <a:p>
                <a:r>
                  <a:rPr lang="zh-CN" altLang="en-US">
                    <a:noFill/>
                  </a:rPr>
                  <a:t> </a:t>
                </a:r>
              </a:p>
            </p:txBody>
          </p:sp>
        </mc:Fallback>
      </mc:AlternateContent>
      <p:pic>
        <p:nvPicPr>
          <p:cNvPr id="3" name="图片 2"/>
          <p:cNvPicPr>
            <a:picLocks noChangeAspect="1"/>
          </p:cNvPicPr>
          <p:nvPr>
            <p:custDataLst>
              <p:tags r:id="rId1"/>
            </p:custDataLst>
          </p:nvPr>
        </p:nvPicPr>
        <p:blipFill>
          <a:blip r:embed="rId4"/>
          <a:stretch>
            <a:fillRect/>
          </a:stretch>
        </p:blipFill>
        <p:spPr>
          <a:xfrm>
            <a:off x="7186295" y="2492375"/>
            <a:ext cx="4497705" cy="3162935"/>
          </a:xfrm>
          <a:prstGeom prst="rect">
            <a:avLst/>
          </a:prstGeom>
        </p:spPr>
      </p:pic>
      <p:sp>
        <p:nvSpPr>
          <p:cNvPr id="4" name="文本框 3"/>
          <p:cNvSpPr txBox="1"/>
          <p:nvPr/>
        </p:nvSpPr>
        <p:spPr>
          <a:xfrm>
            <a:off x="1487805" y="1524635"/>
            <a:ext cx="8863330" cy="423545"/>
          </a:xfrm>
          <a:prstGeom prst="rect">
            <a:avLst/>
          </a:prstGeom>
          <a:noFill/>
        </p:spPr>
        <p:txBody>
          <a:bodyPr wrap="square" rtlCol="0" anchor="t">
            <a:spAutoFit/>
          </a:bodyPr>
          <a:lstStyle/>
          <a:p>
            <a:pPr>
              <a:lnSpc>
                <a:spcPct val="90000"/>
              </a:lnSpc>
            </a:pPr>
            <a:r>
              <a:rPr lang="zh-CN" altLang="en-US" sz="2400" dirty="0">
                <a:latin typeface="华文仿宋" panose="02010600040101010101" charset="-122"/>
                <a:ea typeface="华文仿宋" panose="02010600040101010101" charset="-122"/>
                <a:cs typeface="华文仿宋" panose="02010600040101010101" charset="-122"/>
                <a:sym typeface="+mn-ea"/>
              </a:rPr>
              <a:t>常见的寿命分布：指数分布、威布尔分布、对数正态分布等</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mc:AlternateContent xmlns:mc="http://schemas.openxmlformats.org/markup-compatibility/2006" xmlns:a14="http://schemas.microsoft.com/office/drawing/2010/main">
        <mc:Choice Requires="a14">
          <p:sp>
            <p:nvSpPr>
              <p:cNvPr id="4" name="文本框 3"/>
              <p:cNvSpPr txBox="1"/>
              <p:nvPr/>
            </p:nvSpPr>
            <p:spPr>
              <a:xfrm>
                <a:off x="720090" y="1485265"/>
                <a:ext cx="9066530" cy="4137025"/>
              </a:xfrm>
              <a:prstGeom prst="rect">
                <a:avLst/>
              </a:prstGeom>
              <a:noFill/>
            </p:spPr>
            <p:txBody>
              <a:bodyPr wrap="square" rtlCol="0" anchor="t">
                <a:spAutoFit/>
              </a:bodyPr>
              <a:lstStyle/>
              <a:p>
                <a:pPr marL="342900" indent="-342900">
                  <a:buFont typeface="Wingdings" panose="05000000000000000000" charset="0"/>
                  <a:buChar char="ü"/>
                </a:pPr>
                <a:r>
                  <a:rPr lang="zh-CN" altLang="en-US" sz="2400" b="1" dirty="0">
                    <a:latin typeface="华文仿宋" panose="02010600040101010101" charset="-122"/>
                    <a:ea typeface="华文仿宋" panose="02010600040101010101" charset="-122"/>
                    <a:cs typeface="华文仿宋" panose="02010600040101010101" charset="-122"/>
                  </a:rPr>
                  <a:t>威布尔分布（大于</a:t>
                </a:r>
                <a:r>
                  <a:rPr lang="en-US" altLang="zh-CN" sz="2400" b="1" dirty="0">
                    <a:latin typeface="华文仿宋" panose="02010600040101010101" charset="-122"/>
                    <a:ea typeface="华文仿宋" panose="02010600040101010101" charset="-122"/>
                    <a:cs typeface="华文仿宋" panose="02010600040101010101" charset="-122"/>
                  </a:rPr>
                  <a:t>1</a:t>
                </a:r>
                <a:r>
                  <a:rPr lang="zh-CN" altLang="en-US" sz="2400" b="1" dirty="0">
                    <a:latin typeface="华文仿宋" panose="02010600040101010101" charset="-122"/>
                    <a:ea typeface="华文仿宋" panose="02010600040101010101" charset="-122"/>
                    <a:cs typeface="华文仿宋" panose="02010600040101010101" charset="-122"/>
                  </a:rPr>
                  <a:t>时右端，小于</a:t>
                </a:r>
                <a:r>
                  <a:rPr lang="en-US" altLang="zh-CN" sz="2400" b="1" dirty="0">
                    <a:latin typeface="华文仿宋" panose="02010600040101010101" charset="-122"/>
                    <a:ea typeface="华文仿宋" panose="02010600040101010101" charset="-122"/>
                    <a:cs typeface="华文仿宋" panose="02010600040101010101" charset="-122"/>
                  </a:rPr>
                  <a:t>1</a:t>
                </a:r>
                <a:r>
                  <a:rPr lang="zh-CN" altLang="en-US" sz="2400" b="1" dirty="0">
                    <a:latin typeface="华文仿宋" panose="02010600040101010101" charset="-122"/>
                    <a:ea typeface="华文仿宋" panose="02010600040101010101" charset="-122"/>
                    <a:cs typeface="华文仿宋" panose="02010600040101010101" charset="-122"/>
                  </a:rPr>
                  <a:t>时左端）</a:t>
                </a:r>
              </a:p>
              <a:p>
                <a:r>
                  <a:rPr lang="zh-CN" altLang="en-US" sz="2000" dirty="0">
                    <a:latin typeface="华文仿宋" panose="02010600040101010101" charset="-122"/>
                    <a:ea typeface="华文仿宋" panose="02010600040101010101" charset="-122"/>
                    <a:cs typeface="华文仿宋" panose="02010600040101010101" charset="-122"/>
                    <a:sym typeface="+mn-ea"/>
                  </a:rPr>
                  <a:t>F(</a:t>
                </a:r>
                <a:r>
                  <a:rPr lang="en-US" altLang="zh-CN" sz="2000" dirty="0">
                    <a:latin typeface="华文仿宋" panose="02010600040101010101" charset="-122"/>
                    <a:ea typeface="华文仿宋" panose="02010600040101010101" charset="-122"/>
                    <a:cs typeface="华文仿宋" panose="02010600040101010101" charset="-122"/>
                    <a:sym typeface="+mn-ea"/>
                  </a:rPr>
                  <a:t>t</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sz="20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MS Mincho" charset="0"/>
                            <a:cs typeface="Cambria Math" panose="02040503050406030204" pitchFamily="18" charset="0"/>
                          </a:rPr>
                          <m:t>1</m:t>
                        </m:r>
                        <m:r>
                          <a:rPr lang="en-US" sz="2000" i="1">
                            <a:latin typeface="Cambria Math" panose="02040503050406030204" pitchFamily="18" charset="0"/>
                            <a:ea typeface="华文仿宋" panose="02010600040101010101" charset="-122"/>
                            <a:cs typeface="Cambria Math" panose="02040503050406030204" pitchFamily="18" charset="0"/>
                          </a:rPr>
                          <m:t>−</m:t>
                        </m:r>
                        <m:r>
                          <a:rPr lang="en-US" sz="2000" i="1">
                            <a:latin typeface="Cambria Math" panose="02040503050406030204" pitchFamily="18" charset="0"/>
                            <a:ea typeface="华文仿宋" panose="02010600040101010101" charset="-122"/>
                            <a:cs typeface="Cambria Math" panose="02040503050406030204" pitchFamily="18" charset="0"/>
                          </a:rPr>
                          <m:t>𝑒</m:t>
                        </m:r>
                      </m:e>
                      <m:sup>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MS Mincho" charset="0"/>
                                <a:cs typeface="Cambria Math" panose="02040503050406030204" pitchFamily="18" charset="0"/>
                              </a:rPr>
                              <m:t>−(</m:t>
                            </m:r>
                            <m:r>
                              <a:rPr lang="en-US" sz="2000" i="1">
                                <a:latin typeface="Cambria Math" panose="02040503050406030204" pitchFamily="18" charset="0"/>
                                <a:ea typeface="MS Mincho" charset="0"/>
                                <a:cs typeface="Cambria Math" panose="02040503050406030204" pitchFamily="18" charset="0"/>
                              </a:rPr>
                              <m:t>𝜆</m:t>
                            </m:r>
                            <m:r>
                              <a:rPr lang="en-US" sz="2000" i="1">
                                <a:latin typeface="Cambria Math" panose="02040503050406030204" pitchFamily="18" charset="0"/>
                                <a:ea typeface="华文仿宋" panose="02010600040101010101" charset="-122"/>
                                <a:cs typeface="Cambria Math" panose="02040503050406030204" pitchFamily="18" charset="0"/>
                              </a:rPr>
                              <m:t>𝑡</m:t>
                            </m:r>
                            <m:r>
                              <a:rPr lang="en-US" sz="2000" i="1">
                                <a:latin typeface="Cambria Math" panose="02040503050406030204" pitchFamily="18" charset="0"/>
                                <a:ea typeface="华文仿宋" panose="02010600040101010101" charset="-122"/>
                                <a:cs typeface="Cambria Math" panose="02040503050406030204" pitchFamily="18" charset="0"/>
                              </a:rPr>
                              <m:t>)</m:t>
                            </m:r>
                          </m:e>
                          <m:sup>
                            <m:r>
                              <a:rPr lang="en-US" sz="2000" i="1">
                                <a:latin typeface="Cambria Math" panose="02040503050406030204" pitchFamily="18" charset="0"/>
                                <a:ea typeface="华文仿宋" panose="02010600040101010101" charset="-122"/>
                                <a:cs typeface="Cambria Math" panose="02040503050406030204" pitchFamily="18" charset="0"/>
                              </a:rPr>
                              <m:t>𝛽</m:t>
                            </m:r>
                          </m:sup>
                        </m:sSup>
                      </m:sup>
                    </m:sSup>
                  </m:oMath>
                </a14:m>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t&gt;0)</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h</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t</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r>
                      <a:rPr lang="en-US" sz="2000" i="1">
                        <a:latin typeface="Cambria Math" panose="02040503050406030204" pitchFamily="18" charset="0"/>
                        <a:ea typeface="华文仿宋" panose="02010600040101010101" charset="-122"/>
                        <a:cs typeface="Cambria Math" panose="02040503050406030204" pitchFamily="18" charset="0"/>
                      </a:rPr>
                      <m:t>𝛽</m:t>
                    </m:r>
                    <m:r>
                      <a:rPr lang="en-US" sz="2000" i="1">
                        <a:latin typeface="Cambria Math" panose="02040503050406030204" pitchFamily="18" charset="0"/>
                        <a:ea typeface="MS Mincho" charset="0"/>
                        <a:cs typeface="Cambria Math" panose="02040503050406030204" pitchFamily="18" charset="0"/>
                      </a:rPr>
                      <m:t>𝜆</m:t>
                    </m:r>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MS Mincho" charset="0"/>
                            <a:cs typeface="Cambria Math" panose="02040503050406030204" pitchFamily="18" charset="0"/>
                          </a:rPr>
                          <m:t>𝜆</m:t>
                        </m:r>
                      </m:e>
                      <m:sup>
                        <m:r>
                          <a:rPr lang="en-US" sz="2000" i="1">
                            <a:latin typeface="Cambria Math" panose="02040503050406030204" pitchFamily="18" charset="0"/>
                            <a:ea typeface="华文仿宋" panose="02010600040101010101" charset="-122"/>
                            <a:cs typeface="Cambria Math" panose="02040503050406030204" pitchFamily="18" charset="0"/>
                          </a:rPr>
                          <m:t>𝛽</m:t>
                        </m:r>
                      </m:sup>
                    </m:sSup>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华文仿宋" panose="02010600040101010101" charset="-122"/>
                            <a:cs typeface="Cambria Math" panose="02040503050406030204" pitchFamily="18" charset="0"/>
                          </a:rPr>
                          <m:t>𝑡</m:t>
                        </m:r>
                      </m:e>
                      <m:sup>
                        <m:r>
                          <a:rPr lang="en-US" sz="2000" i="1">
                            <a:latin typeface="Cambria Math" panose="02040503050406030204" pitchFamily="18" charset="0"/>
                            <a:ea typeface="华文仿宋" panose="02010600040101010101" charset="-122"/>
                            <a:cs typeface="Cambria Math" panose="02040503050406030204" pitchFamily="18" charset="0"/>
                          </a:rPr>
                          <m:t>𝛽</m:t>
                        </m:r>
                        <m:r>
                          <a:rPr lang="en-US" sz="2000" i="1">
                            <a:latin typeface="Cambria Math" panose="02040503050406030204" pitchFamily="18" charset="0"/>
                            <a:ea typeface="华文仿宋" panose="02010600040101010101" charset="-122"/>
                            <a:cs typeface="Cambria Math" panose="02040503050406030204" pitchFamily="18" charset="0"/>
                          </a:rPr>
                          <m:t>−1</m:t>
                        </m:r>
                      </m:sup>
                    </m:sSup>
                  </m:oMath>
                </a14:m>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f</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t</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sz="20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zh-CN" altLang="en-US" sz="2000">
                            <a:latin typeface="Cambria Math" panose="02040503050406030204" pitchFamily="18" charset="0"/>
                            <a:ea typeface="华文仿宋" panose="02010600040101010101" charset="-122"/>
                            <a:cs typeface="Cambria Math" panose="02040503050406030204" pitchFamily="18" charset="0"/>
                            <a:sym typeface="+mn-ea"/>
                          </a:rPr>
                          <m:t>𝐹</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m:t>
                        </m:r>
                        <m:r>
                          <a:rPr lang="en-US" altLang="zh-CN" sz="2000">
                            <a:latin typeface="Cambria Math" panose="02040503050406030204" pitchFamily="18" charset="0"/>
                            <a:ea typeface="华文仿宋" panose="02010600040101010101" charset="-122"/>
                            <a:cs typeface="Cambria Math" panose="02040503050406030204" pitchFamily="18" charset="0"/>
                            <a:sym typeface="+mn-ea"/>
                          </a:rPr>
                          <m:t>𝑡</m:t>
                        </m:r>
                        <m:r>
                          <a:rPr lang="zh-CN" altLang="en-US" sz="2000">
                            <a:latin typeface="Cambria Math" panose="02040503050406030204" pitchFamily="18" charset="0"/>
                            <a:ea typeface="华文仿宋" panose="02010600040101010101" charset="-122"/>
                            <a:cs typeface="Cambria Math" panose="02040503050406030204" pitchFamily="18" charset="0"/>
                            <a:sym typeface="+mn-ea"/>
                          </a:rPr>
                          <m:t>)</m:t>
                        </m:r>
                        <m:r>
                          <a:rPr lang="en-US" sz="2000">
                            <a:latin typeface="Cambria Math" panose="02040503050406030204" pitchFamily="18" charset="0"/>
                            <a:ea typeface="华文仿宋" panose="02010600040101010101" charset="-122"/>
                            <a:cs typeface="Cambria Math" panose="02040503050406030204" pitchFamily="18" charset="0"/>
                            <a:sym typeface="+mn-ea"/>
                          </a:rPr>
                          <m:t>=</m:t>
                        </m:r>
                        <m:r>
                          <a:rPr lang="en-US" sz="2000" i="1">
                            <a:latin typeface="Cambria Math" panose="02040503050406030204" pitchFamily="18" charset="0"/>
                            <a:ea typeface="华文仿宋" panose="02010600040101010101" charset="-122"/>
                            <a:cs typeface="Cambria Math" panose="02040503050406030204" pitchFamily="18" charset="0"/>
                          </a:rPr>
                          <m:t>𝛽</m:t>
                        </m:r>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MS Mincho" charset="0"/>
                                <a:cs typeface="Cambria Math" panose="02040503050406030204" pitchFamily="18" charset="0"/>
                              </a:rPr>
                              <m:t>𝜆</m:t>
                            </m:r>
                          </m:e>
                          <m:sup>
                            <m:r>
                              <a:rPr lang="en-US" sz="2000" i="1">
                                <a:latin typeface="Cambria Math" panose="02040503050406030204" pitchFamily="18" charset="0"/>
                                <a:ea typeface="华文仿宋" panose="02010600040101010101" charset="-122"/>
                                <a:cs typeface="Cambria Math" panose="02040503050406030204" pitchFamily="18" charset="0"/>
                              </a:rPr>
                              <m:t>𝛽</m:t>
                            </m:r>
                          </m:sup>
                        </m:sSup>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华文仿宋" panose="02010600040101010101" charset="-122"/>
                                <a:cs typeface="Cambria Math" panose="02040503050406030204" pitchFamily="18" charset="0"/>
                              </a:rPr>
                              <m:t>𝑡</m:t>
                            </m:r>
                          </m:e>
                          <m:sup>
                            <m:r>
                              <a:rPr lang="en-US" sz="2000" i="1">
                                <a:latin typeface="Cambria Math" panose="02040503050406030204" pitchFamily="18" charset="0"/>
                                <a:ea typeface="华文仿宋" panose="02010600040101010101" charset="-122"/>
                                <a:cs typeface="Cambria Math" panose="02040503050406030204" pitchFamily="18" charset="0"/>
                              </a:rPr>
                              <m:t>𝛽</m:t>
                            </m:r>
                            <m:r>
                              <a:rPr lang="en-US" sz="2000" i="1">
                                <a:latin typeface="Cambria Math" panose="02040503050406030204" pitchFamily="18" charset="0"/>
                                <a:ea typeface="华文仿宋" panose="02010600040101010101" charset="-122"/>
                                <a:cs typeface="Cambria Math" panose="02040503050406030204" pitchFamily="18" charset="0"/>
                              </a:rPr>
                              <m:t>−1</m:t>
                            </m:r>
                          </m:sup>
                        </m:sSup>
                        <m:r>
                          <a:rPr lang="en-US" sz="2000" i="1">
                            <a:latin typeface="Cambria Math" panose="02040503050406030204" pitchFamily="18" charset="0"/>
                            <a:ea typeface="华文仿宋" panose="02010600040101010101" charset="-122"/>
                            <a:cs typeface="Cambria Math" panose="02040503050406030204" pitchFamily="18" charset="0"/>
                          </a:rPr>
                          <m:t>𝑒</m:t>
                        </m:r>
                      </m:e>
                      <m:sup>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MS Mincho" charset="0"/>
                                <a:cs typeface="Cambria Math" panose="02040503050406030204" pitchFamily="18" charset="0"/>
                              </a:rPr>
                              <m:t>(</m:t>
                            </m:r>
                            <m:r>
                              <a:rPr lang="en-US" sz="2000" i="1">
                                <a:latin typeface="Cambria Math" panose="02040503050406030204" pitchFamily="18" charset="0"/>
                                <a:ea typeface="MS Mincho" charset="0"/>
                                <a:cs typeface="Cambria Math" panose="02040503050406030204" pitchFamily="18" charset="0"/>
                              </a:rPr>
                              <m:t>𝜆</m:t>
                            </m:r>
                            <m:r>
                              <a:rPr lang="en-US" sz="2000" i="1">
                                <a:latin typeface="Cambria Math" panose="02040503050406030204" pitchFamily="18" charset="0"/>
                                <a:ea typeface="华文仿宋" panose="02010600040101010101" charset="-122"/>
                                <a:cs typeface="Cambria Math" panose="02040503050406030204" pitchFamily="18" charset="0"/>
                              </a:rPr>
                              <m:t>𝑡</m:t>
                            </m:r>
                            <m:r>
                              <a:rPr lang="en-US" sz="2000" i="1">
                                <a:latin typeface="Cambria Math" panose="02040503050406030204" pitchFamily="18" charset="0"/>
                                <a:ea typeface="华文仿宋" panose="02010600040101010101" charset="-122"/>
                                <a:cs typeface="Cambria Math" panose="02040503050406030204" pitchFamily="18" charset="0"/>
                              </a:rPr>
                              <m:t>)</m:t>
                            </m:r>
                          </m:e>
                          <m:sup>
                            <m:r>
                              <a:rPr lang="en-US" sz="2000" i="1">
                                <a:latin typeface="Cambria Math" panose="02040503050406030204" pitchFamily="18" charset="0"/>
                                <a:ea typeface="华文仿宋" panose="02010600040101010101" charset="-122"/>
                                <a:cs typeface="Cambria Math" panose="02040503050406030204" pitchFamily="18" charset="0"/>
                              </a:rPr>
                              <m:t>𝛽</m:t>
                            </m:r>
                          </m:sup>
                        </m:sSup>
                      </m:sup>
                    </m:sSup>
                  </m:oMath>
                </a14:m>
                <a:endParaRPr lang="en-US" sz="2000" i="1" dirty="0">
                  <a:latin typeface="Cambria Math" panose="02040503050406030204" pitchFamily="18" charset="0"/>
                  <a:ea typeface="MS Mincho" charset="0"/>
                  <a:cs typeface="Cambria Math" panose="02040503050406030204" pitchFamily="18" charset="0"/>
                </a:endParaRPr>
              </a:p>
              <a:p>
                <a:r>
                  <a:rPr lang="zh-CN" altLang="en-US" sz="2000" dirty="0">
                    <a:latin typeface="华文仿宋" panose="02010600040101010101" charset="-122"/>
                    <a:ea typeface="华文仿宋" panose="02010600040101010101" charset="-122"/>
                    <a:cs typeface="华文仿宋" panose="02010600040101010101" charset="-122"/>
                  </a:rPr>
                  <a:t>失效率是时间</a:t>
                </a:r>
                <a:r>
                  <a:rPr lang="en-US" altLang="zh-CN" sz="2000" dirty="0">
                    <a:latin typeface="华文仿宋" panose="02010600040101010101" charset="-122"/>
                    <a:ea typeface="华文仿宋" panose="02010600040101010101" charset="-122"/>
                    <a:cs typeface="华文仿宋" panose="02010600040101010101" charset="-122"/>
                  </a:rPr>
                  <a:t>t</a:t>
                </a:r>
                <a:r>
                  <a:rPr lang="zh-CN" altLang="en-US" sz="2000" dirty="0">
                    <a:latin typeface="华文仿宋" panose="02010600040101010101" charset="-122"/>
                    <a:ea typeface="华文仿宋" panose="02010600040101010101" charset="-122"/>
                    <a:cs typeface="华文仿宋" panose="02010600040101010101" charset="-122"/>
                  </a:rPr>
                  <a:t>的单调函数</a:t>
                </a:r>
              </a:p>
              <a:p>
                <a:pPr marL="342900" indent="-342900">
                  <a:buFont typeface="Wingdings" panose="05000000000000000000" charset="0"/>
                  <a:buChar char="l"/>
                </a:pPr>
                <a:r>
                  <a:rPr lang="zh-CN" altLang="en-US" sz="2000" dirty="0">
                    <a:latin typeface="华文仿宋" panose="02010600040101010101" charset="-122"/>
                    <a:ea typeface="华文仿宋" panose="02010600040101010101" charset="-122"/>
                    <a:cs typeface="华文仿宋" panose="02010600040101010101" charset="-122"/>
                  </a:rPr>
                  <a:t>设备由很多部件组成，第一个部件损坏后会导致设备故障</a:t>
                </a:r>
              </a:p>
              <a:p>
                <a:pPr marL="342900" indent="-342900">
                  <a:buFont typeface="Wingdings" panose="05000000000000000000" charset="0"/>
                  <a:buChar char="l"/>
                </a:pPr>
                <a:r>
                  <a:rPr lang="zh-CN" altLang="en-US" sz="2000" dirty="0">
                    <a:latin typeface="华文仿宋" panose="02010600040101010101" charset="-122"/>
                    <a:ea typeface="华文仿宋" panose="02010600040101010101" charset="-122"/>
                    <a:cs typeface="华文仿宋" panose="02010600040101010101" charset="-122"/>
                  </a:rPr>
                  <a:t>用于拟合浴盆曲线的两端</a:t>
                </a:r>
              </a:p>
              <a:p>
                <a:endParaRPr lang="zh-CN" altLang="en-US" sz="2000" dirty="0">
                  <a:latin typeface="华文仿宋" panose="02010600040101010101" charset="-122"/>
                  <a:ea typeface="华文仿宋" panose="02010600040101010101" charset="-122"/>
                  <a:cs typeface="华文仿宋" panose="02010600040101010101" charset="-122"/>
                </a:endParaRPr>
              </a:p>
              <a:p>
                <a:pPr marL="342900" indent="-342900">
                  <a:buFont typeface="Wingdings" panose="05000000000000000000" charset="0"/>
                  <a:buChar char="ü"/>
                </a:pPr>
                <a:r>
                  <a:rPr lang="zh-CN" altLang="en-US" sz="2400" b="1" dirty="0">
                    <a:latin typeface="华文仿宋" panose="02010600040101010101" charset="-122"/>
                    <a:ea typeface="华文仿宋" panose="02010600040101010101" charset="-122"/>
                    <a:cs typeface="华文仿宋" panose="02010600040101010101" charset="-122"/>
                  </a:rPr>
                  <a:t>对数正态分布</a:t>
                </a:r>
              </a:p>
              <a:p>
                <a:r>
                  <a:rPr lang="zh-CN" altLang="en-US" sz="2000" dirty="0">
                    <a:latin typeface="华文仿宋" panose="02010600040101010101" charset="-122"/>
                    <a:ea typeface="华文仿宋" panose="02010600040101010101" charset="-122"/>
                    <a:cs typeface="华文仿宋" panose="02010600040101010101" charset="-122"/>
                    <a:sym typeface="+mn-ea"/>
                  </a:rPr>
                  <a:t>F(</a:t>
                </a:r>
                <a:r>
                  <a:rPr lang="en-US" altLang="zh-CN" sz="2000" dirty="0">
                    <a:latin typeface="华文仿宋" panose="02010600040101010101" charset="-122"/>
                    <a:ea typeface="华文仿宋" panose="02010600040101010101" charset="-122"/>
                    <a:cs typeface="华文仿宋" panose="02010600040101010101" charset="-122"/>
                    <a:sym typeface="+mn-ea"/>
                  </a:rPr>
                  <a:t>t</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sz="20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nary>
                      <m:naryPr>
                        <m:limLoc m:val="subSup"/>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naryPr>
                      <m:sub>
                        <m:r>
                          <a:rPr lang="en-US" sz="2000" i="1">
                            <a:latin typeface="Cambria Math" panose="02040503050406030204" pitchFamily="18" charset="0"/>
                            <a:ea typeface="华文仿宋" panose="02010600040101010101" charset="-122"/>
                            <a:cs typeface="Cambria Math" panose="02040503050406030204" pitchFamily="18" charset="0"/>
                            <a:sym typeface="+mn-ea"/>
                          </a:rPr>
                          <m:t>0</m:t>
                        </m:r>
                      </m:sub>
                      <m:sup>
                        <m:r>
                          <a:rPr lang="en-US" sz="2000" i="1">
                            <a:latin typeface="Cambria Math" panose="02040503050406030204" pitchFamily="18" charset="0"/>
                            <a:ea typeface="华文仿宋" panose="02010600040101010101" charset="-122"/>
                            <a:cs typeface="Cambria Math" panose="02040503050406030204" pitchFamily="18" charset="0"/>
                            <a:sym typeface="+mn-ea"/>
                          </a:rPr>
                          <m:t>𝑇</m:t>
                        </m:r>
                      </m:sup>
                      <m:e>
                        <m:f>
                          <m:f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Pr>
                          <m:num>
                            <m:r>
                              <a:rPr lang="en-US" sz="2000" i="1">
                                <a:latin typeface="Cambria Math" panose="02040503050406030204" pitchFamily="18" charset="0"/>
                                <a:ea typeface="华文仿宋" panose="02010600040101010101" charset="-122"/>
                                <a:cs typeface="Cambria Math" panose="02040503050406030204" pitchFamily="18" charset="0"/>
                                <a:sym typeface="+mn-ea"/>
                              </a:rPr>
                              <m:t>1</m:t>
                            </m:r>
                          </m:num>
                          <m:den>
                            <m:r>
                              <a:rPr lang="en-US" sz="2000" i="1">
                                <a:latin typeface="Cambria Math" panose="02040503050406030204" pitchFamily="18" charset="0"/>
                                <a:ea typeface="华文仿宋" panose="02010600040101010101" charset="-122"/>
                                <a:cs typeface="Cambria Math" panose="02040503050406030204" pitchFamily="18" charset="0"/>
                                <a:sym typeface="+mn-ea"/>
                              </a:rPr>
                              <m:t>𝜎</m:t>
                            </m:r>
                            <m:r>
                              <a:rPr lang="en-US" sz="2000" i="1">
                                <a:latin typeface="Cambria Math" panose="02040503050406030204" pitchFamily="18" charset="0"/>
                                <a:ea typeface="华文仿宋" panose="02010600040101010101" charset="-122"/>
                                <a:cs typeface="Cambria Math" panose="02040503050406030204" pitchFamily="18" charset="0"/>
                                <a:sym typeface="+mn-ea"/>
                              </a:rPr>
                              <m:t>𝑡</m:t>
                            </m:r>
                            <m:rad>
                              <m:radPr>
                                <m:degHide m:val="on"/>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radPr>
                              <m:deg/>
                              <m:e>
                                <m:r>
                                  <a:rPr lang="en-US" sz="2000" i="1">
                                    <a:latin typeface="Cambria Math" panose="02040503050406030204" pitchFamily="18" charset="0"/>
                                    <a:ea typeface="华文仿宋" panose="02010600040101010101" charset="-122"/>
                                    <a:cs typeface="Cambria Math" panose="02040503050406030204" pitchFamily="18" charset="0"/>
                                    <a:sym typeface="+mn-ea"/>
                                  </a:rPr>
                                  <m:t>2</m:t>
                                </m:r>
                                <m:r>
                                  <a:rPr lang="en-US" sz="2000" i="1">
                                    <a:latin typeface="Cambria Math" panose="02040503050406030204" pitchFamily="18" charset="0"/>
                                    <a:ea typeface="华文仿宋" panose="02010600040101010101" charset="-122"/>
                                    <a:cs typeface="Cambria Math" panose="02040503050406030204" pitchFamily="18" charset="0"/>
                                    <a:sym typeface="+mn-ea"/>
                                  </a:rPr>
                                  <m:t>𝜋</m:t>
                                </m:r>
                              </m:e>
                            </m:rad>
                          </m:den>
                        </m:f>
                      </m:e>
                    </m:nary>
                    <m:sSup>
                      <m:sSup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sSupPr>
                      <m:e>
                        <m:r>
                          <a:rPr lang="en-US" sz="2000" i="1">
                            <a:latin typeface="Cambria Math" panose="02040503050406030204" pitchFamily="18" charset="0"/>
                            <a:ea typeface="华文仿宋" panose="02010600040101010101" charset="-122"/>
                            <a:cs typeface="Cambria Math" panose="02040503050406030204" pitchFamily="18" charset="0"/>
                            <a:sym typeface="+mn-ea"/>
                          </a:rPr>
                          <m:t>𝑒</m:t>
                        </m:r>
                      </m:e>
                      <m:sup>
                        <m:r>
                          <a:rPr lang="en-US" sz="2000" i="1">
                            <a:latin typeface="Cambria Math" panose="02040503050406030204" pitchFamily="18" charset="0"/>
                            <a:ea typeface="华文仿宋" panose="02010600040101010101" charset="-122"/>
                            <a:cs typeface="Cambria Math" panose="02040503050406030204" pitchFamily="18" charset="0"/>
                            <a:sym typeface="+mn-ea"/>
                          </a:rPr>
                          <m:t>−</m:t>
                        </m:r>
                        <m:sSup>
                          <m:sSup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sSupPr>
                          <m:e>
                            <m:f>
                              <m:f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Pr>
                              <m:num>
                                <m:r>
                                  <a:rPr lang="en-US" sz="2000" i="1">
                                    <a:latin typeface="Cambria Math" panose="02040503050406030204" pitchFamily="18" charset="0"/>
                                    <a:ea typeface="华文仿宋" panose="02010600040101010101" charset="-122"/>
                                    <a:cs typeface="Cambria Math" panose="02040503050406030204" pitchFamily="18" charset="0"/>
                                    <a:sym typeface="+mn-ea"/>
                                  </a:rPr>
                                  <m:t>1</m:t>
                                </m:r>
                              </m:num>
                              <m:den>
                                <m:r>
                                  <a:rPr lang="en-US" sz="2000" i="1">
                                    <a:latin typeface="Cambria Math" panose="02040503050406030204" pitchFamily="18" charset="0"/>
                                    <a:ea typeface="华文仿宋" panose="02010600040101010101" charset="-122"/>
                                    <a:cs typeface="Cambria Math" panose="02040503050406030204" pitchFamily="18" charset="0"/>
                                    <a:sym typeface="+mn-ea"/>
                                  </a:rPr>
                                  <m:t>2</m:t>
                                </m:r>
                                <m:sSup>
                                  <m:sSup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sSupPr>
                                  <m:e>
                                    <m:r>
                                      <a:rPr lang="en-US" sz="2000" i="1">
                                        <a:latin typeface="Cambria Math" panose="02040503050406030204" pitchFamily="18" charset="0"/>
                                        <a:ea typeface="华文仿宋" panose="02010600040101010101" charset="-122"/>
                                        <a:cs typeface="Cambria Math" panose="02040503050406030204" pitchFamily="18" charset="0"/>
                                        <a:sym typeface="+mn-ea"/>
                                      </a:rPr>
                                      <m:t>𝜎</m:t>
                                    </m:r>
                                  </m:e>
                                  <m:sup>
                                    <m:r>
                                      <a:rPr lang="en-US" sz="2000" i="1">
                                        <a:latin typeface="Cambria Math" panose="02040503050406030204" pitchFamily="18" charset="0"/>
                                        <a:ea typeface="华文仿宋" panose="02010600040101010101" charset="-122"/>
                                        <a:cs typeface="Cambria Math" panose="02040503050406030204" pitchFamily="18" charset="0"/>
                                        <a:sym typeface="+mn-ea"/>
                                      </a:rPr>
                                      <m:t>2</m:t>
                                    </m:r>
                                  </m:sup>
                                </m:sSup>
                              </m:den>
                            </m:f>
                            <m:r>
                              <a:rPr lang="en-US" sz="2000" i="1">
                                <a:latin typeface="Cambria Math" panose="02040503050406030204" pitchFamily="18" charset="0"/>
                                <a:ea typeface="华文仿宋" panose="02010600040101010101" charset="-122"/>
                                <a:cs typeface="Cambria Math" panose="02040503050406030204" pitchFamily="18" charset="0"/>
                                <a:sym typeface="+mn-ea"/>
                              </a:rPr>
                              <m:t>（</m:t>
                            </m:r>
                            <m:func>
                              <m:func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uncPr>
                              <m:fName>
                                <m:r>
                                  <m:rPr>
                                    <m:sty m:val="p"/>
                                  </m:rPr>
                                  <a:rPr lang="en-US" sz="2000">
                                    <a:latin typeface="Cambria Math" panose="02040503050406030204" pitchFamily="18" charset="0"/>
                                    <a:ea typeface="华文仿宋" panose="02010600040101010101" charset="-122"/>
                                    <a:cs typeface="Cambria Math" panose="02040503050406030204" pitchFamily="18" charset="0"/>
                                    <a:sym typeface="+mn-ea"/>
                                  </a:rPr>
                                  <m:t>ln</m:t>
                                </m:r>
                              </m:fName>
                              <m:e>
                                <m:r>
                                  <a:rPr lang="en-US" sz="2000" i="1">
                                    <a:latin typeface="Cambria Math" panose="02040503050406030204" pitchFamily="18" charset="0"/>
                                    <a:ea typeface="华文仿宋" panose="02010600040101010101" charset="-122"/>
                                    <a:cs typeface="Cambria Math" panose="02040503050406030204" pitchFamily="18" charset="0"/>
                                    <a:sym typeface="+mn-ea"/>
                                  </a:rPr>
                                  <m:t>𝑡</m:t>
                                </m:r>
                              </m:e>
                            </m:func>
                            <m:r>
                              <a:rPr lang="en-US" sz="2000" i="1">
                                <a:latin typeface="Cambria Math" panose="02040503050406030204" pitchFamily="18" charset="0"/>
                                <a:ea typeface="华文仿宋" panose="02010600040101010101" charset="-122"/>
                                <a:cs typeface="Cambria Math" panose="02040503050406030204" pitchFamily="18" charset="0"/>
                                <a:sym typeface="+mn-ea"/>
                              </a:rPr>
                              <m:t>−</m:t>
                            </m:r>
                            <m:func>
                              <m:func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uncPr>
                              <m:fName>
                                <m:r>
                                  <m:rPr>
                                    <m:sty m:val="p"/>
                                  </m:rPr>
                                  <a:rPr lang="en-US" sz="2000">
                                    <a:latin typeface="Cambria Math" panose="02040503050406030204" pitchFamily="18" charset="0"/>
                                    <a:ea typeface="华文仿宋" panose="02010600040101010101" charset="-122"/>
                                    <a:cs typeface="Cambria Math" panose="02040503050406030204" pitchFamily="18" charset="0"/>
                                    <a:sym typeface="+mn-ea"/>
                                  </a:rPr>
                                  <m:t>ln</m:t>
                                </m:r>
                              </m:fName>
                              <m:e>
                                <m:r>
                                  <a:rPr lang="en-US" sz="2000" i="1">
                                    <a:latin typeface="Cambria Math" panose="02040503050406030204" pitchFamily="18" charset="0"/>
                                    <a:ea typeface="华文仿宋" panose="02010600040101010101" charset="-122"/>
                                    <a:cs typeface="Cambria Math" panose="02040503050406030204" pitchFamily="18" charset="0"/>
                                    <a:sym typeface="+mn-ea"/>
                                  </a:rPr>
                                  <m:t>𝜇</m:t>
                                </m:r>
                              </m:e>
                            </m:func>
                            <m:r>
                              <a:rPr lang="en-US" sz="2000" i="1">
                                <a:latin typeface="Cambria Math" panose="02040503050406030204" pitchFamily="18" charset="0"/>
                                <a:ea typeface="华文仿宋" panose="02010600040101010101" charset="-122"/>
                                <a:cs typeface="Cambria Math" panose="02040503050406030204" pitchFamily="18" charset="0"/>
                                <a:sym typeface="+mn-ea"/>
                              </a:rPr>
                              <m:t>)</m:t>
                            </m:r>
                          </m:e>
                          <m:sup>
                            <m:r>
                              <a:rPr lang="en-US" sz="2000" i="1">
                                <a:latin typeface="Cambria Math" panose="02040503050406030204" pitchFamily="18" charset="0"/>
                                <a:ea typeface="华文仿宋" panose="02010600040101010101" charset="-122"/>
                                <a:cs typeface="Cambria Math" panose="02040503050406030204" pitchFamily="18" charset="0"/>
                                <a:sym typeface="+mn-ea"/>
                              </a:rPr>
                              <m:t>2</m:t>
                            </m:r>
                          </m:sup>
                        </m:sSup>
                      </m:sup>
                    </m:sSup>
                    <m:r>
                      <a:rPr lang="en-US" sz="2000" i="1">
                        <a:latin typeface="Cambria Math" panose="02040503050406030204" pitchFamily="18" charset="0"/>
                        <a:ea typeface="华文仿宋" panose="02010600040101010101" charset="-122"/>
                        <a:cs typeface="Cambria Math" panose="02040503050406030204" pitchFamily="18" charset="0"/>
                        <a:sym typeface="+mn-ea"/>
                      </a:rPr>
                      <m:t> </m:t>
                    </m:r>
                  </m:oMath>
                </a14:m>
                <a:r>
                  <a:rPr lang="en-US" altLang="en-US" sz="2000" i="1" dirty="0">
                    <a:latin typeface="Cambria Math" panose="02040503050406030204" pitchFamily="18" charset="0"/>
                    <a:ea typeface="华文仿宋" panose="02010600040101010101" charset="-122"/>
                    <a:cs typeface="Cambria Math" panose="02040503050406030204" pitchFamily="18" charset="0"/>
                    <a:sym typeface="+mn-ea"/>
                  </a:rPr>
                  <a:t>dt</a:t>
                </a:r>
              </a:p>
              <a:p>
                <a:endParaRPr lang="en-US" altLang="en-US" sz="2000" i="1" dirty="0">
                  <a:latin typeface="Cambria Math" panose="02040503050406030204" pitchFamily="18" charset="0"/>
                  <a:ea typeface="华文仿宋" panose="02010600040101010101" charset="-122"/>
                  <a:cs typeface="Cambria Math" panose="02040503050406030204" pitchFamily="18" charset="0"/>
                  <a:sym typeface="+mn-ea"/>
                </a:endParaRPr>
              </a:p>
              <a:p>
                <a:pPr marL="0" lvl="0" indent="0">
                  <a:buNone/>
                </a:pPr>
                <a:r>
                  <a:rPr lang="en-US" altLang="zh-CN" sz="2000" dirty="0">
                    <a:latin typeface="华文仿宋" panose="02010600040101010101" charset="-122"/>
                    <a:ea typeface="华文仿宋" panose="02010600040101010101" charset="-122"/>
                    <a:cs typeface="华文仿宋" panose="02010600040101010101" charset="-122"/>
                    <a:sym typeface="+mn-ea"/>
                  </a:rPr>
                  <a:t>f</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altLang="zh-CN" sz="2000" dirty="0">
                    <a:latin typeface="华文仿宋" panose="02010600040101010101" charset="-122"/>
                    <a:ea typeface="华文仿宋" panose="02010600040101010101" charset="-122"/>
                    <a:cs typeface="华文仿宋" panose="02010600040101010101" charset="-122"/>
                    <a:sym typeface="+mn-ea"/>
                  </a:rPr>
                  <a:t>t</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sz="20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sSup>
                      <m:sSup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sSupPr>
                      <m:e>
                        <m:f>
                          <m:f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Pr>
                          <m:num>
                            <m:r>
                              <a:rPr lang="en-US" sz="2000" i="1">
                                <a:latin typeface="Cambria Math" panose="02040503050406030204" pitchFamily="18" charset="0"/>
                                <a:ea typeface="华文仿宋" panose="02010600040101010101" charset="-122"/>
                                <a:cs typeface="Cambria Math" panose="02040503050406030204" pitchFamily="18" charset="0"/>
                                <a:sym typeface="+mn-ea"/>
                              </a:rPr>
                              <m:t>1</m:t>
                            </m:r>
                          </m:num>
                          <m:den>
                            <m:r>
                              <a:rPr lang="en-US" sz="2000" i="1">
                                <a:latin typeface="Cambria Math" panose="02040503050406030204" pitchFamily="18" charset="0"/>
                                <a:ea typeface="华文仿宋" panose="02010600040101010101" charset="-122"/>
                                <a:cs typeface="Cambria Math" panose="02040503050406030204" pitchFamily="18" charset="0"/>
                                <a:sym typeface="+mn-ea"/>
                              </a:rPr>
                              <m:t>𝜎</m:t>
                            </m:r>
                            <m:r>
                              <a:rPr lang="en-US" sz="2000" i="1">
                                <a:latin typeface="Cambria Math" panose="02040503050406030204" pitchFamily="18" charset="0"/>
                                <a:ea typeface="华文仿宋" panose="02010600040101010101" charset="-122"/>
                                <a:cs typeface="Cambria Math" panose="02040503050406030204" pitchFamily="18" charset="0"/>
                                <a:sym typeface="+mn-ea"/>
                              </a:rPr>
                              <m:t>𝑡</m:t>
                            </m:r>
                            <m:rad>
                              <m:radPr>
                                <m:degHide m:val="on"/>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radPr>
                              <m:deg/>
                              <m:e>
                                <m:r>
                                  <a:rPr lang="en-US" sz="2000" i="1">
                                    <a:latin typeface="Cambria Math" panose="02040503050406030204" pitchFamily="18" charset="0"/>
                                    <a:ea typeface="华文仿宋" panose="02010600040101010101" charset="-122"/>
                                    <a:cs typeface="Cambria Math" panose="02040503050406030204" pitchFamily="18" charset="0"/>
                                    <a:sym typeface="+mn-ea"/>
                                  </a:rPr>
                                  <m:t>2</m:t>
                                </m:r>
                                <m:r>
                                  <a:rPr lang="en-US" sz="2000" i="1">
                                    <a:latin typeface="Cambria Math" panose="02040503050406030204" pitchFamily="18" charset="0"/>
                                    <a:ea typeface="华文仿宋" panose="02010600040101010101" charset="-122"/>
                                    <a:cs typeface="Cambria Math" panose="02040503050406030204" pitchFamily="18" charset="0"/>
                                    <a:sym typeface="+mn-ea"/>
                                  </a:rPr>
                                  <m:t>𝜋</m:t>
                                </m:r>
                              </m:e>
                            </m:rad>
                          </m:den>
                        </m:f>
                        <m:r>
                          <a:rPr lang="en-US" sz="2000" i="1">
                            <a:latin typeface="Cambria Math" panose="02040503050406030204" pitchFamily="18" charset="0"/>
                            <a:ea typeface="华文仿宋" panose="02010600040101010101" charset="-122"/>
                            <a:cs typeface="Cambria Math" panose="02040503050406030204" pitchFamily="18" charset="0"/>
                            <a:sym typeface="+mn-ea"/>
                          </a:rPr>
                          <m:t>𝑒</m:t>
                        </m:r>
                      </m:e>
                      <m:sup>
                        <m:r>
                          <a:rPr lang="en-US" sz="2000" i="1">
                            <a:latin typeface="Cambria Math" panose="02040503050406030204" pitchFamily="18" charset="0"/>
                            <a:ea typeface="华文仿宋" panose="02010600040101010101" charset="-122"/>
                            <a:cs typeface="Cambria Math" panose="02040503050406030204" pitchFamily="18" charset="0"/>
                            <a:sym typeface="+mn-ea"/>
                          </a:rPr>
                          <m:t>−</m:t>
                        </m:r>
                        <m:sSup>
                          <m:sSup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sSupPr>
                          <m:e>
                            <m:f>
                              <m:f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Pr>
                              <m:num>
                                <m:r>
                                  <a:rPr lang="en-US" sz="2000" i="1">
                                    <a:latin typeface="Cambria Math" panose="02040503050406030204" pitchFamily="18" charset="0"/>
                                    <a:ea typeface="华文仿宋" panose="02010600040101010101" charset="-122"/>
                                    <a:cs typeface="Cambria Math" panose="02040503050406030204" pitchFamily="18" charset="0"/>
                                    <a:sym typeface="+mn-ea"/>
                                  </a:rPr>
                                  <m:t>1</m:t>
                                </m:r>
                              </m:num>
                              <m:den>
                                <m:r>
                                  <a:rPr lang="en-US" sz="2000" i="1">
                                    <a:latin typeface="Cambria Math" panose="02040503050406030204" pitchFamily="18" charset="0"/>
                                    <a:ea typeface="华文仿宋" panose="02010600040101010101" charset="-122"/>
                                    <a:cs typeface="Cambria Math" panose="02040503050406030204" pitchFamily="18" charset="0"/>
                                    <a:sym typeface="+mn-ea"/>
                                  </a:rPr>
                                  <m:t>2</m:t>
                                </m:r>
                                <m:sSup>
                                  <m:sSup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sSupPr>
                                  <m:e>
                                    <m:r>
                                      <a:rPr lang="en-US" sz="2000" i="1">
                                        <a:latin typeface="Cambria Math" panose="02040503050406030204" pitchFamily="18" charset="0"/>
                                        <a:ea typeface="华文仿宋" panose="02010600040101010101" charset="-122"/>
                                        <a:cs typeface="Cambria Math" panose="02040503050406030204" pitchFamily="18" charset="0"/>
                                        <a:sym typeface="+mn-ea"/>
                                      </a:rPr>
                                      <m:t>𝜎</m:t>
                                    </m:r>
                                  </m:e>
                                  <m:sup>
                                    <m:r>
                                      <a:rPr lang="en-US" sz="2000" i="1">
                                        <a:latin typeface="Cambria Math" panose="02040503050406030204" pitchFamily="18" charset="0"/>
                                        <a:ea typeface="华文仿宋" panose="02010600040101010101" charset="-122"/>
                                        <a:cs typeface="Cambria Math" panose="02040503050406030204" pitchFamily="18" charset="0"/>
                                        <a:sym typeface="+mn-ea"/>
                                      </a:rPr>
                                      <m:t>2</m:t>
                                    </m:r>
                                  </m:sup>
                                </m:sSup>
                              </m:den>
                            </m:f>
                            <m:r>
                              <a:rPr lang="en-US" sz="2000" i="1">
                                <a:latin typeface="Cambria Math" panose="02040503050406030204" pitchFamily="18" charset="0"/>
                                <a:ea typeface="华文仿宋" panose="02010600040101010101" charset="-122"/>
                                <a:cs typeface="Cambria Math" panose="02040503050406030204" pitchFamily="18" charset="0"/>
                                <a:sym typeface="+mn-ea"/>
                              </a:rPr>
                              <m:t>（</m:t>
                            </m:r>
                            <m:func>
                              <m:func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uncPr>
                              <m:fName>
                                <m:r>
                                  <m:rPr>
                                    <m:sty m:val="p"/>
                                  </m:rPr>
                                  <a:rPr lang="en-US" sz="2000">
                                    <a:latin typeface="Cambria Math" panose="02040503050406030204" pitchFamily="18" charset="0"/>
                                    <a:ea typeface="华文仿宋" panose="02010600040101010101" charset="-122"/>
                                    <a:cs typeface="Cambria Math" panose="02040503050406030204" pitchFamily="18" charset="0"/>
                                    <a:sym typeface="+mn-ea"/>
                                  </a:rPr>
                                  <m:t>ln</m:t>
                                </m:r>
                              </m:fName>
                              <m:e>
                                <m:r>
                                  <a:rPr lang="en-US" sz="2000" i="1">
                                    <a:latin typeface="Cambria Math" panose="02040503050406030204" pitchFamily="18" charset="0"/>
                                    <a:ea typeface="华文仿宋" panose="02010600040101010101" charset="-122"/>
                                    <a:cs typeface="Cambria Math" panose="02040503050406030204" pitchFamily="18" charset="0"/>
                                    <a:sym typeface="+mn-ea"/>
                                  </a:rPr>
                                  <m:t>𝑡</m:t>
                                </m:r>
                              </m:e>
                            </m:func>
                            <m:r>
                              <a:rPr lang="en-US" sz="2000" i="1">
                                <a:latin typeface="Cambria Math" panose="02040503050406030204" pitchFamily="18" charset="0"/>
                                <a:ea typeface="华文仿宋" panose="02010600040101010101" charset="-122"/>
                                <a:cs typeface="Cambria Math" panose="02040503050406030204" pitchFamily="18" charset="0"/>
                                <a:sym typeface="+mn-ea"/>
                              </a:rPr>
                              <m:t>−</m:t>
                            </m:r>
                            <m:func>
                              <m:funcPr>
                                <m:ctrlPr>
                                  <a:rPr lang="en-US" sz="2000" i="1">
                                    <a:latin typeface="Cambria Math" panose="02040503050406030204" pitchFamily="18" charset="0"/>
                                    <a:ea typeface="华文仿宋" panose="02010600040101010101" charset="-122"/>
                                    <a:cs typeface="Cambria Math" panose="02040503050406030204" pitchFamily="18" charset="0"/>
                                    <a:sym typeface="+mn-ea"/>
                                  </a:rPr>
                                </m:ctrlPr>
                              </m:funcPr>
                              <m:fName>
                                <m:r>
                                  <m:rPr>
                                    <m:sty m:val="p"/>
                                  </m:rPr>
                                  <a:rPr lang="en-US" sz="2000">
                                    <a:latin typeface="Cambria Math" panose="02040503050406030204" pitchFamily="18" charset="0"/>
                                    <a:ea typeface="华文仿宋" panose="02010600040101010101" charset="-122"/>
                                    <a:cs typeface="Cambria Math" panose="02040503050406030204" pitchFamily="18" charset="0"/>
                                    <a:sym typeface="+mn-ea"/>
                                  </a:rPr>
                                  <m:t>ln</m:t>
                                </m:r>
                              </m:fName>
                              <m:e>
                                <m:r>
                                  <a:rPr lang="en-US" sz="2000" i="1">
                                    <a:latin typeface="Cambria Math" panose="02040503050406030204" pitchFamily="18" charset="0"/>
                                    <a:ea typeface="华文仿宋" panose="02010600040101010101" charset="-122"/>
                                    <a:cs typeface="Cambria Math" panose="02040503050406030204" pitchFamily="18" charset="0"/>
                                    <a:sym typeface="+mn-ea"/>
                                  </a:rPr>
                                  <m:t>𝜇</m:t>
                                </m:r>
                              </m:e>
                            </m:func>
                            <m:r>
                              <a:rPr lang="en-US" sz="2000" i="1">
                                <a:latin typeface="Cambria Math" panose="02040503050406030204" pitchFamily="18" charset="0"/>
                                <a:ea typeface="华文仿宋" panose="02010600040101010101" charset="-122"/>
                                <a:cs typeface="Cambria Math" panose="02040503050406030204" pitchFamily="18" charset="0"/>
                                <a:sym typeface="+mn-ea"/>
                              </a:rPr>
                              <m:t>)</m:t>
                            </m:r>
                          </m:e>
                          <m:sup>
                            <m:r>
                              <a:rPr lang="en-US" sz="2000" i="1">
                                <a:latin typeface="Cambria Math" panose="02040503050406030204" pitchFamily="18" charset="0"/>
                                <a:ea typeface="华文仿宋" panose="02010600040101010101" charset="-122"/>
                                <a:cs typeface="Cambria Math" panose="02040503050406030204" pitchFamily="18" charset="0"/>
                                <a:sym typeface="+mn-ea"/>
                              </a:rPr>
                              <m:t>2</m:t>
                            </m:r>
                          </m:sup>
                        </m:sSup>
                      </m:sup>
                    </m:sSup>
                    <m:r>
                      <a:rPr lang="en-US" sz="2000" i="1">
                        <a:latin typeface="Cambria Math" panose="02040503050406030204" pitchFamily="18" charset="0"/>
                        <a:ea typeface="华文仿宋" panose="02010600040101010101" charset="-122"/>
                        <a:cs typeface="Cambria Math" panose="02040503050406030204" pitchFamily="18" charset="0"/>
                        <a:sym typeface="+mn-ea"/>
                      </a:rPr>
                      <m:t> </m:t>
                    </m:r>
                  </m:oMath>
                </a14:m>
                <a:endParaRPr lang="en-US" altLang="en-US" sz="2000" i="1" dirty="0">
                  <a:solidFill>
                    <a:schemeClr val="tx1"/>
                  </a:solidFill>
                  <a:latin typeface="Cambria Math" panose="02040503050406030204" pitchFamily="18" charset="0"/>
                  <a:ea typeface="华文仿宋" panose="02010600040101010101" charset="-122"/>
                  <a:cs typeface="Cambria Math" panose="02040503050406030204" pitchFamily="18" charset="0"/>
                  <a:sym typeface="+mn-ea"/>
                </a:endParaRPr>
              </a:p>
              <a:p>
                <a:endParaRPr lang="zh-CN" altLang="en-US" sz="2000" dirty="0">
                  <a:latin typeface="华文仿宋" panose="02010600040101010101" charset="-122"/>
                  <a:ea typeface="华文仿宋" panose="02010600040101010101" charset="-122"/>
                  <a:cs typeface="华文仿宋" panose="02010600040101010101" charset="-122"/>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720090" y="1485265"/>
                <a:ext cx="9066530" cy="4137025"/>
              </a:xfrm>
              <a:prstGeom prst="rect">
                <a:avLst/>
              </a:prstGeom>
              <a:blipFill rotWithShape="1">
                <a:blip r:embed="rId2"/>
                <a:stretch>
                  <a:fillRect/>
                </a:stretch>
              </a:blipFill>
            </p:spPr>
            <p:txBody>
              <a:bodyPr/>
              <a:lstStyle/>
              <a:p>
                <a:r>
                  <a:rPr lang="zh-CN" altLang="en-US">
                    <a:noFill/>
                  </a:rPr>
                  <a:t> </a:t>
                </a:r>
              </a:p>
            </p:txBody>
          </p:sp>
        </mc:Fallback>
      </mc:AlternateContent>
      <p:pic>
        <p:nvPicPr>
          <p:cNvPr id="5" name="图片 4"/>
          <p:cNvPicPr>
            <a:picLocks noChangeAspect="1"/>
          </p:cNvPicPr>
          <p:nvPr/>
        </p:nvPicPr>
        <p:blipFill>
          <a:blip r:embed="rId3"/>
          <a:stretch>
            <a:fillRect/>
          </a:stretch>
        </p:blipFill>
        <p:spPr>
          <a:xfrm>
            <a:off x="6816090" y="2924175"/>
            <a:ext cx="4987925" cy="3278505"/>
          </a:xfrm>
          <a:prstGeom prst="rect">
            <a:avLst/>
          </a:prstGeom>
        </p:spPr>
      </p:pic>
      <p:sp>
        <p:nvSpPr>
          <p:cNvPr id="6" name="文本框 5"/>
          <p:cNvSpPr txBox="1"/>
          <p:nvPr/>
        </p:nvSpPr>
        <p:spPr>
          <a:xfrm>
            <a:off x="720090" y="5187315"/>
            <a:ext cx="5770245" cy="1014730"/>
          </a:xfrm>
          <a:prstGeom prst="rect">
            <a:avLst/>
          </a:prstGeom>
          <a:noFill/>
        </p:spPr>
        <p:txBody>
          <a:bodyPr wrap="square" rtlCol="0" anchor="t">
            <a:spAutoFit/>
          </a:bodyPr>
          <a:lstStyle/>
          <a:p>
            <a:r>
              <a:rPr lang="zh-CN" altLang="en-US" sz="2000" dirty="0">
                <a:latin typeface="华文仿宋" panose="02010600040101010101" charset="-122"/>
                <a:ea typeface="华文仿宋" panose="02010600040101010101" charset="-122"/>
                <a:cs typeface="华文仿宋" panose="02010600040101010101" charset="-122"/>
                <a:sym typeface="+mn-ea"/>
              </a:rPr>
              <a:t>①因化学反应或逐步退化、腐蚀、扩展、移动过程引起的故障。</a:t>
            </a:r>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sym typeface="+mn-ea"/>
              </a:rPr>
              <a:t>②拟合维修时间的分布规律。</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2" name="文本框 1"/>
          <p:cNvSpPr txBox="1"/>
          <p:nvPr/>
        </p:nvSpPr>
        <p:spPr>
          <a:xfrm>
            <a:off x="695325" y="4364990"/>
            <a:ext cx="6096000" cy="1568450"/>
          </a:xfrm>
          <a:prstGeom prst="rect">
            <a:avLst/>
          </a:prstGeom>
          <a:noFill/>
        </p:spPr>
        <p:txBody>
          <a:bodyPr wrap="square" rtlCol="0" anchor="t">
            <a:spAutoFit/>
          </a:bodyPr>
          <a:lstStyle/>
          <a:p>
            <a:r>
              <a:rPr lang="zh-CN" altLang="en-US" sz="2400" b="1"/>
              <a:t>右失数据。</a:t>
            </a:r>
            <a:r>
              <a:rPr lang="zh-CN" altLang="en-US" sz="2400"/>
              <a:t>在进行研究观察中，观察研究对象的起始时间已知，但终点事件发生的时间未知，无法获取具体的寿命，只知道寿命长于观察时间，这种类型称为右删失</a:t>
            </a:r>
          </a:p>
        </p:txBody>
      </p:sp>
      <p:sp>
        <p:nvSpPr>
          <p:cNvPr id="3" name="文本框 2"/>
          <p:cNvSpPr txBox="1"/>
          <p:nvPr/>
        </p:nvSpPr>
        <p:spPr>
          <a:xfrm>
            <a:off x="767080" y="1557020"/>
            <a:ext cx="11088370" cy="953135"/>
          </a:xfrm>
          <a:prstGeom prst="rect">
            <a:avLst/>
          </a:prstGeom>
          <a:noFill/>
        </p:spPr>
        <p:txBody>
          <a:bodyPr wrap="square" rtlCol="0" anchor="t">
            <a:spAutoFit/>
          </a:bodyPr>
          <a:lstStyle/>
          <a:p>
            <a:r>
              <a:rPr lang="zh-CN" altLang="en-US" sz="2800"/>
              <a:t>删失数据是指由于某种原因被截断的数据。已知故障发生时间的部分信息，但不知道故障发生的确切时间。</a:t>
            </a:r>
          </a:p>
        </p:txBody>
      </p:sp>
      <p:sp>
        <p:nvSpPr>
          <p:cNvPr id="5" name="文本框 4"/>
          <p:cNvSpPr txBox="1"/>
          <p:nvPr/>
        </p:nvSpPr>
        <p:spPr>
          <a:xfrm>
            <a:off x="695325" y="2565400"/>
            <a:ext cx="6096000" cy="1568450"/>
          </a:xfrm>
          <a:prstGeom prst="rect">
            <a:avLst/>
          </a:prstGeom>
          <a:noFill/>
        </p:spPr>
        <p:txBody>
          <a:bodyPr wrap="square" rtlCol="0" anchor="t">
            <a:spAutoFit/>
          </a:bodyPr>
          <a:lstStyle/>
          <a:p>
            <a:r>
              <a:rPr lang="zh-CN" altLang="en-US" sz="2400" b="1">
                <a:sym typeface="+mn-ea"/>
              </a:rPr>
              <a:t>左失数据。</a:t>
            </a:r>
            <a:r>
              <a:rPr lang="zh-CN" altLang="en-US" sz="2400"/>
              <a:t>假设研究对在某一时刻开始进人研究状态，接受观察，但是在该时间点之前，研究所感兴趣的时间点已经过去，无法明确具体起始时间，这种类型称为左删失数据</a:t>
            </a:r>
          </a:p>
        </p:txBody>
      </p:sp>
      <p:pic>
        <p:nvPicPr>
          <p:cNvPr id="7" name="图片 6"/>
          <p:cNvPicPr>
            <a:picLocks noChangeAspect="1"/>
          </p:cNvPicPr>
          <p:nvPr/>
        </p:nvPicPr>
        <p:blipFill>
          <a:blip r:embed="rId2"/>
          <a:stretch>
            <a:fillRect/>
          </a:stretch>
        </p:blipFill>
        <p:spPr>
          <a:xfrm>
            <a:off x="7103745" y="4364990"/>
            <a:ext cx="4616450" cy="1509395"/>
          </a:xfrm>
          <a:prstGeom prst="rect">
            <a:avLst/>
          </a:prstGeom>
        </p:spPr>
      </p:pic>
      <p:pic>
        <p:nvPicPr>
          <p:cNvPr id="8" name="图片 7"/>
          <p:cNvPicPr>
            <a:picLocks noChangeAspect="1"/>
          </p:cNvPicPr>
          <p:nvPr/>
        </p:nvPicPr>
        <p:blipFill>
          <a:blip r:embed="rId3"/>
          <a:stretch>
            <a:fillRect/>
          </a:stretch>
        </p:blipFill>
        <p:spPr>
          <a:xfrm>
            <a:off x="7075805" y="2553335"/>
            <a:ext cx="4608195" cy="1321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pic>
        <p:nvPicPr>
          <p:cNvPr id="2" name="图片 1"/>
          <p:cNvPicPr>
            <a:picLocks noChangeAspect="1"/>
          </p:cNvPicPr>
          <p:nvPr/>
        </p:nvPicPr>
        <p:blipFill>
          <a:blip r:embed="rId2"/>
          <a:stretch>
            <a:fillRect/>
          </a:stretch>
        </p:blipFill>
        <p:spPr>
          <a:xfrm>
            <a:off x="2639695" y="3500755"/>
            <a:ext cx="7299960" cy="2606040"/>
          </a:xfrm>
          <a:prstGeom prst="rect">
            <a:avLst/>
          </a:prstGeom>
        </p:spPr>
      </p:pic>
      <p:sp>
        <p:nvSpPr>
          <p:cNvPr id="4" name="文本框 3"/>
          <p:cNvSpPr txBox="1"/>
          <p:nvPr/>
        </p:nvSpPr>
        <p:spPr>
          <a:xfrm>
            <a:off x="1343660" y="1557020"/>
            <a:ext cx="9725025" cy="1630045"/>
          </a:xfrm>
          <a:prstGeom prst="rect">
            <a:avLst/>
          </a:prstGeom>
          <a:noFill/>
        </p:spPr>
        <p:txBody>
          <a:bodyPr wrap="square" rtlCol="0" anchor="t">
            <a:spAutoFit/>
          </a:bodyPr>
          <a:lstStyle/>
          <a:p>
            <a:r>
              <a:rPr lang="zh-CN" altLang="en-US" sz="2800" b="1"/>
              <a:t>区间数据</a:t>
            </a:r>
          </a:p>
          <a:p>
            <a:r>
              <a:rPr lang="zh-CN" altLang="en-US" sz="2400"/>
              <a:t>在实际研究中，如果不能连续进行观察研究，只能预先设定观察时间点，研究人员仅知道每个研究对象在两次观察区间是否发生终点事件，而不知道准确的发生时间，这种删失类型称为区间删失</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pic>
        <p:nvPicPr>
          <p:cNvPr id="2" name="图片 1"/>
          <p:cNvPicPr>
            <a:picLocks noChangeAspect="1"/>
          </p:cNvPicPr>
          <p:nvPr/>
        </p:nvPicPr>
        <p:blipFill>
          <a:blip r:embed="rId2"/>
          <a:stretch>
            <a:fillRect/>
          </a:stretch>
        </p:blipFill>
        <p:spPr>
          <a:xfrm>
            <a:off x="6383655" y="1700530"/>
            <a:ext cx="5494020" cy="4122420"/>
          </a:xfrm>
          <a:prstGeom prst="rect">
            <a:avLst/>
          </a:prstGeom>
        </p:spPr>
      </p:pic>
      <p:sp>
        <p:nvSpPr>
          <p:cNvPr id="3" name="文本框 2"/>
          <p:cNvSpPr txBox="1"/>
          <p:nvPr/>
        </p:nvSpPr>
        <p:spPr>
          <a:xfrm>
            <a:off x="407670" y="1844675"/>
            <a:ext cx="5687695" cy="3138170"/>
          </a:xfrm>
          <a:prstGeom prst="rect">
            <a:avLst/>
          </a:prstGeom>
          <a:noFill/>
        </p:spPr>
        <p:txBody>
          <a:bodyPr wrap="square" rtlCol="0" anchor="t">
            <a:spAutoFit/>
          </a:bodyPr>
          <a:lstStyle/>
          <a:p>
            <a:r>
              <a:rPr lang="zh-CN" altLang="en-US"/>
              <a:t>练习:</a:t>
            </a:r>
          </a:p>
          <a:p>
            <a:r>
              <a:rPr lang="zh-CN" altLang="en-US"/>
              <a:t>在某次车辆可靠性测试中，10辆小车(1，2，3…10)从0时刻开始测试，其运行时长如右图所示， 表示小车发生故障下线。 </a:t>
            </a:r>
          </a:p>
          <a:p>
            <a:endParaRPr lang="zh-CN" altLang="en-US"/>
          </a:p>
          <a:p>
            <a:r>
              <a:rPr lang="zh-CN" altLang="en-US"/>
              <a:t>假设测试在500小时停止，请指出其中的右删失数据；</a:t>
            </a:r>
          </a:p>
          <a:p>
            <a:r>
              <a:rPr lang="zh-CN" altLang="en-US"/>
              <a:t>假设测试在550小时停止，请指出其中的右删失数据；</a:t>
            </a:r>
          </a:p>
          <a:p>
            <a:endParaRPr lang="zh-CN" altLang="en-US"/>
          </a:p>
          <a:p>
            <a:r>
              <a:rPr lang="zh-CN" altLang="en-US"/>
              <a:t>(1)测试在500小时停止右删失数据有：3，4，6，9，10</a:t>
            </a:r>
          </a:p>
          <a:p>
            <a:endParaRPr lang="zh-CN" altLang="en-US"/>
          </a:p>
          <a:p>
            <a:r>
              <a:rPr lang="zh-CN" altLang="en-US"/>
              <a:t>(2)测试在550小时停止右删失数据有：3，9，10</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11.1.6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KM</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乘积极限估计量</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3" name="文本框 2"/>
          <p:cNvSpPr txBox="1"/>
          <p:nvPr/>
        </p:nvSpPr>
        <p:spPr>
          <a:xfrm>
            <a:off x="551180" y="1484630"/>
            <a:ext cx="5687695" cy="2030095"/>
          </a:xfrm>
          <a:prstGeom prst="rect">
            <a:avLst/>
          </a:prstGeom>
          <a:noFill/>
        </p:spPr>
        <p:txBody>
          <a:bodyPr wrap="square" rtlCol="0" anchor="t">
            <a:spAutoFit/>
          </a:bodyPr>
          <a:lstStyle/>
          <a:p>
            <a:pPr marL="285750" indent="-285750">
              <a:buFont typeface="Wingdings" panose="05000000000000000000" charset="0"/>
              <a:buChar char="u"/>
            </a:pPr>
            <a:r>
              <a:rPr lang="zh-CN" altLang="en-US"/>
              <a:t>算法思想</a:t>
            </a:r>
          </a:p>
          <a:p>
            <a:r>
              <a:rPr lang="zh-CN" altLang="en-US"/>
              <a:t>删失数据：删失前保留，删失后当作缺失值</a:t>
            </a:r>
          </a:p>
          <a:p>
            <a:endParaRPr lang="zh-CN" altLang="en-US"/>
          </a:p>
          <a:p>
            <a:pPr marL="285750" indent="-285750">
              <a:buFont typeface="Wingdings" panose="05000000000000000000" charset="0"/>
              <a:buChar char="u"/>
            </a:pPr>
            <a:r>
              <a:rPr lang="zh-CN" altLang="en-US"/>
              <a:t>算法示例 </a:t>
            </a:r>
          </a:p>
          <a:p>
            <a:r>
              <a:rPr lang="zh-CN" altLang="en-US"/>
              <a:t>假设有</a:t>
            </a:r>
            <a:r>
              <a:rPr lang="en-US" altLang="zh-CN"/>
              <a:t>8</a:t>
            </a:r>
            <a:r>
              <a:rPr lang="zh-CN" altLang="en-US"/>
              <a:t>辆</a:t>
            </a:r>
            <a:r>
              <a:rPr lang="en-US" altLang="zh-CN">
                <a:sym typeface="+mn-ea"/>
              </a:rPr>
              <a:t>AGV</a:t>
            </a:r>
            <a:r>
              <a:rPr lang="zh-CN" altLang="en-US">
                <a:sym typeface="+mn-ea"/>
              </a:rPr>
              <a:t>，其中</a:t>
            </a:r>
            <a:r>
              <a:rPr lang="en-US" altLang="zh-CN">
                <a:sym typeface="+mn-ea"/>
              </a:rPr>
              <a:t>2</a:t>
            </a:r>
            <a:r>
              <a:rPr lang="zh-CN" altLang="en-US">
                <a:sym typeface="+mn-ea"/>
              </a:rPr>
              <a:t>号和</a:t>
            </a:r>
            <a:r>
              <a:rPr lang="en-US" altLang="zh-CN">
                <a:sym typeface="+mn-ea"/>
              </a:rPr>
              <a:t>4</a:t>
            </a:r>
            <a:r>
              <a:rPr lang="zh-CN" altLang="en-US">
                <a:sym typeface="+mn-ea"/>
              </a:rPr>
              <a:t>号分别在</a:t>
            </a:r>
            <a:r>
              <a:rPr lang="en-US" altLang="zh-CN">
                <a:sym typeface="+mn-ea"/>
              </a:rPr>
              <a:t>450</a:t>
            </a:r>
            <a:r>
              <a:rPr lang="zh-CN" altLang="en-US">
                <a:sym typeface="+mn-ea"/>
              </a:rPr>
              <a:t>小时和</a:t>
            </a:r>
            <a:r>
              <a:rPr lang="en-US" altLang="zh-CN">
                <a:sym typeface="+mn-ea"/>
              </a:rPr>
              <a:t>250</a:t>
            </a:r>
            <a:r>
              <a:rPr lang="zh-CN" altLang="en-US">
                <a:sym typeface="+mn-ea"/>
              </a:rPr>
              <a:t>小时处删失，其余</a:t>
            </a:r>
            <a:r>
              <a:rPr lang="en-US" altLang="zh-CN">
                <a:sym typeface="+mn-ea"/>
              </a:rPr>
              <a:t>AGV</a:t>
            </a:r>
            <a:r>
              <a:rPr lang="zh-CN" altLang="en-US">
                <a:sym typeface="+mn-ea"/>
              </a:rPr>
              <a:t>的故障时间如下图所示。试求从</a:t>
            </a:r>
            <a:r>
              <a:rPr lang="en-US" altLang="zh-CN">
                <a:sym typeface="+mn-ea"/>
              </a:rPr>
              <a:t>200</a:t>
            </a:r>
            <a:r>
              <a:rPr lang="zh-CN" altLang="en-US">
                <a:sym typeface="+mn-ea"/>
              </a:rPr>
              <a:t>小时到</a:t>
            </a:r>
            <a:r>
              <a:rPr lang="en-US" altLang="zh-CN">
                <a:sym typeface="+mn-ea"/>
              </a:rPr>
              <a:t>700</a:t>
            </a:r>
            <a:r>
              <a:rPr lang="zh-CN" altLang="en-US">
                <a:sym typeface="+mn-ea"/>
              </a:rPr>
              <a:t>小时的</a:t>
            </a:r>
            <a:r>
              <a:rPr lang="en-US" altLang="zh-CN">
                <a:sym typeface="+mn-ea"/>
              </a:rPr>
              <a:t>F(t)</a:t>
            </a:r>
            <a:endParaRPr lang="zh-CN" altLang="en-US"/>
          </a:p>
        </p:txBody>
      </p:sp>
      <mc:AlternateContent xmlns:mc="http://schemas.openxmlformats.org/markup-compatibility/2006" xmlns:a14="http://schemas.microsoft.com/office/drawing/2010/main">
        <mc:Choice Requires="a14">
          <p:sp>
            <p:nvSpPr>
              <p:cNvPr id="4" name="文本框 3"/>
              <p:cNvSpPr txBox="1"/>
              <p:nvPr/>
            </p:nvSpPr>
            <p:spPr>
              <a:xfrm>
                <a:off x="551180" y="3658870"/>
                <a:ext cx="5831840" cy="2475865"/>
              </a:xfrm>
              <a:prstGeom prst="rect">
                <a:avLst/>
              </a:prstGeom>
              <a:noFill/>
            </p:spPr>
            <p:txBody>
              <a:bodyPr wrap="square" rtlCol="0" anchor="t">
                <a:spAutoFit/>
              </a:bodyPr>
              <a:lstStyle/>
              <a:p>
                <a:r>
                  <a:rPr lang="zh-CN" altLang="en-US" dirty="0"/>
                  <a:t>P(T&gt;200)=</a:t>
                </a:r>
                <a14:m>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7</m:t>
                        </m:r>
                      </m:num>
                      <m:den>
                        <m:r>
                          <a:rPr lang="en-US" altLang="zh-CN" i="1">
                            <a:latin typeface="Cambria Math" panose="02040503050406030204" pitchFamily="18" charset="0"/>
                            <a:cs typeface="Cambria Math" panose="02040503050406030204" pitchFamily="18" charset="0"/>
                          </a:rPr>
                          <m:t>8</m:t>
                        </m:r>
                      </m:den>
                    </m:f>
                  </m:oMath>
                </a14:m>
                <a:endParaRPr lang="zh-CN" altLang="en-US" dirty="0"/>
              </a:p>
              <a:p>
                <a:r>
                  <a:rPr lang="zh-CN" altLang="en-US" dirty="0"/>
                  <a:t>P(T &gt; 300)= P(T &gt; 200)</a:t>
                </a:r>
                <a:r>
                  <a:rPr lang="en-US" altLang="zh-CN" dirty="0"/>
                  <a:t>*</a:t>
                </a:r>
                <a:r>
                  <a:rPr lang="zh-CN" altLang="en-US" dirty="0"/>
                  <a:t> P(T &gt; 300|T &gt;200)=</a:t>
                </a:r>
                <a14:m>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7</m:t>
                        </m:r>
                      </m:num>
                      <m:den>
                        <m:r>
                          <a:rPr lang="en-US" altLang="zh-CN" i="1">
                            <a:latin typeface="Cambria Math" panose="02040503050406030204" pitchFamily="18" charset="0"/>
                            <a:cs typeface="Cambria Math" panose="02040503050406030204" pitchFamily="18" charset="0"/>
                          </a:rPr>
                          <m:t>8</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5</m:t>
                        </m:r>
                      </m:num>
                      <m:den>
                        <m:r>
                          <a:rPr lang="en-US" altLang="zh-CN" i="1">
                            <a:latin typeface="Cambria Math" panose="02040503050406030204" pitchFamily="18" charset="0"/>
                            <a:cs typeface="Cambria Math" panose="02040503050406030204" pitchFamily="18" charset="0"/>
                          </a:rPr>
                          <m:t>6</m:t>
                        </m:r>
                      </m:den>
                    </m:f>
                  </m:oMath>
                </a14:m>
                <a:endParaRPr lang="en-US" altLang="zh-CN" i="1" dirty="0">
                  <a:latin typeface="Cambria Math" panose="02040503050406030204" pitchFamily="18" charset="0"/>
                  <a:cs typeface="Cambria Math" panose="02040503050406030204" pitchFamily="18" charset="0"/>
                </a:endParaRPr>
              </a:p>
              <a:p>
                <a:pPr marL="0" lvl="0" indent="0">
                  <a:buNone/>
                </a:pPr>
                <a:r>
                  <a:rPr lang="zh-CN" altLang="en-US" dirty="0">
                    <a:solidFill>
                      <a:schemeClr val="tx1"/>
                    </a:solidFill>
                  </a:rPr>
                  <a:t>P(T&gt;400)=P(T&gt;300)</a:t>
                </a:r>
                <a:r>
                  <a:rPr lang="en-US" altLang="zh-CN" dirty="0">
                    <a:sym typeface="+mn-ea"/>
                  </a:rPr>
                  <a:t>*</a:t>
                </a:r>
                <a:r>
                  <a:rPr lang="zh-CN" altLang="en-US" dirty="0">
                    <a:solidFill>
                      <a:schemeClr val="tx1"/>
                    </a:solidFill>
                  </a:rPr>
                  <a:t>P(T&gt;400|T&gt;300)=</a:t>
                </a:r>
                <a14:m>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7</m:t>
                        </m:r>
                      </m:num>
                      <m:den>
                        <m:r>
                          <a:rPr lang="en-US" altLang="zh-CN" i="1">
                            <a:latin typeface="Cambria Math" panose="02040503050406030204" pitchFamily="18" charset="0"/>
                            <a:cs typeface="Cambria Math" panose="02040503050406030204" pitchFamily="18" charset="0"/>
                          </a:rPr>
                          <m:t>8</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5</m:t>
                        </m:r>
                      </m:num>
                      <m:den>
                        <m:r>
                          <a:rPr lang="en-US" altLang="zh-CN" i="1">
                            <a:latin typeface="Cambria Math" panose="02040503050406030204" pitchFamily="18" charset="0"/>
                            <a:cs typeface="Cambria Math" panose="02040503050406030204" pitchFamily="18" charset="0"/>
                          </a:rPr>
                          <m:t>6</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4</m:t>
                        </m:r>
                      </m:num>
                      <m:den>
                        <m:r>
                          <a:rPr lang="en-US" altLang="zh-CN" i="1">
                            <a:latin typeface="Cambria Math" panose="02040503050406030204" pitchFamily="18" charset="0"/>
                            <a:cs typeface="Cambria Math" panose="02040503050406030204" pitchFamily="18" charset="0"/>
                          </a:rPr>
                          <m:t>5</m:t>
                        </m:r>
                      </m:den>
                    </m:f>
                  </m:oMath>
                </a14:m>
                <a:endParaRPr lang="en-US" altLang="zh-CN" i="1" dirty="0">
                  <a:latin typeface="Cambria Math" panose="02040503050406030204" pitchFamily="18" charset="0"/>
                  <a:cs typeface="Cambria Math" panose="02040503050406030204" pitchFamily="18" charset="0"/>
                </a:endParaRPr>
              </a:p>
              <a:p>
                <a:pPr marL="0" lvl="0" indent="0">
                  <a:buNone/>
                </a:pPr>
                <a:r>
                  <a:rPr lang="zh-CN" altLang="en-US" dirty="0">
                    <a:solidFill>
                      <a:schemeClr val="tx1"/>
                    </a:solidFill>
                  </a:rPr>
                  <a:t>P(T &gt; 500)= P(T &gt; 400)</a:t>
                </a:r>
                <a:r>
                  <a:rPr lang="en-US" altLang="zh-CN" dirty="0">
                    <a:sym typeface="+mn-ea"/>
                  </a:rPr>
                  <a:t>*</a:t>
                </a:r>
                <a:r>
                  <a:rPr lang="zh-CN" altLang="en-US" dirty="0">
                    <a:solidFill>
                      <a:schemeClr val="tx1"/>
                    </a:solidFill>
                  </a:rPr>
                  <a:t>P(T&gt; 500|T &gt;400)=</a:t>
                </a:r>
                <a14:m>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7</m:t>
                        </m:r>
                      </m:num>
                      <m:den>
                        <m:r>
                          <a:rPr lang="en-US" altLang="zh-CN" i="1">
                            <a:latin typeface="Cambria Math" panose="02040503050406030204" pitchFamily="18" charset="0"/>
                            <a:cs typeface="Cambria Math" panose="02040503050406030204" pitchFamily="18" charset="0"/>
                          </a:rPr>
                          <m:t>8</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5</m:t>
                        </m:r>
                      </m:num>
                      <m:den>
                        <m:r>
                          <a:rPr lang="en-US" altLang="zh-CN" i="1">
                            <a:latin typeface="Cambria Math" panose="02040503050406030204" pitchFamily="18" charset="0"/>
                            <a:cs typeface="Cambria Math" panose="02040503050406030204" pitchFamily="18" charset="0"/>
                          </a:rPr>
                          <m:t>6</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4</m:t>
                        </m:r>
                      </m:num>
                      <m:den>
                        <m:r>
                          <a:rPr lang="en-US" altLang="zh-CN" i="1">
                            <a:latin typeface="Cambria Math" panose="02040503050406030204" pitchFamily="18" charset="0"/>
                            <a:cs typeface="Cambria Math" panose="02040503050406030204" pitchFamily="18" charset="0"/>
                          </a:rPr>
                          <m:t>5</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2</m:t>
                        </m:r>
                      </m:num>
                      <m:den>
                        <m:r>
                          <a:rPr lang="en-US" altLang="zh-CN" i="1">
                            <a:latin typeface="Cambria Math" panose="02040503050406030204" pitchFamily="18" charset="0"/>
                            <a:cs typeface="Cambria Math" panose="02040503050406030204" pitchFamily="18" charset="0"/>
                          </a:rPr>
                          <m:t>3</m:t>
                        </m:r>
                      </m:den>
                    </m:f>
                  </m:oMath>
                </a14:m>
                <a:endParaRPr lang="en-US" altLang="zh-CN" i="1" dirty="0">
                  <a:latin typeface="Cambria Math" panose="02040503050406030204" pitchFamily="18" charset="0"/>
                  <a:cs typeface="Cambria Math" panose="02040503050406030204" pitchFamily="18" charset="0"/>
                </a:endParaRPr>
              </a:p>
              <a:p>
                <a:pPr marL="0" lvl="0" indent="0">
                  <a:buNone/>
                </a:pPr>
                <a:r>
                  <a:rPr lang="zh-CN" altLang="en-US" dirty="0">
                    <a:solidFill>
                      <a:schemeClr val="tx1"/>
                    </a:solidFill>
                  </a:rPr>
                  <a:t>P(T &gt; 600) = P(T &gt; 500)</a:t>
                </a:r>
                <a:r>
                  <a:rPr lang="en-US" altLang="zh-CN" dirty="0">
                    <a:sym typeface="+mn-ea"/>
                  </a:rPr>
                  <a:t>*</a:t>
                </a:r>
                <a:r>
                  <a:rPr lang="zh-CN" altLang="en-US" dirty="0">
                    <a:solidFill>
                      <a:schemeClr val="tx1"/>
                    </a:solidFill>
                  </a:rPr>
                  <a:t>P(T&gt;600|T&gt; 500)=</a:t>
                </a:r>
                <a14:m>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7</m:t>
                        </m:r>
                      </m:num>
                      <m:den>
                        <m:r>
                          <a:rPr lang="en-US" altLang="zh-CN" i="1">
                            <a:latin typeface="Cambria Math" panose="02040503050406030204" pitchFamily="18" charset="0"/>
                            <a:cs typeface="Cambria Math" panose="02040503050406030204" pitchFamily="18" charset="0"/>
                          </a:rPr>
                          <m:t>8</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5</m:t>
                        </m:r>
                      </m:num>
                      <m:den>
                        <m:r>
                          <a:rPr lang="en-US" altLang="zh-CN" i="1">
                            <a:latin typeface="Cambria Math" panose="02040503050406030204" pitchFamily="18" charset="0"/>
                            <a:cs typeface="Cambria Math" panose="02040503050406030204" pitchFamily="18" charset="0"/>
                          </a:rPr>
                          <m:t>6</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4</m:t>
                        </m:r>
                      </m:num>
                      <m:den>
                        <m:r>
                          <a:rPr lang="en-US" altLang="zh-CN" i="1">
                            <a:latin typeface="Cambria Math" panose="02040503050406030204" pitchFamily="18" charset="0"/>
                            <a:cs typeface="Cambria Math" panose="02040503050406030204" pitchFamily="18" charset="0"/>
                          </a:rPr>
                          <m:t>5</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2</m:t>
                        </m:r>
                      </m:num>
                      <m:den>
                        <m:r>
                          <a:rPr lang="en-US" altLang="zh-CN" i="1">
                            <a:latin typeface="Cambria Math" panose="02040503050406030204" pitchFamily="18" charset="0"/>
                            <a:cs typeface="Cambria Math" panose="02040503050406030204" pitchFamily="18" charset="0"/>
                          </a:rPr>
                          <m:t>3</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1</m:t>
                        </m:r>
                      </m:num>
                      <m:den>
                        <m:r>
                          <a:rPr lang="en-US" altLang="zh-CN" i="1">
                            <a:latin typeface="Cambria Math" panose="02040503050406030204" pitchFamily="18" charset="0"/>
                            <a:cs typeface="Cambria Math" panose="02040503050406030204" pitchFamily="18" charset="0"/>
                          </a:rPr>
                          <m:t>2</m:t>
                        </m:r>
                      </m:den>
                    </m:f>
                  </m:oMath>
                </a14:m>
                <a:endParaRPr lang="en-US" altLang="zh-CN" i="1" dirty="0">
                  <a:latin typeface="Cambria Math" panose="02040503050406030204" pitchFamily="18" charset="0"/>
                  <a:cs typeface="Cambria Math" panose="02040503050406030204" pitchFamily="18" charset="0"/>
                </a:endParaRPr>
              </a:p>
              <a:p>
                <a:pPr marL="0" lvl="0" indent="0">
                  <a:buNone/>
                </a:pPr>
                <a:r>
                  <a:rPr lang="zh-CN" altLang="en-US" dirty="0"/>
                  <a:t>P(T&gt;700)= P(T&gt;60)</a:t>
                </a:r>
                <a:r>
                  <a:rPr lang="en-US" altLang="zh-CN" dirty="0">
                    <a:sym typeface="+mn-ea"/>
                  </a:rPr>
                  <a:t>*</a:t>
                </a:r>
                <a:r>
                  <a:rPr lang="zh-CN" altLang="en-US" dirty="0"/>
                  <a:t>P(T&gt;700(T&gt;600)</a:t>
                </a:r>
                <a:r>
                  <a:rPr lang="en-US" altLang="zh-CN" dirty="0"/>
                  <a:t>=</a:t>
                </a:r>
                <a14:m>
                  <m:oMath xmlns:m="http://schemas.openxmlformats.org/officeDocument/2006/math">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7</m:t>
                        </m:r>
                      </m:num>
                      <m:den>
                        <m:r>
                          <a:rPr lang="en-US" altLang="zh-CN" i="1">
                            <a:latin typeface="Cambria Math" panose="02040503050406030204" pitchFamily="18" charset="0"/>
                            <a:cs typeface="Cambria Math" panose="02040503050406030204" pitchFamily="18" charset="0"/>
                          </a:rPr>
                          <m:t>8</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5</m:t>
                        </m:r>
                      </m:num>
                      <m:den>
                        <m:r>
                          <a:rPr lang="en-US" altLang="zh-CN" i="1">
                            <a:latin typeface="Cambria Math" panose="02040503050406030204" pitchFamily="18" charset="0"/>
                            <a:cs typeface="Cambria Math" panose="02040503050406030204" pitchFamily="18" charset="0"/>
                          </a:rPr>
                          <m:t>6</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4</m:t>
                        </m:r>
                      </m:num>
                      <m:den>
                        <m:r>
                          <a:rPr lang="en-US" altLang="zh-CN" i="1">
                            <a:latin typeface="Cambria Math" panose="02040503050406030204" pitchFamily="18" charset="0"/>
                            <a:cs typeface="Cambria Math" panose="02040503050406030204" pitchFamily="18" charset="0"/>
                          </a:rPr>
                          <m:t>5</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2</m:t>
                        </m:r>
                      </m:num>
                      <m:den>
                        <m:r>
                          <a:rPr lang="en-US" altLang="zh-CN" i="1">
                            <a:latin typeface="Cambria Math" panose="02040503050406030204" pitchFamily="18" charset="0"/>
                            <a:cs typeface="Cambria Math" panose="02040503050406030204" pitchFamily="18" charset="0"/>
                          </a:rPr>
                          <m:t>3</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1</m:t>
                        </m:r>
                      </m:num>
                      <m:den>
                        <m:r>
                          <a:rPr lang="en-US" altLang="zh-CN" i="1">
                            <a:latin typeface="Cambria Math" panose="02040503050406030204" pitchFamily="18" charset="0"/>
                            <a:cs typeface="Cambria Math" panose="02040503050406030204" pitchFamily="18" charset="0"/>
                          </a:rPr>
                          <m:t>2</m:t>
                        </m:r>
                      </m:den>
                    </m:f>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r>
                          <a:rPr lang="en-US" altLang="zh-CN" i="1">
                            <a:latin typeface="Cambria Math" panose="02040503050406030204" pitchFamily="18" charset="0"/>
                            <a:cs typeface="Cambria Math" panose="02040503050406030204" pitchFamily="18" charset="0"/>
                          </a:rPr>
                          <m:t>0</m:t>
                        </m:r>
                      </m:num>
                      <m:den>
                        <m:r>
                          <a:rPr lang="en-US" altLang="zh-CN" i="1">
                            <a:latin typeface="Cambria Math" panose="02040503050406030204" pitchFamily="18" charset="0"/>
                            <a:cs typeface="Cambria Math" panose="02040503050406030204" pitchFamily="18" charset="0"/>
                          </a:rPr>
                          <m:t>1</m:t>
                        </m:r>
                      </m:den>
                    </m:f>
                  </m:oMath>
                </a14:m>
                <a:endParaRPr lang="en-US" altLang="zh-CN" dirty="0"/>
              </a:p>
            </p:txBody>
          </p:sp>
        </mc:Choice>
        <mc:Fallback xmlns="">
          <p:sp>
            <p:nvSpPr>
              <p:cNvPr id="4" name="文本框 3"/>
              <p:cNvSpPr txBox="1">
                <a:spLocks noRot="1" noChangeAspect="1" noMove="1" noResize="1" noEditPoints="1" noAdjustHandles="1" noChangeArrowheads="1" noChangeShapeType="1" noTextEdit="1"/>
              </p:cNvSpPr>
              <p:nvPr/>
            </p:nvSpPr>
            <p:spPr>
              <a:xfrm>
                <a:off x="551180" y="3658870"/>
                <a:ext cx="5831840" cy="2475865"/>
              </a:xfrm>
              <a:prstGeom prst="rect">
                <a:avLst/>
              </a:prstGeom>
              <a:blipFill rotWithShape="1">
                <a:blip r:embed="rId2"/>
                <a:stretch>
                  <a:fillRect/>
                </a:stretch>
              </a:blipFill>
            </p:spPr>
            <p:txBody>
              <a:bodyPr/>
              <a:lstStyle/>
              <a:p>
                <a:r>
                  <a:rPr lang="zh-CN" altLang="en-US">
                    <a:noFill/>
                  </a:rPr>
                  <a:t> </a:t>
                </a:r>
              </a:p>
            </p:txBody>
          </p:sp>
        </mc:Fallback>
      </mc:AlternateContent>
      <p:pic>
        <p:nvPicPr>
          <p:cNvPr id="5" name="图片 4"/>
          <p:cNvPicPr>
            <a:picLocks noChangeAspect="1"/>
          </p:cNvPicPr>
          <p:nvPr/>
        </p:nvPicPr>
        <p:blipFill>
          <a:blip r:embed="rId3"/>
          <a:stretch>
            <a:fillRect/>
          </a:stretch>
        </p:blipFill>
        <p:spPr>
          <a:xfrm>
            <a:off x="6383020" y="3879215"/>
            <a:ext cx="5608320" cy="2255520"/>
          </a:xfrm>
          <a:prstGeom prst="rect">
            <a:avLst/>
          </a:prstGeom>
        </p:spPr>
      </p:pic>
      <p:pic>
        <p:nvPicPr>
          <p:cNvPr id="6" name="图片 5"/>
          <p:cNvPicPr>
            <a:picLocks noChangeAspect="1"/>
          </p:cNvPicPr>
          <p:nvPr/>
        </p:nvPicPr>
        <p:blipFill>
          <a:blip r:embed="rId4"/>
          <a:stretch>
            <a:fillRect/>
          </a:stretch>
        </p:blipFill>
        <p:spPr>
          <a:xfrm>
            <a:off x="6355091" y="1449094"/>
            <a:ext cx="5607685" cy="1943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1">
              <a:lumMod val="50000"/>
            </a:schemeClr>
          </a:solidFill>
        </p:spPr>
        <p:txBody>
          <a:bodyPr wrap="square" lIns="0" tIns="0" rIns="0" bIns="0" rtlCol="0"/>
          <a:lstStyle/>
          <a:p>
            <a:endParaRPr sz="1100"/>
          </a:p>
        </p:txBody>
      </p:sp>
      <p:sp>
        <p:nvSpPr>
          <p:cNvPr id="5" name="object 5"/>
          <p:cNvSpPr txBox="1"/>
          <p:nvPr/>
        </p:nvSpPr>
        <p:spPr>
          <a:xfrm>
            <a:off x="5352274" y="1841895"/>
            <a:ext cx="4204892" cy="430530"/>
          </a:xfrm>
          <a:prstGeom prst="rect">
            <a:avLst/>
          </a:prstGeom>
        </p:spPr>
        <p:txBody>
          <a:bodyPr vert="horz" wrap="square" lIns="0" tIns="0" rIns="0" bIns="0" rtlCol="0">
            <a:spAutoFit/>
          </a:bodyPr>
          <a:lstStyle/>
          <a:p>
            <a:pPr marL="8890" algn="ctr">
              <a:tabLst>
                <a:tab pos="1146810" algn="l"/>
              </a:tabLst>
            </a:pPr>
            <a:r>
              <a:rPr lang="zh-CN" altLang="en-US" sz="2800" dirty="0">
                <a:solidFill>
                  <a:schemeClr val="bg1"/>
                </a:solidFill>
                <a:latin typeface="等线" panose="02010600030101010101" pitchFamily="2" charset="-122"/>
                <a:ea typeface="等线" panose="02010600030101010101" pitchFamily="2" charset="-122"/>
                <a:sym typeface="+mn-ea"/>
              </a:rPr>
              <a:t>可靠性数据</a:t>
            </a:r>
            <a:r>
              <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rPr>
              <a:t>分析</a:t>
            </a:r>
          </a:p>
        </p:txBody>
      </p:sp>
      <p:sp>
        <p:nvSpPr>
          <p:cNvPr id="6" name="object 3"/>
          <p:cNvSpPr txBox="1"/>
          <p:nvPr/>
        </p:nvSpPr>
        <p:spPr>
          <a:xfrm>
            <a:off x="2683501" y="1504911"/>
            <a:ext cx="2271919" cy="1076960"/>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2</a:t>
            </a:r>
            <a:endParaRPr sz="10770" baseline="-3000" dirty="0">
              <a:solidFill>
                <a:schemeClr val="accent5">
                  <a:lumMod val="50000"/>
                </a:schemeClr>
              </a:solidFill>
              <a:latin typeface="Arial" panose="020B0604020202020204"/>
              <a:cs typeface="Arial" panose="020B0604020202020204"/>
            </a:endParaRPr>
          </a:p>
        </p:txBody>
      </p:sp>
      <p:sp>
        <p:nvSpPr>
          <p:cNvPr id="2" name="文本框 1"/>
          <p:cNvSpPr txBox="1"/>
          <p:nvPr/>
        </p:nvSpPr>
        <p:spPr>
          <a:xfrm>
            <a:off x="4439816" y="2937302"/>
            <a:ext cx="4132570" cy="1383665"/>
          </a:xfrm>
          <a:prstGeom prst="rect">
            <a:avLst/>
          </a:prstGeom>
          <a:noFill/>
        </p:spPr>
        <p:txBody>
          <a:bodyPr wrap="square" rtlCol="0">
            <a:spAutoFit/>
          </a:bodyPr>
          <a:lstStyle/>
          <a:p>
            <a:pPr marL="457200" indent="-457200">
              <a:buFont typeface="Wingdings" panose="05000000000000000000" charset="0"/>
              <a:buChar char="n"/>
            </a:pPr>
            <a:r>
              <a:rPr lang="zh-CN" altLang="en-US" sz="2800" dirty="0"/>
              <a:t>常用的可靠性指标</a:t>
            </a:r>
            <a:endParaRPr lang="en-US" altLang="zh-CN" sz="2800" dirty="0"/>
          </a:p>
          <a:p>
            <a:pPr marL="457200" indent="-457200">
              <a:buFont typeface="Wingdings" panose="05000000000000000000" charset="0"/>
              <a:buChar char="n"/>
            </a:pPr>
            <a:r>
              <a:rPr lang="zh-CN" altLang="en-US" sz="2800" dirty="0"/>
              <a:t>维修的概念及分类</a:t>
            </a:r>
            <a:endParaRPr lang="en-US" altLang="zh-CN" sz="2800" dirty="0"/>
          </a:p>
          <a:p>
            <a:pPr marL="457200" indent="-457200">
              <a:buFont typeface="Wingdings" panose="05000000000000000000" charset="0"/>
              <a:buChar char="n"/>
            </a:pPr>
            <a:r>
              <a:rPr lang="zh-CN" altLang="en-US" sz="2800" dirty="0"/>
              <a:t>合适的维修周期</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mc:AlternateContent xmlns:mc="http://schemas.openxmlformats.org/markup-compatibility/2006">
        <mc:Choice xmlns:a14="http://schemas.microsoft.com/office/drawing/2010/main" Requires="a14">
          <p:sp>
            <p:nvSpPr>
              <p:cNvPr id="2" name="文本框 1"/>
              <p:cNvSpPr txBox="1"/>
              <p:nvPr/>
            </p:nvSpPr>
            <p:spPr>
              <a:xfrm>
                <a:off x="1127448" y="1557020"/>
                <a:ext cx="10698792" cy="4589780"/>
              </a:xfrm>
              <a:prstGeom prst="rect">
                <a:avLst/>
              </a:prstGeom>
              <a:noFill/>
            </p:spPr>
            <p:txBody>
              <a:bodyPr wrap="square" rtlCol="0" anchor="t">
                <a:spAutoFit/>
              </a:bodyPr>
              <a:lstStyle/>
              <a:p>
                <a:pPr>
                  <a:lnSpc>
                    <a:spcPct val="170000"/>
                  </a:lnSpc>
                </a:pPr>
                <a:r>
                  <a:rPr lang="zh-CN" altLang="en-US" sz="2800" b="1" dirty="0">
                    <a:solidFill>
                      <a:srgbClr val="FF0000"/>
                    </a:solidFill>
                    <a:latin typeface="华文仿宋" panose="02010600040101010101" charset="-122"/>
                    <a:ea typeface="华文仿宋" panose="02010600040101010101" charset="-122"/>
                    <a:cs typeface="华文仿宋" panose="02010600040101010101" charset="-122"/>
                  </a:rPr>
                  <a:t>平均故障间隔时间</a:t>
                </a:r>
                <a:r>
                  <a:rPr lang="en-US" altLang="zh-CN" sz="2800" b="1" dirty="0">
                    <a:solidFill>
                      <a:srgbClr val="FF0000"/>
                    </a:solidFill>
                    <a:latin typeface="华文仿宋" panose="02010600040101010101" charset="-122"/>
                    <a:ea typeface="华文仿宋" panose="02010600040101010101" charset="-122"/>
                    <a:cs typeface="华文仿宋" panose="02010600040101010101" charset="-122"/>
                  </a:rPr>
                  <a:t>(</a:t>
                </a:r>
                <a:r>
                  <a:rPr lang="zh-CN" altLang="en-US" sz="2800" b="1" dirty="0">
                    <a:solidFill>
                      <a:srgbClr val="FF0000"/>
                    </a:solidFill>
                    <a:latin typeface="华文仿宋" panose="02010600040101010101" charset="-122"/>
                    <a:ea typeface="华文仿宋" panose="02010600040101010101" charset="-122"/>
                    <a:cs typeface="华文仿宋" panose="02010600040101010101" charset="-122"/>
                  </a:rPr>
                  <a:t>平均寿命</a:t>
                </a:r>
                <a:r>
                  <a:rPr lang="en-US" altLang="zh-CN" sz="2800" b="1" dirty="0">
                    <a:solidFill>
                      <a:srgbClr val="FF0000"/>
                    </a:solidFill>
                    <a:latin typeface="华文仿宋" panose="02010600040101010101" charset="-122"/>
                    <a:ea typeface="华文仿宋" panose="02010600040101010101" charset="-122"/>
                    <a:cs typeface="华文仿宋" panose="02010600040101010101" charset="-122"/>
                  </a:rPr>
                  <a:t>)</a:t>
                </a:r>
                <a:endParaRPr lang="zh-CN" altLang="en-US" sz="2800" b="1" dirty="0">
                  <a:solidFill>
                    <a:srgbClr val="FF0000"/>
                  </a:solidFill>
                  <a:latin typeface="华文仿宋" panose="02010600040101010101" charset="-122"/>
                  <a:ea typeface="华文仿宋" panose="02010600040101010101" charset="-122"/>
                  <a:cs typeface="华文仿宋" panose="02010600040101010101" charset="-122"/>
                </a:endParaRPr>
              </a:p>
              <a:p>
                <a:pPr>
                  <a:lnSpc>
                    <a:spcPct val="170000"/>
                  </a:lnSpc>
                </a:pPr>
                <a:r>
                  <a:rPr lang="zh-CN" altLang="en-US" sz="2400" dirty="0">
                    <a:latin typeface="华文仿宋" panose="02010600040101010101" charset="-122"/>
                    <a:ea typeface="华文仿宋" panose="02010600040101010101" charset="-122"/>
                    <a:cs typeface="华文仿宋" panose="02010600040101010101" charset="-122"/>
                  </a:rPr>
                  <a:t>平均故障间隔时间(MTBF)是指设备平均使用多久发生一次故障。对于指数分布，其值为1/</a:t>
                </a:r>
                <a14:m>
                  <m:oMath xmlns:m="http://schemas.openxmlformats.org/officeDocument/2006/math">
                    <m:r>
                      <a:rPr lang="en-US" sz="2400" i="1">
                        <a:latin typeface="Cambria Math" panose="02040503050406030204" pitchFamily="18" charset="0"/>
                        <a:ea typeface="MS Mincho" charset="0"/>
                        <a:cs typeface="Cambria Math" panose="02040503050406030204" pitchFamily="18" charset="0"/>
                      </a:rPr>
                      <m:t>𝜆</m:t>
                    </m:r>
                  </m:oMath>
                </a14:m>
                <a:r>
                  <a:rPr lang="zh-CN" altLang="en-US" sz="2400" dirty="0">
                    <a:latin typeface="华文仿宋" panose="02010600040101010101" charset="-122"/>
                    <a:ea typeface="华文仿宋" panose="02010600040101010101" charset="-122"/>
                    <a:cs typeface="华文仿宋" panose="02010600040101010101" charset="-122"/>
                  </a:rPr>
                  <a:t>。它具有以下几个功能。</a:t>
                </a:r>
              </a:p>
              <a:p>
                <a:pPr>
                  <a:lnSpc>
                    <a:spcPct val="170000"/>
                  </a:lnSpc>
                </a:pPr>
                <a:r>
                  <a:rPr lang="zh-CN" altLang="en-US" sz="2400" dirty="0">
                    <a:latin typeface="华文仿宋" panose="02010600040101010101" charset="-122"/>
                    <a:ea typeface="华文仿宋" panose="02010600040101010101" charset="-122"/>
                    <a:cs typeface="华文仿宋" panose="02010600040101010101" charset="-122"/>
                  </a:rPr>
                  <a:t>(1)它可作为仓库设备巡检的周期。</a:t>
                </a:r>
              </a:p>
              <a:p>
                <a:pPr>
                  <a:lnSpc>
                    <a:spcPct val="170000"/>
                  </a:lnSpc>
                </a:pPr>
                <a:r>
                  <a:rPr lang="zh-CN" altLang="en-US" sz="2400" dirty="0">
                    <a:latin typeface="华文仿宋" panose="02010600040101010101" charset="-122"/>
                    <a:ea typeface="华文仿宋" panose="02010600040101010101" charset="-122"/>
                    <a:cs typeface="华文仿宋" panose="02010600040101010101" charset="-122"/>
                  </a:rPr>
                  <a:t>(2)它可作为识别高频率故障零件/设备的依据。</a:t>
                </a:r>
              </a:p>
              <a:p>
                <a:pPr>
                  <a:lnSpc>
                    <a:spcPct val="170000"/>
                  </a:lnSpc>
                </a:pPr>
                <a:r>
                  <a:rPr lang="zh-CN" altLang="en-US" sz="2400" dirty="0">
                    <a:latin typeface="华文仿宋" panose="02010600040101010101" charset="-122"/>
                    <a:ea typeface="华文仿宋" panose="02010600040101010101" charset="-122"/>
                    <a:cs typeface="华文仿宋" panose="02010600040101010101" charset="-122"/>
                  </a:rPr>
                  <a:t>(3)它可作为预设设备可靠性条件下，选择重点零件的标准。</a:t>
                </a:r>
              </a:p>
              <a:p>
                <a:pPr>
                  <a:lnSpc>
                    <a:spcPct val="170000"/>
                  </a:lnSpc>
                </a:pPr>
                <a:r>
                  <a:rPr lang="zh-CN" altLang="en-US" sz="2400" b="1" dirty="0">
                    <a:latin typeface="华文仿宋" panose="02010600040101010101" charset="-122"/>
                    <a:ea typeface="华文仿宋" panose="02010600040101010101" charset="-122"/>
                    <a:cs typeface="华文仿宋" panose="02010600040101010101" charset="-122"/>
                  </a:rPr>
                  <a:t>MTBF</a:t>
                </a:r>
                <a:r>
                  <a:rPr lang="zh-CN" altLang="en-US" sz="2400" dirty="0">
                    <a:latin typeface="华文仿宋" panose="02010600040101010101" charset="-122"/>
                    <a:ea typeface="华文仿宋" panose="02010600040101010101" charset="-122"/>
                    <a:cs typeface="华文仿宋" panose="02010600040101010101" charset="-122"/>
                  </a:rPr>
                  <a:t>反映了产品的时间质量，体现了产品在规定时间内保持功能的一种能力。</a:t>
                </a:r>
              </a:p>
            </p:txBody>
          </p:sp>
        </mc:Choice>
        <mc:Fallback>
          <p:sp>
            <p:nvSpPr>
              <p:cNvPr id="2" name="文本框 1"/>
              <p:cNvSpPr txBox="1">
                <a:spLocks noRot="1" noChangeAspect="1" noMove="1" noResize="1" noEditPoints="1" noAdjustHandles="1" noChangeArrowheads="1" noChangeShapeType="1" noTextEdit="1"/>
              </p:cNvSpPr>
              <p:nvPr/>
            </p:nvSpPr>
            <p:spPr>
              <a:xfrm>
                <a:off x="1127448" y="1557020"/>
                <a:ext cx="10698792" cy="4589780"/>
              </a:xfrm>
              <a:prstGeom prst="rect">
                <a:avLst/>
              </a:prstGeom>
              <a:blipFill>
                <a:blip r:embed="rId2"/>
                <a:stretch>
                  <a:fillRect l="-1197" r="-3362" b="-398"/>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03930" y="2493010"/>
            <a:ext cx="5904865" cy="2343150"/>
          </a:xfrm>
          <a:prstGeom prst="rect">
            <a:avLst/>
          </a:prstGeom>
          <a:solidFill>
            <a:schemeClr val="accent1">
              <a:lumMod val="50000"/>
            </a:schemeClr>
          </a:solidFill>
        </p:spPr>
        <p:txBody>
          <a:bodyPr wrap="square">
            <a:noAutofit/>
          </a:bodyPr>
          <a:lstStyle/>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11.1 </a:t>
            </a:r>
            <a:r>
              <a:rPr lang="zh-CN" altLang="en-US" sz="2800" dirty="0">
                <a:solidFill>
                  <a:schemeClr val="bg1"/>
                </a:solidFill>
                <a:latin typeface="等线" panose="02010600030101010101" pitchFamily="2" charset="-122"/>
                <a:ea typeface="等线" panose="02010600030101010101" pitchFamily="2" charset="-122"/>
              </a:rPr>
              <a:t>可靠性概述</a:t>
            </a:r>
          </a:p>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11.2 </a:t>
            </a:r>
            <a:r>
              <a:rPr lang="zh-CN" altLang="en-US" sz="2800" dirty="0">
                <a:solidFill>
                  <a:schemeClr val="bg1"/>
                </a:solidFill>
                <a:latin typeface="等线" panose="02010600030101010101" pitchFamily="2" charset="-122"/>
                <a:ea typeface="等线" panose="02010600030101010101" pitchFamily="2" charset="-122"/>
              </a:rPr>
              <a:t>可靠性数据分析</a:t>
            </a:r>
          </a:p>
        </p:txBody>
      </p:sp>
      <p:sp>
        <p:nvSpPr>
          <p:cNvPr id="18" name="矩形 17"/>
          <p:cNvSpPr/>
          <p:nvPr/>
        </p:nvSpPr>
        <p:spPr>
          <a:xfrm>
            <a:off x="5231904" y="980728"/>
            <a:ext cx="1988480" cy="1322070"/>
          </a:xfrm>
          <a:prstGeom prst="rect">
            <a:avLst/>
          </a:prstGeom>
        </p:spPr>
        <p:txBody>
          <a:bodyPr wrap="square">
            <a:spAutoFit/>
          </a:bodyPr>
          <a:lstStyle/>
          <a:p>
            <a:pPr>
              <a:lnSpc>
                <a:spcPct val="250000"/>
              </a:lnSpc>
            </a:pPr>
            <a:r>
              <a:rPr lang="zh-CN" altLang="en-US" sz="3200" b="1" dirty="0">
                <a:solidFill>
                  <a:schemeClr val="bg2">
                    <a:lumMod val="50000"/>
                  </a:schemeClr>
                </a:solidFill>
                <a:latin typeface="等线" panose="02010600030101010101" pitchFamily="2" charset="-122"/>
                <a:ea typeface="等线" panose="02010600030101010101" pitchFamily="2" charset="-122"/>
              </a:rPr>
              <a:t>课程目录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17">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2" name="文本框 1"/>
          <p:cNvSpPr txBox="1"/>
          <p:nvPr/>
        </p:nvSpPr>
        <p:spPr>
          <a:xfrm>
            <a:off x="635635" y="1557020"/>
            <a:ext cx="11541125" cy="4147185"/>
          </a:xfrm>
          <a:prstGeom prst="rect">
            <a:avLst/>
          </a:prstGeom>
          <a:noFill/>
        </p:spPr>
        <p:txBody>
          <a:bodyPr wrap="square" rtlCol="0" anchor="t">
            <a:spAutoFit/>
          </a:bodyPr>
          <a:lstStyle/>
          <a:p>
            <a:pPr>
              <a:lnSpc>
                <a:spcPct val="170000"/>
              </a:lnSpc>
            </a:pPr>
            <a:r>
              <a:rPr lang="zh-CN" altLang="en-US" sz="2800" b="1" dirty="0">
                <a:solidFill>
                  <a:srgbClr val="FF0000"/>
                </a:solidFill>
                <a:latin typeface="华文仿宋" panose="02010600040101010101" charset="-122"/>
                <a:ea typeface="华文仿宋" panose="02010600040101010101" charset="-122"/>
                <a:cs typeface="华文仿宋" panose="02010600040101010101" charset="-122"/>
              </a:rPr>
              <a:t>平均故障维修时间</a:t>
            </a:r>
          </a:p>
          <a:p>
            <a:pPr>
              <a:lnSpc>
                <a:spcPct val="150000"/>
              </a:lnSpc>
            </a:pPr>
            <a:r>
              <a:rPr lang="zh-CN" altLang="en-US" sz="2400" dirty="0">
                <a:latin typeface="华文仿宋" panose="02010600040101010101" charset="-122"/>
                <a:ea typeface="华文仿宋" panose="02010600040101010101" charset="-122"/>
                <a:cs typeface="华文仿宋" panose="02010600040101010101" charset="-122"/>
              </a:rPr>
              <a:t>平均故障维修时间(MT</a:t>
            </a:r>
            <a:r>
              <a:rPr lang="en-US" altLang="zh-CN" sz="2400" dirty="0">
                <a:latin typeface="华文仿宋" panose="02010600040101010101" charset="-122"/>
                <a:ea typeface="华文仿宋" panose="02010600040101010101" charset="-122"/>
                <a:cs typeface="华文仿宋" panose="02010600040101010101" charset="-122"/>
              </a:rPr>
              <a:t>TR</a:t>
            </a:r>
            <a:r>
              <a:rPr lang="zh-CN" altLang="en-US" sz="2400" dirty="0">
                <a:latin typeface="华文仿宋" panose="02010600040101010101" charset="-122"/>
                <a:ea typeface="华文仿宋" panose="02010600040101010101" charset="-122"/>
                <a:cs typeface="华文仿宋" panose="02010600040101010101" charset="-122"/>
              </a:rPr>
              <a:t>)是指设备平均修一次需要多长时间。它具有以下几个功能。</a:t>
            </a:r>
          </a:p>
          <a:p>
            <a:pPr>
              <a:lnSpc>
                <a:spcPct val="150000"/>
              </a:lnSpc>
            </a:pPr>
            <a:r>
              <a:rPr lang="zh-CN" altLang="en-US" sz="2400" dirty="0">
                <a:latin typeface="华文仿宋" panose="02010600040101010101" charset="-122"/>
                <a:ea typeface="华文仿宋" panose="02010600040101010101" charset="-122"/>
                <a:cs typeface="华文仿宋" panose="02010600040101010101" charset="-122"/>
              </a:rPr>
              <a:t>(1)它可作为故障维修时间或者维修及时性的参考</a:t>
            </a:r>
          </a:p>
          <a:p>
            <a:pPr>
              <a:lnSpc>
                <a:spcPct val="150000"/>
              </a:lnSpc>
            </a:pPr>
            <a:r>
              <a:rPr lang="zh-CN" altLang="en-US" sz="2400" dirty="0">
                <a:latin typeface="华文仿宋" panose="02010600040101010101" charset="-122"/>
                <a:ea typeface="华文仿宋" panose="02010600040101010101" charset="-122"/>
                <a:cs typeface="华文仿宋" panose="02010600040101010101" charset="-122"/>
              </a:rPr>
              <a:t>(2)它可衡量设备本身维修的难易程度</a:t>
            </a:r>
          </a:p>
          <a:p>
            <a:pPr>
              <a:lnSpc>
                <a:spcPct val="150000"/>
              </a:lnSpc>
            </a:pPr>
            <a:r>
              <a:rPr lang="zh-CN" altLang="en-US" sz="2400" dirty="0">
                <a:latin typeface="华文仿宋" panose="02010600040101010101" charset="-122"/>
                <a:ea typeface="华文仿宋" panose="02010600040101010101" charset="-122"/>
                <a:cs typeface="华文仿宋" panose="02010600040101010101" charset="-122"/>
              </a:rPr>
              <a:t>(3)它可作为评价维修技术人员技能成熟度的指标</a:t>
            </a:r>
          </a:p>
          <a:p>
            <a:pPr>
              <a:lnSpc>
                <a:spcPct val="150000"/>
              </a:lnSpc>
            </a:pPr>
            <a:r>
              <a:rPr lang="zh-CN" altLang="en-US" sz="2400" dirty="0">
                <a:latin typeface="华文仿宋" panose="02010600040101010101" charset="-122"/>
                <a:ea typeface="华文仿宋" panose="02010600040101010101" charset="-122"/>
                <a:cs typeface="华文仿宋" panose="02010600040101010101" charset="-122"/>
              </a:rPr>
              <a:t>(4)它可作为衡量系统性能好坏的指标</a:t>
            </a:r>
          </a:p>
          <a:p>
            <a:pPr>
              <a:lnSpc>
                <a:spcPct val="150000"/>
              </a:lnSpc>
            </a:pPr>
            <a:r>
              <a:rPr lang="zh-CN" altLang="en-US" sz="2400" b="1" dirty="0">
                <a:latin typeface="华文仿宋" panose="02010600040101010101" charset="-122"/>
                <a:ea typeface="华文仿宋" panose="02010600040101010101" charset="-122"/>
                <a:cs typeface="华文仿宋" panose="02010600040101010101" charset="-122"/>
              </a:rPr>
              <a:t>MTTR</a:t>
            </a:r>
            <a:r>
              <a:rPr lang="zh-CN" altLang="en-US" sz="2400" dirty="0">
                <a:latin typeface="华文仿宋" panose="02010600040101010101" charset="-122"/>
                <a:ea typeface="华文仿宋" panose="02010600040101010101" charset="-122"/>
                <a:cs typeface="华文仿宋" panose="02010600040101010101" charset="-122"/>
              </a:rPr>
              <a:t>反映了设备发生异常后。维修时间的长短。</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2" name="文本框 1"/>
          <p:cNvSpPr txBox="1"/>
          <p:nvPr/>
        </p:nvSpPr>
        <p:spPr>
          <a:xfrm>
            <a:off x="911860" y="1557020"/>
            <a:ext cx="9014460" cy="1291590"/>
          </a:xfrm>
          <a:prstGeom prst="rect">
            <a:avLst/>
          </a:prstGeom>
          <a:noFill/>
        </p:spPr>
        <p:txBody>
          <a:bodyPr wrap="square" rtlCol="0" anchor="t">
            <a:spAutoFit/>
          </a:bodyPr>
          <a:lstStyle/>
          <a:p>
            <a:pPr>
              <a:lnSpc>
                <a:spcPct val="150000"/>
              </a:lnSpc>
            </a:pPr>
            <a:r>
              <a:rPr sz="2800" b="1" dirty="0" err="1">
                <a:solidFill>
                  <a:srgbClr val="FF0000"/>
                </a:solidFill>
                <a:latin typeface="华文仿宋" panose="02010600040101010101" charset="-122"/>
                <a:ea typeface="华文仿宋" panose="02010600040101010101" charset="-122"/>
                <a:cs typeface="华文仿宋" panose="02010600040101010101" charset="-122"/>
                <a:sym typeface="+mn-ea"/>
              </a:rPr>
              <a:t>可用度</a:t>
            </a:r>
            <a:endParaRPr sz="2800" b="1" dirty="0">
              <a:solidFill>
                <a:srgbClr val="FF0000"/>
              </a:solidFill>
              <a:latin typeface="华文仿宋" panose="02010600040101010101" charset="-122"/>
              <a:ea typeface="华文仿宋" panose="02010600040101010101" charset="-122"/>
              <a:cs typeface="华文仿宋" panose="02010600040101010101" charset="-122"/>
              <a:sym typeface="+mn-ea"/>
            </a:endParaRPr>
          </a:p>
          <a:p>
            <a:pPr>
              <a:lnSpc>
                <a:spcPct val="150000"/>
              </a:lnSpc>
            </a:pPr>
            <a:r>
              <a:rPr sz="2400" dirty="0" err="1">
                <a:latin typeface="华文仿宋" panose="02010600040101010101" charset="-122"/>
                <a:ea typeface="华文仿宋" panose="02010600040101010101" charset="-122"/>
                <a:cs typeface="华文仿宋" panose="02010600040101010101" charset="-122"/>
              </a:rPr>
              <a:t>可用度</a:t>
            </a:r>
            <a:r>
              <a:rPr sz="2400" dirty="0">
                <a:latin typeface="华文仿宋" panose="02010600040101010101" charset="-122"/>
                <a:ea typeface="华文仿宋" panose="02010600040101010101" charset="-122"/>
                <a:cs typeface="华文仿宋" panose="02010600040101010101" charset="-122"/>
              </a:rPr>
              <a:t>(availability)</a:t>
            </a:r>
            <a:r>
              <a:rPr sz="2400" dirty="0" err="1">
                <a:latin typeface="华文仿宋" panose="02010600040101010101" charset="-122"/>
                <a:ea typeface="华文仿宋" panose="02010600040101010101" charset="-122"/>
                <a:cs typeface="华文仿宋" panose="02010600040101010101" charset="-122"/>
              </a:rPr>
              <a:t>是指产品正常工作时间占总时间的比例</a:t>
            </a:r>
            <a:endParaRPr sz="2400" dirty="0">
              <a:latin typeface="华文仿宋" panose="02010600040101010101" charset="-122"/>
              <a:ea typeface="华文仿宋" panose="02010600040101010101" charset="-122"/>
              <a:cs typeface="华文仿宋" panose="02010600040101010101" charset="-122"/>
            </a:endParaRPr>
          </a:p>
        </p:txBody>
      </p:sp>
      <p:pic>
        <p:nvPicPr>
          <p:cNvPr id="3" name="图片 2"/>
          <p:cNvPicPr>
            <a:picLocks noChangeAspect="1"/>
          </p:cNvPicPr>
          <p:nvPr/>
        </p:nvPicPr>
        <p:blipFill>
          <a:blip r:embed="rId2"/>
          <a:stretch>
            <a:fillRect/>
          </a:stretch>
        </p:blipFill>
        <p:spPr>
          <a:xfrm>
            <a:off x="983615" y="3716655"/>
            <a:ext cx="10264140" cy="2400300"/>
          </a:xfrm>
          <a:prstGeom prst="rect">
            <a:avLst/>
          </a:prstGeom>
        </p:spPr>
      </p:pic>
      <p:sp>
        <p:nvSpPr>
          <p:cNvPr id="4" name="文本框 3"/>
          <p:cNvSpPr txBox="1"/>
          <p:nvPr/>
        </p:nvSpPr>
        <p:spPr>
          <a:xfrm>
            <a:off x="983615" y="3068955"/>
            <a:ext cx="4591050" cy="460375"/>
          </a:xfrm>
          <a:prstGeom prst="rect">
            <a:avLst/>
          </a:prstGeom>
          <a:noFill/>
        </p:spPr>
        <p:txBody>
          <a:bodyPr wrap="square" rtlCol="0">
            <a:spAutoFit/>
          </a:bodyPr>
          <a:lstStyle/>
          <a:p>
            <a:r>
              <a:rPr lang="zh-CN" altLang="en-US" sz="2400" b="1">
                <a:solidFill>
                  <a:srgbClr val="FF0000"/>
                </a:solidFill>
                <a:latin typeface="华文仿宋" panose="02010600040101010101" charset="-122"/>
                <a:ea typeface="华文仿宋" panose="02010600040101010101" charset="-122"/>
              </a:rPr>
              <a:t>常用指标计算示意图</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2" name="文本框 1"/>
          <p:cNvSpPr txBox="1"/>
          <p:nvPr/>
        </p:nvSpPr>
        <p:spPr>
          <a:xfrm>
            <a:off x="709930" y="1412776"/>
            <a:ext cx="10772140" cy="4705985"/>
          </a:xfrm>
          <a:prstGeom prst="rect">
            <a:avLst/>
          </a:prstGeom>
          <a:noFill/>
        </p:spPr>
        <p:txBody>
          <a:bodyPr wrap="square" rtlCol="0" anchor="t">
            <a:spAutoFit/>
          </a:bodyPr>
          <a:lstStyle/>
          <a:p>
            <a:r>
              <a:rPr lang="zh-CN" altLang="en-US" sz="2400" b="1" dirty="0">
                <a:latin typeface="华文仿宋" panose="02010600040101010101" charset="-122"/>
                <a:ea typeface="华文仿宋" panose="02010600040101010101" charset="-122"/>
                <a:cs typeface="华文仿宋" panose="02010600040101010101" charset="-122"/>
              </a:rPr>
              <a:t>练习</a:t>
            </a:r>
          </a:p>
          <a:p>
            <a:r>
              <a:rPr lang="zh-CN" altLang="en-US" sz="2400" dirty="0">
                <a:latin typeface="华文仿宋" panose="02010600040101010101" charset="-122"/>
                <a:ea typeface="华文仿宋" panose="02010600040101010101" charset="-122"/>
                <a:cs typeface="华文仿宋" panose="02010600040101010101" charset="-122"/>
              </a:rPr>
              <a:t>在某次车辆可靠性测试中，1辆小车从0时刻开始测试，在500小时发生故障，并在501小时完成修复重新上线；在690小时再次发生故障，并在692小时完成修复重新上线；在1000小时再次发生故障并下线。</a:t>
            </a:r>
          </a:p>
          <a:p>
            <a:r>
              <a:rPr lang="zh-CN" altLang="en-US" sz="2400" dirty="0">
                <a:latin typeface="华文仿宋" panose="02010600040101010101" charset="-122"/>
                <a:ea typeface="华文仿宋" panose="02010600040101010101" charset="-122"/>
                <a:cs typeface="华文仿宋" panose="02010600040101010101" charset="-122"/>
              </a:rPr>
              <a:t>试求该辆小车的MTBF、MTTR 和可用度。</a:t>
            </a:r>
          </a:p>
          <a:p>
            <a:r>
              <a:rPr lang="zh-CN" altLang="en-US" sz="2400" b="1" dirty="0">
                <a:latin typeface="华文仿宋" panose="02010600040101010101" charset="-122"/>
                <a:ea typeface="华文仿宋" panose="02010600040101010101" charset="-122"/>
                <a:cs typeface="华文仿宋" panose="02010600040101010101" charset="-122"/>
              </a:rPr>
              <a:t>(1)小车正常运行的时间段为:</a:t>
            </a:r>
          </a:p>
          <a:p>
            <a:r>
              <a:rPr lang="zh-CN" altLang="en-US" sz="2400" dirty="0">
                <a:latin typeface="华文仿宋" panose="02010600040101010101" charset="-122"/>
                <a:ea typeface="华文仿宋" panose="02010600040101010101" charset="-122"/>
                <a:cs typeface="华文仿宋" panose="02010600040101010101" charset="-122"/>
              </a:rPr>
              <a:t>0~500，501~690，692~1000</a:t>
            </a:r>
          </a:p>
          <a:p>
            <a:pPr>
              <a:lnSpc>
                <a:spcPct val="80000"/>
              </a:lnSpc>
            </a:pPr>
            <a:r>
              <a:rPr lang="zh-CN" altLang="en-US" sz="2400" dirty="0">
                <a:latin typeface="华文仿宋" panose="02010600040101010101" charset="-122"/>
                <a:ea typeface="华文仿宋" panose="02010600040101010101" charset="-122"/>
                <a:cs typeface="华文仿宋" panose="02010600040101010101" charset="-122"/>
              </a:rPr>
              <a:t>MTBF=[(500-0)+(690-501)+(1000-692)]/3</a:t>
            </a:r>
            <a:r>
              <a:rPr lang="en-US" altLang="zh-CN" sz="2400" dirty="0">
                <a:latin typeface="华文仿宋" panose="02010600040101010101" charset="-122"/>
                <a:ea typeface="华文仿宋" panose="02010600040101010101" charset="-122"/>
                <a:cs typeface="华文仿宋" panose="02010600040101010101" charset="-122"/>
              </a:rPr>
              <a:t>=</a:t>
            </a:r>
            <a:r>
              <a:rPr lang="zh-CN" altLang="en-US" sz="2400" dirty="0">
                <a:latin typeface="华文仿宋" panose="02010600040101010101" charset="-122"/>
                <a:ea typeface="华文仿宋" panose="02010600040101010101" charset="-122"/>
                <a:cs typeface="华文仿宋" panose="02010600040101010101" charset="-122"/>
              </a:rPr>
              <a:t>332.33(小时)</a:t>
            </a:r>
          </a:p>
          <a:p>
            <a:pPr>
              <a:lnSpc>
                <a:spcPct val="80000"/>
              </a:lnSpc>
            </a:pPr>
            <a:endParaRPr lang="zh-CN" altLang="en-US" sz="2400" dirty="0">
              <a:latin typeface="华文仿宋" panose="02010600040101010101" charset="-122"/>
              <a:ea typeface="华文仿宋" panose="02010600040101010101" charset="-122"/>
              <a:cs typeface="华文仿宋" panose="02010600040101010101" charset="-122"/>
            </a:endParaRPr>
          </a:p>
          <a:p>
            <a:pPr>
              <a:lnSpc>
                <a:spcPct val="80000"/>
              </a:lnSpc>
            </a:pPr>
            <a:r>
              <a:rPr lang="zh-CN" altLang="en-US" sz="2400" b="1" dirty="0">
                <a:latin typeface="华文仿宋" panose="02010600040101010101" charset="-122"/>
                <a:ea typeface="华文仿宋" panose="02010600040101010101" charset="-122"/>
                <a:cs typeface="华文仿宋" panose="02010600040101010101" charset="-122"/>
              </a:rPr>
              <a:t>(2)小车维修的时间段为:</a:t>
            </a:r>
          </a:p>
          <a:p>
            <a:r>
              <a:rPr lang="zh-CN" altLang="en-US" sz="2400" dirty="0">
                <a:latin typeface="华文仿宋" panose="02010600040101010101" charset="-122"/>
                <a:ea typeface="华文仿宋" panose="02010600040101010101" charset="-122"/>
                <a:cs typeface="华文仿宋" panose="02010600040101010101" charset="-122"/>
              </a:rPr>
              <a:t>500~501，690~692</a:t>
            </a:r>
          </a:p>
          <a:p>
            <a:pPr>
              <a:lnSpc>
                <a:spcPct val="70000"/>
              </a:lnSpc>
            </a:pPr>
            <a:r>
              <a:rPr lang="zh-CN" altLang="en-US" sz="2400" dirty="0">
                <a:latin typeface="华文仿宋" panose="02010600040101010101" charset="-122"/>
                <a:ea typeface="华文仿宋" panose="02010600040101010101" charset="-122"/>
                <a:cs typeface="华文仿宋" panose="02010600040101010101" charset="-122"/>
              </a:rPr>
              <a:t>MTTR=[(501-500)+(692-690)/2=1.5(小时)</a:t>
            </a:r>
          </a:p>
          <a:p>
            <a:pPr>
              <a:lnSpc>
                <a:spcPct val="70000"/>
              </a:lnSpc>
            </a:pPr>
            <a:endParaRPr lang="zh-CN" altLang="en-US" sz="2400" dirty="0">
              <a:latin typeface="华文仿宋" panose="02010600040101010101" charset="-122"/>
              <a:ea typeface="华文仿宋" panose="02010600040101010101" charset="-122"/>
              <a:cs typeface="华文仿宋" panose="02010600040101010101" charset="-122"/>
            </a:endParaRPr>
          </a:p>
          <a:p>
            <a:pPr>
              <a:lnSpc>
                <a:spcPct val="70000"/>
              </a:lnSpc>
            </a:pPr>
            <a:r>
              <a:rPr lang="zh-CN" altLang="en-US" sz="2400" b="1" dirty="0">
                <a:latin typeface="华文仿宋" panose="02010600040101010101" charset="-122"/>
                <a:ea typeface="华文仿宋" panose="02010600040101010101" charset="-122"/>
                <a:cs typeface="华文仿宋" panose="02010600040101010101" charset="-122"/>
              </a:rPr>
              <a:t>(3)可用度</a:t>
            </a:r>
            <a:r>
              <a:rPr lang="zh-CN" altLang="en-US" sz="2400" dirty="0">
                <a:latin typeface="华文仿宋" panose="02010600040101010101" charset="-122"/>
                <a:ea typeface="华文仿宋" panose="02010600040101010101" charset="-122"/>
                <a:cs typeface="华文仿宋" panose="02010600040101010101" charset="-122"/>
              </a:rPr>
              <a:t>=[(500-0)+(690-501)+(1000-692)/(1000-0)=997/1000</a:t>
            </a:r>
            <a:r>
              <a:rPr lang="en-US" altLang="zh-CN" sz="2400" dirty="0">
                <a:latin typeface="华文仿宋" panose="02010600040101010101" charset="-122"/>
                <a:ea typeface="华文仿宋" panose="02010600040101010101" charset="-122"/>
                <a:cs typeface="华文仿宋" panose="02010600040101010101" charset="-122"/>
              </a:rPr>
              <a:t>=</a:t>
            </a:r>
            <a:r>
              <a:rPr lang="zh-CN" altLang="en-US" sz="2400" dirty="0">
                <a:latin typeface="华文仿宋" panose="02010600040101010101" charset="-122"/>
                <a:ea typeface="华文仿宋" panose="02010600040101010101" charset="-122"/>
                <a:cs typeface="华文仿宋" panose="02010600040101010101" charset="-122"/>
              </a:rPr>
              <a:t>0.997</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3" name="文本框 2"/>
          <p:cNvSpPr txBox="1"/>
          <p:nvPr/>
        </p:nvSpPr>
        <p:spPr>
          <a:xfrm>
            <a:off x="767715" y="1484630"/>
            <a:ext cx="11080115" cy="1198880"/>
          </a:xfrm>
          <a:prstGeom prst="rect">
            <a:avLst/>
          </a:prstGeom>
          <a:noFill/>
        </p:spPr>
        <p:txBody>
          <a:bodyPr wrap="square" rtlCol="0" anchor="t">
            <a:spAutoFit/>
          </a:bodyPr>
          <a:lstStyle/>
          <a:p>
            <a:r>
              <a:rPr lang="zh-CN" altLang="en-US" sz="2400" b="1" dirty="0">
                <a:solidFill>
                  <a:srgbClr val="FF0000"/>
                </a:solidFill>
                <a:latin typeface="华文仿宋" panose="02010600040101010101" charset="-122"/>
                <a:ea typeface="华文仿宋" panose="02010600040101010101" charset="-122"/>
                <a:cs typeface="华文仿宋" panose="02010600040101010101" charset="-122"/>
              </a:rPr>
              <a:t>练习 </a:t>
            </a:r>
          </a:p>
          <a:p>
            <a:r>
              <a:rPr lang="zh-CN" altLang="en-US" sz="2400" dirty="0">
                <a:latin typeface="华文仿宋" panose="02010600040101010101" charset="-122"/>
                <a:ea typeface="华文仿宋" panose="02010600040101010101" charset="-122"/>
                <a:cs typeface="华文仿宋" panose="02010600040101010101" charset="-122"/>
              </a:rPr>
              <a:t>某仓库对库内的自动化分拣设备进行年度异常故障统计，结果如表 11.2.4，请计算该仓库自动化分拣设备的 MTBF、MTTR、可用度，并以折线图形式进行分析。</a:t>
            </a:r>
          </a:p>
        </p:txBody>
      </p:sp>
      <p:sp>
        <p:nvSpPr>
          <p:cNvPr id="4" name="文本框 3"/>
          <p:cNvSpPr txBox="1"/>
          <p:nvPr/>
        </p:nvSpPr>
        <p:spPr>
          <a:xfrm>
            <a:off x="3940492" y="2706619"/>
            <a:ext cx="4311015" cy="398780"/>
          </a:xfrm>
          <a:prstGeom prst="rect">
            <a:avLst/>
          </a:prstGeom>
          <a:noFill/>
        </p:spPr>
        <p:txBody>
          <a:bodyPr wrap="square" rtlCol="0" anchor="t">
            <a:spAutoFit/>
          </a:bodyPr>
          <a:lstStyle/>
          <a:p>
            <a:r>
              <a:rPr lang="zh-CN" altLang="en-US" sz="2000" dirty="0">
                <a:latin typeface="华文仿宋" panose="02010600040101010101" charset="-122"/>
                <a:ea typeface="华文仿宋" panose="02010600040101010101" charset="-122"/>
                <a:cs typeface="华文仿宋" panose="02010600040101010101" charset="-122"/>
              </a:rPr>
              <a:t>表11.2.4 仓库年度异常故障统计表</a:t>
            </a:r>
          </a:p>
        </p:txBody>
      </p:sp>
      <p:graphicFrame>
        <p:nvGraphicFramePr>
          <p:cNvPr id="5" name="表格 4"/>
          <p:cNvGraphicFramePr/>
          <p:nvPr>
            <p:custDataLst>
              <p:tags r:id="rId1"/>
            </p:custDataLst>
          </p:nvPr>
        </p:nvGraphicFramePr>
        <p:xfrm>
          <a:off x="964565" y="3184525"/>
          <a:ext cx="10072370" cy="2808605"/>
        </p:xfrm>
        <a:graphic>
          <a:graphicData uri="http://schemas.openxmlformats.org/drawingml/2006/table">
            <a:tbl>
              <a:tblPr firstRow="1" bandRow="1">
                <a:tableStyleId>{5C22544A-7EE6-4342-B048-85BDC9FD1C3A}</a:tableStyleId>
              </a:tblPr>
              <a:tblGrid>
                <a:gridCol w="1469390">
                  <a:extLst>
                    <a:ext uri="{9D8B030D-6E8A-4147-A177-3AD203B41FA5}">
                      <a16:colId xmlns:a16="http://schemas.microsoft.com/office/drawing/2014/main" val="20000"/>
                    </a:ext>
                  </a:extLst>
                </a:gridCol>
                <a:gridCol w="594995">
                  <a:extLst>
                    <a:ext uri="{9D8B030D-6E8A-4147-A177-3AD203B41FA5}">
                      <a16:colId xmlns:a16="http://schemas.microsoft.com/office/drawing/2014/main" val="20001"/>
                    </a:ext>
                  </a:extLst>
                </a:gridCol>
                <a:gridCol w="728345">
                  <a:extLst>
                    <a:ext uri="{9D8B030D-6E8A-4147-A177-3AD203B41FA5}">
                      <a16:colId xmlns:a16="http://schemas.microsoft.com/office/drawing/2014/main" val="20002"/>
                    </a:ext>
                  </a:extLst>
                </a:gridCol>
                <a:gridCol w="728345">
                  <a:extLst>
                    <a:ext uri="{9D8B030D-6E8A-4147-A177-3AD203B41FA5}">
                      <a16:colId xmlns:a16="http://schemas.microsoft.com/office/drawing/2014/main" val="20003"/>
                    </a:ext>
                  </a:extLst>
                </a:gridCol>
                <a:gridCol w="727710">
                  <a:extLst>
                    <a:ext uri="{9D8B030D-6E8A-4147-A177-3AD203B41FA5}">
                      <a16:colId xmlns:a16="http://schemas.microsoft.com/office/drawing/2014/main" val="20004"/>
                    </a:ext>
                  </a:extLst>
                </a:gridCol>
                <a:gridCol w="727710">
                  <a:extLst>
                    <a:ext uri="{9D8B030D-6E8A-4147-A177-3AD203B41FA5}">
                      <a16:colId xmlns:a16="http://schemas.microsoft.com/office/drawing/2014/main" val="20005"/>
                    </a:ext>
                  </a:extLst>
                </a:gridCol>
                <a:gridCol w="728345">
                  <a:extLst>
                    <a:ext uri="{9D8B030D-6E8A-4147-A177-3AD203B41FA5}">
                      <a16:colId xmlns:a16="http://schemas.microsoft.com/office/drawing/2014/main" val="20006"/>
                    </a:ext>
                  </a:extLst>
                </a:gridCol>
                <a:gridCol w="727710">
                  <a:extLst>
                    <a:ext uri="{9D8B030D-6E8A-4147-A177-3AD203B41FA5}">
                      <a16:colId xmlns:a16="http://schemas.microsoft.com/office/drawing/2014/main" val="20007"/>
                    </a:ext>
                  </a:extLst>
                </a:gridCol>
                <a:gridCol w="728345">
                  <a:extLst>
                    <a:ext uri="{9D8B030D-6E8A-4147-A177-3AD203B41FA5}">
                      <a16:colId xmlns:a16="http://schemas.microsoft.com/office/drawing/2014/main" val="20008"/>
                    </a:ext>
                  </a:extLst>
                </a:gridCol>
                <a:gridCol w="727710">
                  <a:extLst>
                    <a:ext uri="{9D8B030D-6E8A-4147-A177-3AD203B41FA5}">
                      <a16:colId xmlns:a16="http://schemas.microsoft.com/office/drawing/2014/main" val="20009"/>
                    </a:ext>
                  </a:extLst>
                </a:gridCol>
                <a:gridCol w="727710">
                  <a:extLst>
                    <a:ext uri="{9D8B030D-6E8A-4147-A177-3AD203B41FA5}">
                      <a16:colId xmlns:a16="http://schemas.microsoft.com/office/drawing/2014/main" val="20010"/>
                    </a:ext>
                  </a:extLst>
                </a:gridCol>
                <a:gridCol w="727710">
                  <a:extLst>
                    <a:ext uri="{9D8B030D-6E8A-4147-A177-3AD203B41FA5}">
                      <a16:colId xmlns:a16="http://schemas.microsoft.com/office/drawing/2014/main" val="20011"/>
                    </a:ext>
                  </a:extLst>
                </a:gridCol>
                <a:gridCol w="728345">
                  <a:extLst>
                    <a:ext uri="{9D8B030D-6E8A-4147-A177-3AD203B41FA5}">
                      <a16:colId xmlns:a16="http://schemas.microsoft.com/office/drawing/2014/main" val="20012"/>
                    </a:ext>
                  </a:extLst>
                </a:gridCol>
              </a:tblGrid>
              <a:tr h="400050">
                <a:tc>
                  <a:txBody>
                    <a:bodyPr/>
                    <a:lstStyle/>
                    <a:p>
                      <a:pPr indent="0" algn="ctr">
                        <a:buNone/>
                      </a:pPr>
                      <a:r>
                        <a:rPr lang="zh-CN" sz="1800" b="1">
                          <a:solidFill>
                            <a:srgbClr val="FFFFFF"/>
                          </a:solidFill>
                          <a:latin typeface="Arial" panose="020B0604020202020204" pitchFamily="34" charset="0"/>
                          <a:ea typeface="宋体" panose="02010600030101010101" pitchFamily="2" charset="-122"/>
                        </a:rPr>
                        <a:t>月份</a:t>
                      </a:r>
                      <a:endParaRPr lang="zh-CN" altLang="en-US" sz="1800" b="1">
                        <a:solidFill>
                          <a:srgbClr val="FFFFFF"/>
                        </a:solidFill>
                        <a:latin typeface="Arial" panose="020B0604020202020204" pitchFamily="34" charset="0"/>
                        <a:ea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1</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2</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3</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4</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5</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6</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7</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8</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9</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10</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11</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1800" b="1">
                          <a:solidFill>
                            <a:srgbClr val="FFFFFF"/>
                          </a:solidFill>
                          <a:latin typeface="宋体" panose="02010600030101010101" pitchFamily="2" charset="-122"/>
                        </a:rPr>
                        <a:t>12</a:t>
                      </a:r>
                      <a:endParaRPr lang="en-US" altLang="en-US" sz="1800" b="1">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extLst>
                  <a:ext uri="{0D108BD9-81ED-4DB2-BD59-A6C34878D82A}">
                    <a16:rowId xmlns:a16="http://schemas.microsoft.com/office/drawing/2014/main" val="10000"/>
                  </a:ext>
                </a:extLst>
              </a:tr>
              <a:tr h="331470">
                <a:tc>
                  <a:txBody>
                    <a:bodyPr/>
                    <a:lstStyle/>
                    <a:p>
                      <a:pPr indent="0" algn="ctr">
                        <a:buNone/>
                      </a:pPr>
                      <a:r>
                        <a:rPr lang="zh-CN" sz="1600" b="0" dirty="0">
                          <a:solidFill>
                            <a:srgbClr val="FFFFFF"/>
                          </a:solidFill>
                          <a:latin typeface="Arial" panose="020B0604020202020204" pitchFamily="34" charset="0"/>
                          <a:ea typeface="宋体" panose="02010600030101010101" pitchFamily="2" charset="-122"/>
                        </a:rPr>
                        <a:t>总小时数</a:t>
                      </a:r>
                      <a:endParaRPr lang="zh-CN" altLang="en-US" sz="1600" b="0" dirty="0">
                        <a:solidFill>
                          <a:srgbClr val="FFFFFF"/>
                        </a:solidFill>
                        <a:latin typeface="Arial" panose="020B0604020202020204" pitchFamily="34" charset="0"/>
                        <a:ea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600" b="0">
                          <a:solidFill>
                            <a:srgbClr val="000000"/>
                          </a:solidFill>
                          <a:latin typeface="宋体" panose="02010600030101010101" pitchFamily="2" charset="-122"/>
                        </a:rPr>
                        <a:t>1307</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1203</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1063</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1928</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1324</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1317</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1405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1985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3845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1651</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1105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1807</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290">
                <a:tc>
                  <a:txBody>
                    <a:bodyPr/>
                    <a:lstStyle/>
                    <a:p>
                      <a:pPr indent="0" algn="ctr">
                        <a:buNone/>
                      </a:pPr>
                      <a:r>
                        <a:rPr lang="zh-CN" sz="1600" b="0" dirty="0">
                          <a:solidFill>
                            <a:srgbClr val="FFFFFF"/>
                          </a:solidFill>
                          <a:latin typeface="Arial" panose="020B0604020202020204" pitchFamily="34" charset="0"/>
                          <a:ea typeface="宋体" panose="02010600030101010101" pitchFamily="2" charset="-122"/>
                        </a:rPr>
                        <a:t>实际运转小时数</a:t>
                      </a:r>
                      <a:endParaRPr lang="zh-CN" altLang="en-US" sz="1600" b="0" dirty="0">
                        <a:solidFill>
                          <a:srgbClr val="FFFFFF"/>
                        </a:solidFill>
                        <a:latin typeface="Arial" panose="020B0604020202020204" pitchFamily="34" charset="0"/>
                        <a:ea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600" b="0">
                          <a:solidFill>
                            <a:srgbClr val="000000"/>
                          </a:solidFill>
                          <a:latin typeface="宋体" panose="02010600030101010101" pitchFamily="2" charset="-122"/>
                        </a:rPr>
                        <a:t>1230</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1083</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919</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1877</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1183</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1254</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1267</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1840</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3795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1545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991</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1666</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105">
                <a:tc>
                  <a:txBody>
                    <a:bodyPr/>
                    <a:lstStyle/>
                    <a:p>
                      <a:pPr indent="0" algn="ctr">
                        <a:buNone/>
                      </a:pPr>
                      <a:r>
                        <a:rPr lang="zh-CN" sz="1600" b="0" dirty="0">
                          <a:solidFill>
                            <a:srgbClr val="FFFFFF"/>
                          </a:solidFill>
                          <a:latin typeface="Arial" panose="020B0604020202020204" pitchFamily="34" charset="0"/>
                          <a:ea typeface="宋体" panose="02010600030101010101" pitchFamily="2" charset="-122"/>
                        </a:rPr>
                        <a:t>维修时间</a:t>
                      </a:r>
                      <a:endParaRPr lang="zh-CN" altLang="en-US" sz="1600" b="0" dirty="0">
                        <a:solidFill>
                          <a:srgbClr val="FFFFFF"/>
                        </a:solidFill>
                        <a:latin typeface="Arial" panose="020B0604020202020204" pitchFamily="34" charset="0"/>
                        <a:ea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600" b="0">
                          <a:solidFill>
                            <a:srgbClr val="000000"/>
                          </a:solidFill>
                          <a:latin typeface="宋体" panose="02010600030101010101" pitchFamily="2" charset="-122"/>
                        </a:rPr>
                        <a:t>77</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120</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144</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51</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141</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63</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138</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145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50</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106</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114</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141</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2740">
                <a:tc>
                  <a:txBody>
                    <a:bodyPr/>
                    <a:lstStyle/>
                    <a:p>
                      <a:pPr indent="0" algn="ctr">
                        <a:buNone/>
                      </a:pPr>
                      <a:r>
                        <a:rPr lang="zh-CN" sz="1600" b="0" dirty="0">
                          <a:solidFill>
                            <a:srgbClr val="FFFFFF"/>
                          </a:solidFill>
                          <a:latin typeface="Arial" panose="020B0604020202020204" pitchFamily="34" charset="0"/>
                          <a:ea typeface="宋体" panose="02010600030101010101" pitchFamily="2" charset="-122"/>
                        </a:rPr>
                        <a:t>故障次数</a:t>
                      </a:r>
                      <a:endParaRPr lang="zh-CN" altLang="en-US" sz="1600" b="0" dirty="0">
                        <a:solidFill>
                          <a:srgbClr val="FFFFFF"/>
                        </a:solidFill>
                        <a:latin typeface="Arial" panose="020B0604020202020204" pitchFamily="34" charset="0"/>
                        <a:ea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600" b="0">
                          <a:solidFill>
                            <a:srgbClr val="000000"/>
                          </a:solidFill>
                          <a:latin typeface="宋体" panose="02010600030101010101" pitchFamily="2" charset="-122"/>
                        </a:rPr>
                        <a:t>1</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4</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2</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2</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2</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5</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2</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2</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4</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1</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rPr>
                        <a:t>4</a:t>
                      </a: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2740">
                <a:tc>
                  <a:txBody>
                    <a:bodyPr/>
                    <a:lstStyle/>
                    <a:p>
                      <a:pPr indent="0" algn="ctr">
                        <a:buNone/>
                      </a:pPr>
                      <a:r>
                        <a:rPr lang="en-US" sz="1600" b="0" dirty="0">
                          <a:solidFill>
                            <a:srgbClr val="FFFFFF"/>
                          </a:solidFill>
                          <a:latin typeface="宋体" panose="02010600030101010101" pitchFamily="2" charset="-122"/>
                        </a:rPr>
                        <a:t>MTBF</a:t>
                      </a:r>
                      <a:endParaRPr lang="en-US" altLang="en-US" sz="1600" b="0" dirty="0">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2105">
                <a:tc>
                  <a:txBody>
                    <a:bodyPr/>
                    <a:lstStyle/>
                    <a:p>
                      <a:pPr indent="0" algn="ctr">
                        <a:buNone/>
                      </a:pPr>
                      <a:r>
                        <a:rPr lang="en-US" sz="1600" b="0">
                          <a:solidFill>
                            <a:srgbClr val="FFFFFF"/>
                          </a:solidFill>
                          <a:latin typeface="宋体" panose="02010600030101010101" pitchFamily="2" charset="-122"/>
                        </a:rPr>
                        <a:t>MTTR</a:t>
                      </a:r>
                      <a:endParaRPr lang="en-US" altLang="en-US" sz="1600" b="0">
                        <a:solidFill>
                          <a:srgbClr val="FFFFFF"/>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2105">
                <a:tc>
                  <a:txBody>
                    <a:bodyPr/>
                    <a:lstStyle/>
                    <a:p>
                      <a:pPr indent="0" algn="ctr">
                        <a:buNone/>
                      </a:pPr>
                      <a:r>
                        <a:rPr lang="zh-CN" sz="1600" b="0">
                          <a:solidFill>
                            <a:srgbClr val="FFFFFF"/>
                          </a:solidFill>
                          <a:latin typeface="Arial" panose="020B0604020202020204" pitchFamily="34" charset="0"/>
                          <a:ea typeface="宋体" panose="02010600030101010101" pitchFamily="2" charset="-122"/>
                        </a:rPr>
                        <a:t>可用度</a:t>
                      </a:r>
                      <a:endParaRPr lang="zh-CN" altLang="en-US" sz="1600" b="0">
                        <a:solidFill>
                          <a:srgbClr val="FFFFFF"/>
                        </a:solidFill>
                        <a:latin typeface="Arial" panose="020B0604020202020204" pitchFamily="34" charset="0"/>
                        <a:ea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dirty="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dirty="0">
                        <a:solidFill>
                          <a:srgbClr val="000000"/>
                        </a:solidFill>
                        <a:latin typeface="宋体" panose="02010600030101010101" pitchFamily="2" charset="-122"/>
                      </a:endParaRPr>
                    </a:p>
                  </a:txBody>
                  <a:tcPr marL="12700" marR="12700" marT="12700" anchor="ctr" anchorCtr="1">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2" name="文本框 1"/>
          <p:cNvSpPr txBox="1"/>
          <p:nvPr/>
        </p:nvSpPr>
        <p:spPr>
          <a:xfrm>
            <a:off x="695960" y="1917065"/>
            <a:ext cx="10984865" cy="1198880"/>
          </a:xfrm>
          <a:prstGeom prst="rect">
            <a:avLst/>
          </a:prstGeom>
          <a:noFill/>
        </p:spPr>
        <p:txBody>
          <a:bodyPr wrap="square" rtlCol="0" anchor="t">
            <a:spAutoFit/>
          </a:bodyPr>
          <a:lstStyle/>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(1)以1月份为例，MTBF=实际运转小时数/故障次数=1230/1=1230(时)，依次类推</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(2)以1月份为例，MTTR=维修时间/故障次数=77/1=77(时)</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(3)以1月份为例，可用度=实际运转小时数/总小时数=1230/1370=0.94，依次类推，运算后如表 </a:t>
            </a:r>
          </a:p>
        </p:txBody>
      </p:sp>
      <p:sp>
        <p:nvSpPr>
          <p:cNvPr id="3" name="文本框 2"/>
          <p:cNvSpPr txBox="1"/>
          <p:nvPr/>
        </p:nvSpPr>
        <p:spPr>
          <a:xfrm>
            <a:off x="839470" y="1484630"/>
            <a:ext cx="832485" cy="460375"/>
          </a:xfrm>
          <a:prstGeom prst="rect">
            <a:avLst/>
          </a:prstGeom>
          <a:noFill/>
        </p:spPr>
        <p:txBody>
          <a:bodyPr wrap="square" rtlCol="0" anchor="t">
            <a:spAutoFit/>
          </a:bodyPr>
          <a:lstStyle/>
          <a:p>
            <a:r>
              <a:rPr lang="zh-CN" altLang="en-US" sz="2400" b="1">
                <a:solidFill>
                  <a:srgbClr val="FF0000"/>
                </a:solidFill>
                <a:latin typeface="华文仿宋" panose="02010600040101010101" charset="-122"/>
                <a:ea typeface="华文仿宋" panose="02010600040101010101" charset="-122"/>
                <a:cs typeface="华文仿宋" panose="02010600040101010101" charset="-122"/>
                <a:sym typeface="+mn-ea"/>
              </a:rPr>
              <a:t>解析</a:t>
            </a:r>
          </a:p>
        </p:txBody>
      </p:sp>
      <p:graphicFrame>
        <p:nvGraphicFramePr>
          <p:cNvPr id="4" name="表格 3"/>
          <p:cNvGraphicFramePr/>
          <p:nvPr>
            <p:custDataLst>
              <p:tags r:id="rId1"/>
            </p:custDataLst>
            <p:extLst>
              <p:ext uri="{D42A27DB-BD31-4B8C-83A1-F6EECF244321}">
                <p14:modId xmlns:p14="http://schemas.microsoft.com/office/powerpoint/2010/main" val="3787449240"/>
              </p:ext>
            </p:extLst>
          </p:nvPr>
        </p:nvGraphicFramePr>
        <p:xfrm>
          <a:off x="1090295" y="3107690"/>
          <a:ext cx="9808845" cy="3057525"/>
        </p:xfrm>
        <a:graphic>
          <a:graphicData uri="http://schemas.openxmlformats.org/drawingml/2006/table">
            <a:tbl>
              <a:tblPr firstRow="1" bandRow="1">
                <a:tableStyleId>{5C22544A-7EE6-4342-B048-85BDC9FD1C3A}</a:tableStyleId>
              </a:tblPr>
              <a:tblGrid>
                <a:gridCol w="1453515">
                  <a:extLst>
                    <a:ext uri="{9D8B030D-6E8A-4147-A177-3AD203B41FA5}">
                      <a16:colId xmlns:a16="http://schemas.microsoft.com/office/drawing/2014/main" val="20000"/>
                    </a:ext>
                  </a:extLst>
                </a:gridCol>
                <a:gridCol w="696595">
                  <a:extLst>
                    <a:ext uri="{9D8B030D-6E8A-4147-A177-3AD203B41FA5}">
                      <a16:colId xmlns:a16="http://schemas.microsoft.com/office/drawing/2014/main" val="20001"/>
                    </a:ext>
                  </a:extLst>
                </a:gridCol>
                <a:gridCol w="696595">
                  <a:extLst>
                    <a:ext uri="{9D8B030D-6E8A-4147-A177-3AD203B41FA5}">
                      <a16:colId xmlns:a16="http://schemas.microsoft.com/office/drawing/2014/main" val="20002"/>
                    </a:ext>
                  </a:extLst>
                </a:gridCol>
                <a:gridCol w="695960">
                  <a:extLst>
                    <a:ext uri="{9D8B030D-6E8A-4147-A177-3AD203B41FA5}">
                      <a16:colId xmlns:a16="http://schemas.microsoft.com/office/drawing/2014/main" val="20003"/>
                    </a:ext>
                  </a:extLst>
                </a:gridCol>
                <a:gridCol w="695960">
                  <a:extLst>
                    <a:ext uri="{9D8B030D-6E8A-4147-A177-3AD203B41FA5}">
                      <a16:colId xmlns:a16="http://schemas.microsoft.com/office/drawing/2014/main" val="20004"/>
                    </a:ext>
                  </a:extLst>
                </a:gridCol>
                <a:gridCol w="696595">
                  <a:extLst>
                    <a:ext uri="{9D8B030D-6E8A-4147-A177-3AD203B41FA5}">
                      <a16:colId xmlns:a16="http://schemas.microsoft.com/office/drawing/2014/main" val="20005"/>
                    </a:ext>
                  </a:extLst>
                </a:gridCol>
                <a:gridCol w="696595">
                  <a:extLst>
                    <a:ext uri="{9D8B030D-6E8A-4147-A177-3AD203B41FA5}">
                      <a16:colId xmlns:a16="http://schemas.microsoft.com/office/drawing/2014/main" val="20006"/>
                    </a:ext>
                  </a:extLst>
                </a:gridCol>
                <a:gridCol w="695325">
                  <a:extLst>
                    <a:ext uri="{9D8B030D-6E8A-4147-A177-3AD203B41FA5}">
                      <a16:colId xmlns:a16="http://schemas.microsoft.com/office/drawing/2014/main" val="20007"/>
                    </a:ext>
                  </a:extLst>
                </a:gridCol>
                <a:gridCol w="696595">
                  <a:extLst>
                    <a:ext uri="{9D8B030D-6E8A-4147-A177-3AD203B41FA5}">
                      <a16:colId xmlns:a16="http://schemas.microsoft.com/office/drawing/2014/main" val="20008"/>
                    </a:ext>
                  </a:extLst>
                </a:gridCol>
                <a:gridCol w="695960">
                  <a:extLst>
                    <a:ext uri="{9D8B030D-6E8A-4147-A177-3AD203B41FA5}">
                      <a16:colId xmlns:a16="http://schemas.microsoft.com/office/drawing/2014/main" val="20009"/>
                    </a:ext>
                  </a:extLst>
                </a:gridCol>
                <a:gridCol w="696595">
                  <a:extLst>
                    <a:ext uri="{9D8B030D-6E8A-4147-A177-3AD203B41FA5}">
                      <a16:colId xmlns:a16="http://schemas.microsoft.com/office/drawing/2014/main" val="20010"/>
                    </a:ext>
                  </a:extLst>
                </a:gridCol>
                <a:gridCol w="696595">
                  <a:extLst>
                    <a:ext uri="{9D8B030D-6E8A-4147-A177-3AD203B41FA5}">
                      <a16:colId xmlns:a16="http://schemas.microsoft.com/office/drawing/2014/main" val="20011"/>
                    </a:ext>
                  </a:extLst>
                </a:gridCol>
                <a:gridCol w="695960">
                  <a:extLst>
                    <a:ext uri="{9D8B030D-6E8A-4147-A177-3AD203B41FA5}">
                      <a16:colId xmlns:a16="http://schemas.microsoft.com/office/drawing/2014/main" val="20012"/>
                    </a:ext>
                  </a:extLst>
                </a:gridCol>
              </a:tblGrid>
              <a:tr h="367030">
                <a:tc>
                  <a:txBody>
                    <a:bodyPr/>
                    <a:lstStyle/>
                    <a:p>
                      <a:pPr indent="0" algn="ctr">
                        <a:buNone/>
                      </a:pPr>
                      <a:r>
                        <a:rPr lang="zh-CN" sz="1800" b="1">
                          <a:solidFill>
                            <a:srgbClr val="FFFFFF"/>
                          </a:solidFill>
                          <a:latin typeface="Arial" panose="020B0604020202020204" pitchFamily="34" charset="0"/>
                          <a:ea typeface="宋体" panose="02010600030101010101" pitchFamily="2" charset="-122"/>
                        </a:rPr>
                        <a:t>月份</a:t>
                      </a:r>
                      <a:endParaRPr lang="zh-CN" altLang="en-US" sz="1800" b="1">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1</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2</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3</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4</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5</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6</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7</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8</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9</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10</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11</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tc>
                  <a:txBody>
                    <a:bodyPr/>
                    <a:lstStyle/>
                    <a:p>
                      <a:pPr indent="0" algn="ctr">
                        <a:buNone/>
                      </a:pPr>
                      <a:r>
                        <a:rPr lang="en-US" sz="1800" b="1">
                          <a:solidFill>
                            <a:srgbClr val="FFFFFF"/>
                          </a:solidFill>
                          <a:latin typeface="宋体" panose="02010600030101010101" pitchFamily="2" charset="-122"/>
                        </a:rPr>
                        <a:t>12</a:t>
                      </a:r>
                      <a:endParaRPr lang="en-US" altLang="en-US" sz="1800" b="1">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333F4F"/>
                    </a:solidFill>
                  </a:tcPr>
                </a:tc>
                <a:extLst>
                  <a:ext uri="{0D108BD9-81ED-4DB2-BD59-A6C34878D82A}">
                    <a16:rowId xmlns:a16="http://schemas.microsoft.com/office/drawing/2014/main" val="10000"/>
                  </a:ext>
                </a:extLst>
              </a:tr>
              <a:tr h="367030">
                <a:tc>
                  <a:txBody>
                    <a:bodyPr/>
                    <a:lstStyle/>
                    <a:p>
                      <a:pPr indent="0" algn="ctr">
                        <a:buNone/>
                      </a:pPr>
                      <a:r>
                        <a:rPr lang="zh-CN" sz="1400" b="0">
                          <a:solidFill>
                            <a:srgbClr val="FFFFFF"/>
                          </a:solidFill>
                          <a:latin typeface="Arial" panose="020B0604020202020204" pitchFamily="34" charset="0"/>
                          <a:ea typeface="宋体" panose="02010600030101010101" pitchFamily="2" charset="-122"/>
                        </a:rPr>
                        <a:t>总小时数</a:t>
                      </a:r>
                      <a:endParaRPr lang="zh-CN" altLang="en-US" sz="1400" b="0">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1F4E78"/>
                    </a:solidFill>
                  </a:tcPr>
                </a:tc>
                <a:tc>
                  <a:txBody>
                    <a:bodyPr/>
                    <a:lstStyle/>
                    <a:p>
                      <a:pPr indent="0" algn="ctr">
                        <a:buNone/>
                      </a:pPr>
                      <a:r>
                        <a:rPr lang="en-US" sz="1400" b="0" dirty="0">
                          <a:solidFill>
                            <a:srgbClr val="000000"/>
                          </a:solidFill>
                          <a:latin typeface="宋体" panose="02010600030101010101" pitchFamily="2" charset="-122"/>
                        </a:rPr>
                        <a:t>1307</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1203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1063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1928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1324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1317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1405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1985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3845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1651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1105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1807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indent="0" algn="ctr">
                        <a:buNone/>
                      </a:pPr>
                      <a:r>
                        <a:rPr lang="zh-CN" sz="1400" b="0">
                          <a:solidFill>
                            <a:srgbClr val="FFFFFF"/>
                          </a:solidFill>
                          <a:latin typeface="Arial" panose="020B0604020202020204" pitchFamily="34" charset="0"/>
                          <a:ea typeface="宋体" panose="02010600030101010101" pitchFamily="2" charset="-122"/>
                        </a:rPr>
                        <a:t>实际运转小时数</a:t>
                      </a:r>
                      <a:endParaRPr lang="zh-CN" altLang="en-US" sz="1400" b="0">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1F4E78"/>
                    </a:solidFill>
                  </a:tcPr>
                </a:tc>
                <a:tc>
                  <a:txBody>
                    <a:bodyPr/>
                    <a:lstStyle/>
                    <a:p>
                      <a:pPr indent="0" algn="ctr">
                        <a:buNone/>
                      </a:pPr>
                      <a:r>
                        <a:rPr lang="en-US" sz="1400" b="0" dirty="0">
                          <a:solidFill>
                            <a:srgbClr val="000000"/>
                          </a:solidFill>
                          <a:latin typeface="宋体" panose="02010600030101010101" pitchFamily="2" charset="-122"/>
                        </a:rPr>
                        <a:t>1230</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宋体" panose="02010600030101010101" pitchFamily="2" charset="-122"/>
                        </a:rPr>
                        <a:t>1083</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919</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1877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1183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1254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1267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1840</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3795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1545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991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1666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030">
                <a:tc>
                  <a:txBody>
                    <a:bodyPr/>
                    <a:lstStyle/>
                    <a:p>
                      <a:pPr indent="0" algn="ctr">
                        <a:buNone/>
                      </a:pPr>
                      <a:r>
                        <a:rPr lang="zh-CN" sz="1400" b="0">
                          <a:solidFill>
                            <a:srgbClr val="FFFFFF"/>
                          </a:solidFill>
                          <a:latin typeface="Arial" panose="020B0604020202020204" pitchFamily="34" charset="0"/>
                          <a:ea typeface="宋体" panose="02010600030101010101" pitchFamily="2" charset="-122"/>
                        </a:rPr>
                        <a:t>维修时间</a:t>
                      </a:r>
                      <a:endParaRPr lang="zh-CN" altLang="en-US" sz="1400" b="0">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1F4E78"/>
                    </a:solidFill>
                  </a:tcPr>
                </a:tc>
                <a:tc>
                  <a:txBody>
                    <a:bodyPr/>
                    <a:lstStyle/>
                    <a:p>
                      <a:pPr indent="0" algn="ctr">
                        <a:buNone/>
                      </a:pPr>
                      <a:r>
                        <a:rPr lang="en-US" sz="1400" b="0" dirty="0">
                          <a:solidFill>
                            <a:srgbClr val="000000"/>
                          </a:solidFill>
                          <a:latin typeface="宋体" panose="02010600030101010101" pitchFamily="2" charset="-122"/>
                        </a:rPr>
                        <a:t>77</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120</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144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51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141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63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138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145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50</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106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114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141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030">
                <a:tc>
                  <a:txBody>
                    <a:bodyPr/>
                    <a:lstStyle/>
                    <a:p>
                      <a:pPr indent="0" algn="ctr">
                        <a:buNone/>
                      </a:pPr>
                      <a:r>
                        <a:rPr lang="zh-CN" sz="1400" b="0">
                          <a:solidFill>
                            <a:srgbClr val="FFFFFF"/>
                          </a:solidFill>
                          <a:latin typeface="Arial" panose="020B0604020202020204" pitchFamily="34" charset="0"/>
                          <a:ea typeface="宋体" panose="02010600030101010101" pitchFamily="2" charset="-122"/>
                        </a:rPr>
                        <a:t>故障次数</a:t>
                      </a:r>
                      <a:endParaRPr lang="zh-CN" altLang="en-US" sz="1400" b="0">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1F4E78"/>
                    </a:solidFill>
                  </a:tcPr>
                </a:tc>
                <a:tc>
                  <a:txBody>
                    <a:bodyPr/>
                    <a:lstStyle/>
                    <a:p>
                      <a:pPr indent="0" algn="ctr">
                        <a:buNone/>
                      </a:pPr>
                      <a:r>
                        <a:rPr lang="en-US" sz="1400" b="0" dirty="0">
                          <a:solidFill>
                            <a:srgbClr val="000000"/>
                          </a:solidFill>
                          <a:latin typeface="宋体" panose="02010600030101010101" pitchFamily="2" charset="-122"/>
                        </a:rPr>
                        <a:t>1</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宋体" panose="02010600030101010101" pitchFamily="2" charset="-122"/>
                        </a:rPr>
                        <a:t>4</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395">
                <a:tc>
                  <a:txBody>
                    <a:bodyPr/>
                    <a:lstStyle/>
                    <a:p>
                      <a:pPr indent="0" algn="ctr">
                        <a:buNone/>
                      </a:pPr>
                      <a:r>
                        <a:rPr lang="en-US" sz="1400" b="0">
                          <a:solidFill>
                            <a:srgbClr val="FFFFFF"/>
                          </a:solidFill>
                          <a:latin typeface="宋体" panose="02010600030101010101" pitchFamily="2" charset="-122"/>
                        </a:rPr>
                        <a:t>MTBF</a:t>
                      </a:r>
                      <a:endParaRPr lang="en-US" altLang="en-US" sz="1400" b="0">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1F4E78"/>
                    </a:solidFill>
                  </a:tcPr>
                </a:tc>
                <a:tc>
                  <a:txBody>
                    <a:bodyPr/>
                    <a:lstStyle/>
                    <a:p>
                      <a:pPr indent="0" algn="ctr">
                        <a:buNone/>
                      </a:pPr>
                      <a:r>
                        <a:rPr lang="en-US" sz="1400" b="0">
                          <a:solidFill>
                            <a:srgbClr val="000000"/>
                          </a:solidFill>
                          <a:latin typeface="宋体" panose="02010600030101010101" pitchFamily="2" charset="-122"/>
                        </a:rPr>
                        <a:t>1230</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宋体" panose="02010600030101010101" pitchFamily="2" charset="-122"/>
                        </a:rPr>
                        <a:t>271</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184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939</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592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627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253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920</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1898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386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991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417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7030">
                <a:tc>
                  <a:txBody>
                    <a:bodyPr/>
                    <a:lstStyle/>
                    <a:p>
                      <a:pPr indent="0" algn="ctr">
                        <a:buNone/>
                      </a:pPr>
                      <a:r>
                        <a:rPr lang="en-US" sz="1400" b="0">
                          <a:solidFill>
                            <a:srgbClr val="FFFFFF"/>
                          </a:solidFill>
                          <a:latin typeface="宋体" panose="02010600030101010101" pitchFamily="2" charset="-122"/>
                        </a:rPr>
                        <a:t>MTTR</a:t>
                      </a:r>
                      <a:endParaRPr lang="en-US" altLang="en-US" sz="1400" b="0">
                        <a:solidFill>
                          <a:srgbClr val="FFFFFF"/>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1F4E78"/>
                    </a:solidFill>
                  </a:tcPr>
                </a:tc>
                <a:tc>
                  <a:txBody>
                    <a:bodyPr/>
                    <a:lstStyle/>
                    <a:p>
                      <a:pPr indent="0" algn="ctr">
                        <a:buNone/>
                      </a:pPr>
                      <a:r>
                        <a:rPr lang="en-US" sz="1400" b="0" dirty="0">
                          <a:solidFill>
                            <a:srgbClr val="000000"/>
                          </a:solidFill>
                          <a:latin typeface="宋体" panose="02010600030101010101" pitchFamily="2" charset="-122"/>
                        </a:rPr>
                        <a:t>77</a:t>
                      </a:r>
                      <a:endParaRPr lang="en-US" altLang="en-US" sz="1400" b="0"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30</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29</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26</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71</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32</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28</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73</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27</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114</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35</a:t>
                      </a:r>
                      <a:endParaRPr lang="en-US" altLang="en-US" sz="14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7030">
                <a:tc>
                  <a:txBody>
                    <a:bodyPr/>
                    <a:lstStyle/>
                    <a:p>
                      <a:pPr indent="0" algn="ctr">
                        <a:buNone/>
                      </a:pPr>
                      <a:r>
                        <a:rPr lang="zh-CN" sz="1400" b="0">
                          <a:solidFill>
                            <a:srgbClr val="FFFFFF"/>
                          </a:solidFill>
                          <a:latin typeface="Arial" panose="020B0604020202020204" pitchFamily="34" charset="0"/>
                          <a:ea typeface="宋体" panose="02010600030101010101" pitchFamily="2" charset="-122"/>
                        </a:rPr>
                        <a:t>可用度</a:t>
                      </a:r>
                      <a:endParaRPr lang="zh-CN" altLang="en-US" sz="1400" b="0">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1F4E78"/>
                    </a:solidFill>
                  </a:tcPr>
                </a:tc>
                <a:tc>
                  <a:txBody>
                    <a:bodyPr/>
                    <a:lstStyle/>
                    <a:p>
                      <a:pPr indent="0" algn="ctr">
                        <a:buNone/>
                      </a:pPr>
                      <a:r>
                        <a:rPr lang="en-US" sz="1400" b="0" dirty="0">
                          <a:solidFill>
                            <a:srgbClr val="FF0000"/>
                          </a:solidFill>
                          <a:latin typeface="宋体" panose="02010600030101010101" pitchFamily="2" charset="-122"/>
                        </a:rPr>
                        <a:t>0.94</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FF0000"/>
                          </a:solidFill>
                          <a:latin typeface="宋体" panose="02010600030101010101" pitchFamily="2" charset="-122"/>
                        </a:rPr>
                        <a:t>0.86</a:t>
                      </a:r>
                      <a:endParaRPr lang="en-US" altLang="en-US" sz="1400" b="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0.97</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FF0000"/>
                          </a:solidFill>
                          <a:latin typeface="宋体" panose="02010600030101010101" pitchFamily="2" charset="-122"/>
                        </a:rPr>
                        <a:t>0.89</a:t>
                      </a:r>
                      <a:endParaRPr lang="en-US" altLang="en-US" sz="1400" b="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0.95</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0.93</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0.99</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0.94</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宋体" panose="02010600030101010101" pitchFamily="2" charset="-122"/>
                        </a:rPr>
                        <a:t>0.92</a:t>
                      </a:r>
                      <a:endParaRPr lang="en-US" altLang="en-US" sz="1400" b="0" dirty="0">
                        <a:solidFill>
                          <a:srgbClr val="FF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2" name="文本框 1"/>
          <p:cNvSpPr txBox="1"/>
          <p:nvPr/>
        </p:nvSpPr>
        <p:spPr>
          <a:xfrm>
            <a:off x="1056005" y="1557020"/>
            <a:ext cx="2295525" cy="39878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rPr>
              <a:t>(4)依次制作折线图</a:t>
            </a:r>
          </a:p>
        </p:txBody>
      </p:sp>
      <p:graphicFrame>
        <p:nvGraphicFramePr>
          <p:cNvPr id="3" name="图表 2"/>
          <p:cNvGraphicFramePr/>
          <p:nvPr/>
        </p:nvGraphicFramePr>
        <p:xfrm>
          <a:off x="466725" y="2274570"/>
          <a:ext cx="5240020" cy="3460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nvGraphicFramePr>
        <p:xfrm>
          <a:off x="6080760" y="2274570"/>
          <a:ext cx="5531485" cy="3469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graphicFrame>
        <p:nvGraphicFramePr>
          <p:cNvPr id="5" name="图表 4"/>
          <p:cNvGraphicFramePr/>
          <p:nvPr/>
        </p:nvGraphicFramePr>
        <p:xfrm>
          <a:off x="699135" y="2132965"/>
          <a:ext cx="5006975" cy="3974465"/>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框 1"/>
          <p:cNvSpPr txBox="1"/>
          <p:nvPr/>
        </p:nvSpPr>
        <p:spPr>
          <a:xfrm>
            <a:off x="6059805" y="2028190"/>
            <a:ext cx="5948680" cy="4078605"/>
          </a:xfrm>
          <a:prstGeom prst="rect">
            <a:avLst/>
          </a:prstGeom>
          <a:noFill/>
        </p:spPr>
        <p:txBody>
          <a:bodyPr wrap="square" rtlCol="0" anchor="t">
            <a:spAutoFit/>
          </a:bodyPr>
          <a:lstStyle/>
          <a:p>
            <a:pPr>
              <a:lnSpc>
                <a:spcPct val="120000"/>
              </a:lnSpc>
            </a:pPr>
            <a:r>
              <a:rPr lang="zh-CN" altLang="en-US" sz="2400" dirty="0">
                <a:latin typeface="华文仿宋" panose="02010600040101010101" charset="-122"/>
                <a:ea typeface="华文仿宋" panose="02010600040101010101" charset="-122"/>
                <a:cs typeface="华文仿宋" panose="02010600040101010101" charset="-122"/>
              </a:rPr>
              <a:t>从折线图可以发现：</a:t>
            </a:r>
          </a:p>
          <a:p>
            <a:pPr marL="342900" indent="-342900">
              <a:lnSpc>
                <a:spcPct val="120000"/>
              </a:lnSpc>
              <a:buFont typeface="Wingdings" panose="05000000000000000000" charset="0"/>
              <a:buChar char="l"/>
            </a:pPr>
            <a:r>
              <a:rPr lang="zh-CN" altLang="en-US" sz="2400" dirty="0">
                <a:latin typeface="华文仿宋" panose="02010600040101010101" charset="-122"/>
                <a:ea typeface="华文仿宋" panose="02010600040101010101" charset="-122"/>
                <a:cs typeface="华文仿宋" panose="02010600040101010101" charset="-122"/>
              </a:rPr>
              <a:t>9 月份的MTBF比较高，原因是9月份设备使用时间明显增加，而故障次数与时间仍维持在平稳阶段;</a:t>
            </a:r>
          </a:p>
          <a:p>
            <a:pPr marL="342900" indent="-342900">
              <a:lnSpc>
                <a:spcPct val="120000"/>
              </a:lnSpc>
              <a:buFont typeface="Wingdings" panose="05000000000000000000" charset="0"/>
              <a:buChar char="l"/>
            </a:pPr>
            <a:r>
              <a:rPr lang="zh-CN" altLang="en-US" sz="2400" dirty="0">
                <a:latin typeface="华文仿宋" panose="02010600040101010101" charset="-122"/>
                <a:ea typeface="华文仿宋" panose="02010600040101010101" charset="-122"/>
                <a:cs typeface="华文仿宋" panose="02010600040101010101" charset="-122"/>
              </a:rPr>
              <a:t>11月份的MTTR 较高，原因是11月份发生了一次占用时间较长的故障;</a:t>
            </a:r>
          </a:p>
          <a:p>
            <a:pPr marL="342900" indent="-342900">
              <a:lnSpc>
                <a:spcPct val="120000"/>
              </a:lnSpc>
              <a:buFont typeface="Wingdings" panose="05000000000000000000" charset="0"/>
              <a:buChar char="l"/>
            </a:pPr>
            <a:r>
              <a:rPr lang="zh-CN" altLang="en-US" sz="2400" dirty="0">
                <a:latin typeface="华文仿宋" panose="02010600040101010101" charset="-122"/>
                <a:ea typeface="华文仿宋" panose="02010600040101010101" charset="-122"/>
                <a:cs typeface="华文仿宋" panose="02010600040101010101" charset="-122"/>
              </a:rPr>
              <a:t>总体的可用度都保持在 0.85 以上，3 月份较低的原因是故障次数较多，总作业时间较少。</a:t>
            </a:r>
          </a:p>
        </p:txBody>
      </p:sp>
      <p:sp>
        <p:nvSpPr>
          <p:cNvPr id="3" name="文本框 2"/>
          <p:cNvSpPr txBox="1"/>
          <p:nvPr/>
        </p:nvSpPr>
        <p:spPr>
          <a:xfrm>
            <a:off x="6528435" y="1506220"/>
            <a:ext cx="1629410" cy="521970"/>
          </a:xfrm>
          <a:prstGeom prst="rect">
            <a:avLst/>
          </a:prstGeom>
          <a:noFill/>
        </p:spPr>
        <p:txBody>
          <a:bodyPr wrap="square" rtlCol="0" anchor="t">
            <a:spAutoFit/>
          </a:bodyPr>
          <a:lstStyle/>
          <a:p>
            <a:r>
              <a:rPr lang="zh-CN" altLang="en-US" sz="2800" b="1">
                <a:solidFill>
                  <a:srgbClr val="FF0000"/>
                </a:solidFill>
                <a:latin typeface="华文仿宋" panose="02010600040101010101" charset="-122"/>
                <a:ea typeface="华文仿宋" panose="02010600040101010101" charset="-122"/>
                <a:cs typeface="华文仿宋" panose="02010600040101010101" charset="-122"/>
                <a:sym typeface="+mn-ea"/>
              </a:rPr>
              <a:t>分析:</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常用的可靠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性指标</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5" name="等腰三角形 4"/>
          <p:cNvSpPr/>
          <p:nvPr/>
        </p:nvSpPr>
        <p:spPr>
          <a:xfrm>
            <a:off x="1703705" y="1943100"/>
            <a:ext cx="3494405" cy="3472180"/>
          </a:xfrm>
          <a:prstGeom prst="triangl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6744335" y="1988185"/>
            <a:ext cx="3463290" cy="3472815"/>
          </a:xfrm>
          <a:prstGeom prs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914015" y="4620895"/>
            <a:ext cx="2748280" cy="645160"/>
          </a:xfrm>
          <a:prstGeom prst="rect">
            <a:avLst/>
          </a:prstGeom>
          <a:noFill/>
          <a:ln w="19050">
            <a:solidFill>
              <a:schemeClr val="tx2">
                <a:lumMod val="60000"/>
                <a:lumOff val="40000"/>
              </a:schemeClr>
            </a:solidFill>
            <a:prstDash val="solid"/>
          </a:ln>
        </p:spPr>
        <p:txBody>
          <a:bodyPr wrap="square" rtlCol="0" anchor="t">
            <a:spAutoFit/>
          </a:bodyPr>
          <a:lstStyle/>
          <a:p>
            <a:pPr algn="ctr"/>
            <a:r>
              <a:rPr lang="zh-CN" altLang="en-US"/>
              <a:t>可以作为预设设备可靠性下，重点零件的选择标准</a:t>
            </a:r>
          </a:p>
        </p:txBody>
      </p:sp>
      <p:sp>
        <p:nvSpPr>
          <p:cNvPr id="8" name="文本框 7"/>
          <p:cNvSpPr txBox="1"/>
          <p:nvPr/>
        </p:nvSpPr>
        <p:spPr>
          <a:xfrm>
            <a:off x="623570" y="1412240"/>
            <a:ext cx="3553460" cy="460375"/>
          </a:xfrm>
          <a:prstGeom prst="rect">
            <a:avLst/>
          </a:prstGeom>
          <a:noFill/>
        </p:spPr>
        <p:txBody>
          <a:bodyPr wrap="square" rtlCol="0" anchor="t">
            <a:spAutoFit/>
          </a:bodyPr>
          <a:lstStyle/>
          <a:p>
            <a:r>
              <a:rPr lang="zh-CN" altLang="en-US" sz="2400" b="1" dirty="0">
                <a:sym typeface="+mn-ea"/>
              </a:rPr>
              <a:t>可靠性指标的实际意义:</a:t>
            </a:r>
          </a:p>
        </p:txBody>
      </p:sp>
      <p:sp>
        <p:nvSpPr>
          <p:cNvPr id="9" name="文本框 8"/>
          <p:cNvSpPr txBox="1"/>
          <p:nvPr/>
        </p:nvSpPr>
        <p:spPr>
          <a:xfrm>
            <a:off x="1433830" y="5547360"/>
            <a:ext cx="4321810" cy="645160"/>
          </a:xfrm>
          <a:prstGeom prst="rect">
            <a:avLst/>
          </a:prstGeom>
          <a:noFill/>
        </p:spPr>
        <p:txBody>
          <a:bodyPr wrap="square" rtlCol="0" anchor="t">
            <a:spAutoFit/>
          </a:bodyPr>
          <a:lstStyle/>
          <a:p>
            <a:r>
              <a:rPr lang="zh-CN" altLang="en-US" b="1">
                <a:sym typeface="+mn-ea"/>
              </a:rPr>
              <a:t>MTBF，反映了产品的时间质量，是体现产品在规定时间内保持功能的一种能力。</a:t>
            </a:r>
          </a:p>
        </p:txBody>
      </p:sp>
      <p:sp>
        <p:nvSpPr>
          <p:cNvPr id="10" name="文本框 9"/>
          <p:cNvSpPr txBox="1"/>
          <p:nvPr/>
        </p:nvSpPr>
        <p:spPr>
          <a:xfrm>
            <a:off x="2927985" y="3068955"/>
            <a:ext cx="2734310" cy="645160"/>
          </a:xfrm>
          <a:prstGeom prst="rect">
            <a:avLst/>
          </a:prstGeom>
          <a:noFill/>
          <a:ln w="19050">
            <a:solidFill>
              <a:schemeClr val="tx2">
                <a:lumMod val="60000"/>
                <a:lumOff val="40000"/>
              </a:schemeClr>
            </a:solidFill>
            <a:prstDash val="solid"/>
          </a:ln>
        </p:spPr>
        <p:txBody>
          <a:bodyPr wrap="square" rtlCol="0" anchor="t">
            <a:spAutoFit/>
          </a:bodyPr>
          <a:lstStyle/>
          <a:p>
            <a:pPr algn="ctr"/>
            <a:r>
              <a:rPr lang="zh-CN" altLang="en-US">
                <a:sym typeface="+mn-ea"/>
              </a:rPr>
              <a:t>可以作为仓库设备巡检的周期</a:t>
            </a:r>
          </a:p>
        </p:txBody>
      </p:sp>
      <p:sp>
        <p:nvSpPr>
          <p:cNvPr id="11" name="文本框 10"/>
          <p:cNvSpPr txBox="1"/>
          <p:nvPr/>
        </p:nvSpPr>
        <p:spPr>
          <a:xfrm>
            <a:off x="2927985" y="3829050"/>
            <a:ext cx="2734945" cy="645160"/>
          </a:xfrm>
          <a:prstGeom prst="rect">
            <a:avLst/>
          </a:prstGeom>
          <a:noFill/>
          <a:ln w="19050">
            <a:solidFill>
              <a:schemeClr val="tx2">
                <a:lumMod val="60000"/>
                <a:lumOff val="40000"/>
              </a:schemeClr>
            </a:solidFill>
            <a:prstDash val="solid"/>
          </a:ln>
        </p:spPr>
        <p:txBody>
          <a:bodyPr wrap="square" rtlCol="0" anchor="t">
            <a:spAutoFit/>
          </a:bodyPr>
          <a:lstStyle/>
          <a:p>
            <a:pPr algn="ctr"/>
            <a:r>
              <a:rPr lang="zh-CN" altLang="en-US">
                <a:sym typeface="+mn-ea"/>
              </a:rPr>
              <a:t>可以作为高频率故障零件/设备识别的依据</a:t>
            </a:r>
          </a:p>
        </p:txBody>
      </p:sp>
      <p:sp>
        <p:nvSpPr>
          <p:cNvPr id="13" name="文本框 12"/>
          <p:cNvSpPr txBox="1"/>
          <p:nvPr/>
        </p:nvSpPr>
        <p:spPr>
          <a:xfrm>
            <a:off x="8290560" y="2493010"/>
            <a:ext cx="2636520" cy="645160"/>
          </a:xfrm>
          <a:prstGeom prst="rect">
            <a:avLst/>
          </a:prstGeom>
          <a:noFill/>
          <a:ln w="19050">
            <a:solidFill>
              <a:schemeClr val="accent1">
                <a:lumMod val="75000"/>
              </a:schemeClr>
            </a:solidFill>
            <a:prstDash val="solid"/>
          </a:ln>
        </p:spPr>
        <p:txBody>
          <a:bodyPr wrap="square" rtlCol="0" anchor="t">
            <a:spAutoFit/>
          </a:bodyPr>
          <a:lstStyle/>
          <a:p>
            <a:pPr lvl="0" algn="ctr">
              <a:buClrTx/>
              <a:buSzTx/>
              <a:buFontTx/>
            </a:pPr>
            <a:r>
              <a:rPr lang="zh-CN" altLang="en-US">
                <a:sym typeface="+mn-ea"/>
              </a:rPr>
              <a:t>可以作为故障维修时间或者维修及时性的参考</a:t>
            </a:r>
          </a:p>
        </p:txBody>
      </p:sp>
      <p:sp>
        <p:nvSpPr>
          <p:cNvPr id="14" name="文本框 13"/>
          <p:cNvSpPr txBox="1"/>
          <p:nvPr/>
        </p:nvSpPr>
        <p:spPr>
          <a:xfrm>
            <a:off x="8272145" y="3250565"/>
            <a:ext cx="2655570" cy="645160"/>
          </a:xfrm>
          <a:prstGeom prst="rect">
            <a:avLst/>
          </a:prstGeom>
          <a:noFill/>
          <a:ln w="19050">
            <a:solidFill>
              <a:schemeClr val="accent1">
                <a:lumMod val="75000"/>
              </a:schemeClr>
            </a:solidFill>
            <a:prstDash val="solid"/>
          </a:ln>
        </p:spPr>
        <p:txBody>
          <a:bodyPr wrap="square" rtlCol="0" anchor="t">
            <a:spAutoFit/>
          </a:bodyPr>
          <a:lstStyle/>
          <a:p>
            <a:pPr lvl="0" algn="ctr">
              <a:buClrTx/>
              <a:buSzTx/>
              <a:buFontTx/>
            </a:pPr>
            <a:r>
              <a:rPr lang="zh-CN" altLang="en-US">
                <a:sym typeface="+mn-ea"/>
              </a:rPr>
              <a:t>可以衡量设备本身维修的难易程度</a:t>
            </a:r>
          </a:p>
        </p:txBody>
      </p:sp>
      <p:sp>
        <p:nvSpPr>
          <p:cNvPr id="15" name="文本框 14"/>
          <p:cNvSpPr txBox="1"/>
          <p:nvPr/>
        </p:nvSpPr>
        <p:spPr>
          <a:xfrm>
            <a:off x="8253730" y="4005580"/>
            <a:ext cx="2673985" cy="645160"/>
          </a:xfrm>
          <a:prstGeom prst="rect">
            <a:avLst/>
          </a:prstGeom>
          <a:noFill/>
          <a:ln w="19050">
            <a:solidFill>
              <a:schemeClr val="accent1">
                <a:lumMod val="75000"/>
              </a:schemeClr>
            </a:solidFill>
            <a:prstDash val="solid"/>
          </a:ln>
        </p:spPr>
        <p:txBody>
          <a:bodyPr wrap="square" rtlCol="0" anchor="t">
            <a:spAutoFit/>
          </a:bodyPr>
          <a:lstStyle/>
          <a:p>
            <a:pPr lvl="0" algn="ctr">
              <a:buClrTx/>
              <a:buSzTx/>
              <a:buFontTx/>
            </a:pPr>
            <a:r>
              <a:rPr lang="zh-CN" altLang="en-US">
                <a:sym typeface="+mn-ea"/>
              </a:rPr>
              <a:t>可以作为维修技术人员的技能成熟度的指标</a:t>
            </a:r>
          </a:p>
        </p:txBody>
      </p:sp>
      <p:sp>
        <p:nvSpPr>
          <p:cNvPr id="16" name="文本框 15"/>
          <p:cNvSpPr txBox="1"/>
          <p:nvPr/>
        </p:nvSpPr>
        <p:spPr>
          <a:xfrm>
            <a:off x="8244840" y="4725035"/>
            <a:ext cx="2682875" cy="645160"/>
          </a:xfrm>
          <a:prstGeom prst="rect">
            <a:avLst/>
          </a:prstGeom>
          <a:noFill/>
          <a:ln w="19050">
            <a:solidFill>
              <a:schemeClr val="accent1">
                <a:lumMod val="75000"/>
              </a:schemeClr>
            </a:solidFill>
            <a:prstDash val="solid"/>
          </a:ln>
        </p:spPr>
        <p:txBody>
          <a:bodyPr wrap="square" rtlCol="0" anchor="t">
            <a:spAutoFit/>
          </a:bodyPr>
          <a:lstStyle/>
          <a:p>
            <a:pPr lvl="0" algn="ctr">
              <a:buClrTx/>
              <a:buSzTx/>
              <a:buFontTx/>
            </a:pPr>
            <a:r>
              <a:rPr lang="zh-CN" altLang="en-US">
                <a:sym typeface="+mn-ea"/>
              </a:rPr>
              <a:t>可以作为维修技术人员的技能成熟度的指标</a:t>
            </a:r>
          </a:p>
        </p:txBody>
      </p:sp>
      <p:sp>
        <p:nvSpPr>
          <p:cNvPr id="17" name="文本框 16"/>
          <p:cNvSpPr txBox="1"/>
          <p:nvPr/>
        </p:nvSpPr>
        <p:spPr>
          <a:xfrm>
            <a:off x="6600190" y="5589270"/>
            <a:ext cx="3777615" cy="645160"/>
          </a:xfrm>
          <a:prstGeom prst="rect">
            <a:avLst/>
          </a:prstGeom>
          <a:noFill/>
        </p:spPr>
        <p:txBody>
          <a:bodyPr wrap="square" rtlCol="0" anchor="t">
            <a:spAutoFit/>
          </a:bodyPr>
          <a:lstStyle/>
          <a:p>
            <a:pPr lvl="0" algn="ctr">
              <a:buClrTx/>
              <a:buSzTx/>
              <a:buFontTx/>
            </a:pPr>
            <a:r>
              <a:rPr lang="zh-CN" altLang="en-US" b="1">
                <a:sym typeface="+mn-ea"/>
              </a:rPr>
              <a:t>MTTR，反映了设备发生异常后，维修的时间长短</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096635" y="2996565"/>
            <a:ext cx="5971540" cy="3337560"/>
          </a:xfrm>
          <a:prstGeom prst="rect">
            <a:avLst/>
          </a:prstGeom>
        </p:spPr>
      </p:pic>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维修的概念及分类</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3" name="文本框 2"/>
          <p:cNvSpPr txBox="1"/>
          <p:nvPr/>
        </p:nvSpPr>
        <p:spPr>
          <a:xfrm>
            <a:off x="593090" y="3144520"/>
            <a:ext cx="5552440" cy="3135630"/>
          </a:xfrm>
          <a:prstGeom prst="rect">
            <a:avLst/>
          </a:prstGeom>
          <a:noFill/>
        </p:spPr>
        <p:txBody>
          <a:bodyPr wrap="square" rtlCol="0" anchor="t">
            <a:spAutoFit/>
          </a:bodyPr>
          <a:lstStyle/>
          <a:p>
            <a:pPr>
              <a:lnSpc>
                <a:spcPct val="90000"/>
              </a:lnSpc>
            </a:pPr>
            <a:r>
              <a:rPr lang="zh-CN" altLang="en-US" sz="2800" b="1" dirty="0">
                <a:latin typeface="华文仿宋" panose="02010600040101010101" charset="-122"/>
                <a:ea typeface="华文仿宋" panose="02010600040101010101" charset="-122"/>
                <a:cs typeface="华文仿宋" panose="02010600040101010101" charset="-122"/>
              </a:rPr>
              <a:t>维修策略</a:t>
            </a:r>
          </a:p>
          <a:p>
            <a:pPr marL="342900" indent="-342900">
              <a:lnSpc>
                <a:spcPct val="90000"/>
              </a:lnSpc>
              <a:buFont typeface="Wingdings" panose="05000000000000000000" charset="0"/>
              <a:buChar char="u"/>
            </a:pPr>
            <a:r>
              <a:rPr lang="zh-CN" altLang="en-US" sz="2400" dirty="0">
                <a:latin typeface="华文仿宋" panose="02010600040101010101" charset="-122"/>
                <a:ea typeface="华文仿宋" panose="02010600040101010101" charset="-122"/>
                <a:cs typeface="华文仿宋" panose="02010600040101010101" charset="-122"/>
              </a:rPr>
              <a:t>基于时间的维修策略，直接对设备寿命建模，利用寿命的概率分布特征，制定最优的维修周期，按照设备是否可修复，又分为不同的维修行为。</a:t>
            </a:r>
          </a:p>
          <a:p>
            <a:pPr marL="342900" indent="-342900">
              <a:lnSpc>
                <a:spcPct val="90000"/>
              </a:lnSpc>
              <a:buFont typeface="Wingdings" panose="05000000000000000000" charset="0"/>
              <a:buChar char="u"/>
            </a:pPr>
            <a:r>
              <a:rPr lang="zh-CN" altLang="en-US" sz="2400" dirty="0">
                <a:latin typeface="华文仿宋" panose="02010600040101010101" charset="-122"/>
                <a:ea typeface="华文仿宋" panose="02010600040101010101" charset="-122"/>
                <a:cs typeface="华文仿宋" panose="02010600040101010101" charset="-122"/>
              </a:rPr>
              <a:t>基于状态的维修策略，通过设备运行状态参数，对设备剩余寿命进行建模，评估或者预计设备故障时间，提前采取维修行为。</a:t>
            </a:r>
          </a:p>
        </p:txBody>
      </p:sp>
      <p:sp>
        <p:nvSpPr>
          <p:cNvPr id="5" name="文本框 4"/>
          <p:cNvSpPr txBox="1"/>
          <p:nvPr/>
        </p:nvSpPr>
        <p:spPr>
          <a:xfrm>
            <a:off x="593725" y="1340485"/>
            <a:ext cx="11474450" cy="1630045"/>
          </a:xfrm>
          <a:prstGeom prst="rect">
            <a:avLst/>
          </a:prstGeom>
          <a:noFill/>
        </p:spPr>
        <p:txBody>
          <a:bodyPr wrap="square" rtlCol="0" anchor="t">
            <a:spAutoFit/>
          </a:bodyPr>
          <a:lstStyle/>
          <a:p>
            <a:pPr>
              <a:lnSpc>
                <a:spcPct val="100000"/>
              </a:lnSpc>
            </a:pPr>
            <a:r>
              <a:rPr lang="zh-CN" altLang="en-US" sz="2800" b="1" dirty="0">
                <a:latin typeface="华文仿宋" panose="02010600040101010101" charset="-122"/>
                <a:ea typeface="华文仿宋" panose="02010600040101010101" charset="-122"/>
                <a:cs typeface="华文仿宋" panose="02010600040101010101" charset="-122"/>
                <a:sym typeface="+mn-ea"/>
              </a:rPr>
              <a:t>维修分类</a:t>
            </a:r>
            <a:endParaRPr lang="zh-CN" altLang="en-US" sz="2800" b="1" dirty="0">
              <a:latin typeface="华文仿宋" panose="02010600040101010101" charset="-122"/>
              <a:ea typeface="华文仿宋" panose="02010600040101010101" charset="-122"/>
              <a:cs typeface="华文仿宋" panose="02010600040101010101" charset="-122"/>
            </a:endParaRPr>
          </a:p>
          <a:p>
            <a:pPr marL="342900" indent="-342900">
              <a:lnSpc>
                <a:spcPct val="100000"/>
              </a:lnSpc>
              <a:buFont typeface="Wingdings" panose="05000000000000000000" charset="0"/>
              <a:buChar char="l"/>
            </a:pPr>
            <a:r>
              <a:rPr lang="zh-CN" altLang="en-US" sz="2400" dirty="0">
                <a:latin typeface="华文仿宋" panose="02010600040101010101" charset="-122"/>
                <a:ea typeface="华文仿宋" panose="02010600040101010101" charset="-122"/>
                <a:cs typeface="华文仿宋" panose="02010600040101010101" charset="-122"/>
                <a:sym typeface="+mn-ea"/>
              </a:rPr>
              <a:t>修复性维修：设备故障的时候，为了解决故障，使设备重新运转采取的维修行为。</a:t>
            </a:r>
            <a:endParaRPr lang="zh-CN" altLang="en-US" sz="2400" dirty="0">
              <a:latin typeface="华文仿宋" panose="02010600040101010101" charset="-122"/>
              <a:ea typeface="华文仿宋" panose="02010600040101010101" charset="-122"/>
              <a:cs typeface="华文仿宋" panose="02010600040101010101" charset="-122"/>
            </a:endParaRPr>
          </a:p>
          <a:p>
            <a:pPr marL="342900" indent="-342900">
              <a:lnSpc>
                <a:spcPct val="100000"/>
              </a:lnSpc>
              <a:buFont typeface="Wingdings" panose="05000000000000000000" charset="0"/>
              <a:buChar char="l"/>
            </a:pPr>
            <a:r>
              <a:rPr lang="zh-CN" altLang="en-US" sz="2400" dirty="0">
                <a:latin typeface="华文仿宋" panose="02010600040101010101" charset="-122"/>
                <a:ea typeface="华文仿宋" panose="02010600040101010101" charset="-122"/>
                <a:cs typeface="华文仿宋" panose="02010600040101010101" charset="-122"/>
                <a:sym typeface="+mn-ea"/>
              </a:rPr>
              <a:t>预防性维修：指设备还未发生故障，为了预防故障，采取的提前维修、保养、更换零部件等行为。</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制定合适的维修周期</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p:sp>
        <p:nvSpPr>
          <p:cNvPr id="2" name="文本框 1"/>
          <p:cNvSpPr txBox="1"/>
          <p:nvPr/>
        </p:nvSpPr>
        <p:spPr>
          <a:xfrm>
            <a:off x="739775" y="1413510"/>
            <a:ext cx="10693400" cy="1296670"/>
          </a:xfrm>
          <a:prstGeom prst="rect">
            <a:avLst/>
          </a:prstGeom>
          <a:noFill/>
        </p:spPr>
        <p:txBody>
          <a:bodyPr wrap="square" rtlCol="0" anchor="t">
            <a:spAutoFit/>
          </a:bodyPr>
          <a:lstStyle/>
          <a:p>
            <a:pPr>
              <a:lnSpc>
                <a:spcPct val="140000"/>
              </a:lnSpc>
            </a:pPr>
            <a:r>
              <a:rPr lang="zh-CN" altLang="en-US" sz="2000" b="1">
                <a:latin typeface="华文仿宋" panose="02010600040101010101" charset="-122"/>
                <a:ea typeface="华文仿宋" panose="02010600040101010101" charset="-122"/>
                <a:cs typeface="华文仿宋" panose="02010600040101010101" charset="-122"/>
              </a:rPr>
              <a:t>场景：(基于时间的维修策略)</a:t>
            </a:r>
          </a:p>
          <a:p>
            <a:pPr>
              <a:lnSpc>
                <a:spcPct val="140000"/>
              </a:lnSpc>
            </a:pPr>
            <a:r>
              <a:rPr lang="zh-CN" altLang="en-US">
                <a:latin typeface="华文仿宋" panose="02010600040101010101" charset="-122"/>
                <a:ea typeface="华文仿宋" panose="02010600040101010101" charset="-122"/>
                <a:cs typeface="华文仿宋" panose="02010600040101010101" charset="-122"/>
              </a:rPr>
              <a:t>AGV运行多长时间后进行维修保养(即确定维修周期t)，才能以最小的成本(维修成本和故障成本的总和)，保证 AGV无故障稳定运行。</a:t>
            </a:r>
          </a:p>
        </p:txBody>
      </p:sp>
      <p:pic>
        <p:nvPicPr>
          <p:cNvPr id="6" name="图片 5"/>
          <p:cNvPicPr>
            <a:picLocks noChangeAspect="1"/>
          </p:cNvPicPr>
          <p:nvPr/>
        </p:nvPicPr>
        <p:blipFill>
          <a:blip r:embed="rId2"/>
          <a:stretch>
            <a:fillRect/>
          </a:stretch>
        </p:blipFill>
        <p:spPr>
          <a:xfrm>
            <a:off x="6528435" y="2996565"/>
            <a:ext cx="5288280" cy="2895600"/>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724322" y="2991264"/>
                <a:ext cx="5184576" cy="2869565"/>
              </a:xfrm>
              <a:prstGeom prst="rect">
                <a:avLst/>
              </a:prstGeom>
              <a:noFill/>
              <a:ln>
                <a:solidFill>
                  <a:schemeClr val="bg1">
                    <a:lumMod val="85000"/>
                  </a:schemeClr>
                </a:solidFill>
              </a:ln>
            </p:spPr>
            <p:txBody>
              <a:bodyPr wrap="square" rtlCol="0" anchor="t">
                <a:noAutofit/>
              </a:bodyPr>
              <a:lstStyle/>
              <a:p>
                <a:r>
                  <a:rPr lang="zh-CN" altLang="en-US" sz="2000" b="1" dirty="0">
                    <a:latin typeface="华文仿宋" panose="02010600040101010101" charset="-122"/>
                    <a:ea typeface="华文仿宋" panose="02010600040101010101" charset="-122"/>
                    <a:cs typeface="华文仿宋" panose="02010600040101010101" charset="-122"/>
                    <a:sym typeface="+mn-ea"/>
                  </a:rPr>
                  <a:t>目标:确定使得总成本(维修成本和故障成本的总和)最小化的维修周期t</a:t>
                </a:r>
                <a:endParaRPr lang="zh-CN" altLang="en-US" sz="2000" b="1" dirty="0">
                  <a:latin typeface="华文仿宋" panose="02010600040101010101" charset="-122"/>
                  <a:ea typeface="华文仿宋" panose="02010600040101010101" charset="-122"/>
                  <a:cs typeface="华文仿宋" panose="02010600040101010101" charset="-122"/>
                </a:endParaRPr>
              </a:p>
              <a:p>
                <a:r>
                  <a:rPr lang="zh-CN" altLang="en-US" dirty="0">
                    <a:latin typeface="华文仿宋" panose="02010600040101010101" charset="-122"/>
                    <a:ea typeface="华文仿宋" panose="02010600040101010101" charset="-122"/>
                    <a:cs typeface="华文仿宋" panose="02010600040101010101" charset="-122"/>
                    <a:sym typeface="+mn-ea"/>
                  </a:rPr>
                  <a:t>Min (operation_time/t)*cos</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t</m:t>
                        </m:r>
                      </m:e>
                      <m:sub>
                        <m:r>
                          <a:rPr lang="en-US" altLang="zh-CN" i="1">
                            <a:latin typeface="Cambria Math" panose="02040503050406030204" pitchFamily="18" charset="0"/>
                            <a:ea typeface="MS Mincho" charset="0"/>
                            <a:cs typeface="Cambria Math" panose="02040503050406030204" pitchFamily="18" charset="0"/>
                          </a:rPr>
                          <m:t>𝑚</m:t>
                        </m:r>
                      </m:sub>
                    </m:sSub>
                  </m:oMath>
                </a14:m>
                <a:r>
                  <a:rPr lang="zh-CN" altLang="en-US" dirty="0">
                    <a:latin typeface="华文仿宋" panose="02010600040101010101" charset="-122"/>
                    <a:ea typeface="华文仿宋" panose="02010600040101010101" charset="-122"/>
                    <a:cs typeface="华文仿宋" panose="02010600040101010101" charset="-122"/>
                    <a:sym typeface="+mn-ea"/>
                  </a:rPr>
                  <a:t>+(operation_time/t)*cos</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t</m:t>
                        </m:r>
                      </m:e>
                      <m:sub>
                        <m:r>
                          <a:rPr lang="en-US" altLang="zh-CN" i="1">
                            <a:latin typeface="Cambria Math" panose="02040503050406030204" pitchFamily="18" charset="0"/>
                            <a:ea typeface="MS Mincho" charset="0"/>
                            <a:cs typeface="Cambria Math" panose="02040503050406030204" pitchFamily="18" charset="0"/>
                          </a:rPr>
                          <m:t>𝑓</m:t>
                        </m:r>
                      </m:sub>
                    </m:sSub>
                  </m:oMath>
                </a14:m>
                <a:r>
                  <a:rPr lang="zh-CN" altLang="en-US" dirty="0">
                    <a:latin typeface="华文仿宋" panose="02010600040101010101" charset="-122"/>
                    <a:ea typeface="华文仿宋" panose="02010600040101010101" charset="-122"/>
                    <a:cs typeface="华文仿宋" panose="02010600040101010101" charset="-122"/>
                    <a:sym typeface="+mn-ea"/>
                  </a:rPr>
                  <a:t> *F(t)</a:t>
                </a:r>
                <a:endParaRPr lang="zh-CN" altLang="en-US" dirty="0">
                  <a:latin typeface="华文仿宋" panose="02010600040101010101" charset="-122"/>
                  <a:ea typeface="华文仿宋" panose="02010600040101010101" charset="-122"/>
                  <a:cs typeface="华文仿宋" panose="02010600040101010101" charset="-122"/>
                </a:endParaRPr>
              </a:p>
              <a:p>
                <a:r>
                  <a:rPr lang="zh-CN" altLang="en-US" dirty="0">
                    <a:latin typeface="华文仿宋" panose="02010600040101010101" charset="-122"/>
                    <a:ea typeface="华文仿宋" panose="02010600040101010101" charset="-122"/>
                    <a:cs typeface="华文仿宋" panose="02010600040101010101" charset="-122"/>
                    <a:sym typeface="+mn-ea"/>
                  </a:rPr>
                  <a:t>其中，operation_time为全年运行时长，t为维修周期，cos</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t</m:t>
                        </m:r>
                      </m:e>
                      <m:sub>
                        <m:r>
                          <a:rPr lang="en-US" altLang="zh-CN" i="1">
                            <a:latin typeface="Cambria Math" panose="02040503050406030204" pitchFamily="18" charset="0"/>
                            <a:ea typeface="MS Mincho" charset="0"/>
                            <a:cs typeface="Cambria Math" panose="02040503050406030204" pitchFamily="18" charset="0"/>
                          </a:rPr>
                          <m:t>𝑚</m:t>
                        </m:r>
                      </m:sub>
                    </m:sSub>
                  </m:oMath>
                </a14:m>
                <a:r>
                  <a:rPr lang="zh-CN" altLang="en-US" dirty="0">
                    <a:latin typeface="华文仿宋" panose="02010600040101010101" charset="-122"/>
                    <a:ea typeface="华文仿宋" panose="02010600040101010101" charset="-122"/>
                    <a:cs typeface="华文仿宋" panose="02010600040101010101" charset="-122"/>
                    <a:sym typeface="+mn-ea"/>
                  </a:rPr>
                  <a:t>为单次维修成本，cos</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t</m:t>
                        </m:r>
                      </m:e>
                      <m:sub>
                        <m:r>
                          <a:rPr lang="en-US" altLang="zh-CN" i="1">
                            <a:latin typeface="Cambria Math" panose="02040503050406030204" pitchFamily="18" charset="0"/>
                            <a:ea typeface="MS Mincho" charset="0"/>
                            <a:cs typeface="Cambria Math" panose="02040503050406030204" pitchFamily="18" charset="0"/>
                          </a:rPr>
                          <m:t>𝑓</m:t>
                        </m:r>
                      </m:sub>
                    </m:sSub>
                  </m:oMath>
                </a14:m>
                <a:r>
                  <a:rPr lang="zh-CN" altLang="en-US" dirty="0">
                    <a:latin typeface="华文仿宋" panose="02010600040101010101" charset="-122"/>
                    <a:ea typeface="华文仿宋" panose="02010600040101010101" charset="-122"/>
                    <a:cs typeface="华文仿宋" panose="02010600040101010101" charset="-122"/>
                    <a:sym typeface="+mn-ea"/>
                  </a:rPr>
                  <a:t>为单次故障成本，F(t)为累计故障分布函数 </a:t>
                </a:r>
              </a:p>
            </p:txBody>
          </p:sp>
        </mc:Choice>
        <mc:Fallback>
          <p:sp>
            <p:nvSpPr>
              <p:cNvPr id="7" name="文本框 6"/>
              <p:cNvSpPr txBox="1">
                <a:spLocks noRot="1" noChangeAspect="1" noMove="1" noResize="1" noEditPoints="1" noAdjustHandles="1" noChangeArrowheads="1" noChangeShapeType="1" noTextEdit="1"/>
              </p:cNvSpPr>
              <p:nvPr/>
            </p:nvSpPr>
            <p:spPr>
              <a:xfrm>
                <a:off x="724322" y="2991264"/>
                <a:ext cx="5184576" cy="2869565"/>
              </a:xfrm>
              <a:prstGeom prst="rect">
                <a:avLst/>
              </a:prstGeom>
              <a:blipFill>
                <a:blip r:embed="rId3"/>
                <a:stretch>
                  <a:fillRect l="-1174" t="-1059" r="-1056"/>
                </a:stretch>
              </a:blipFill>
              <a:ln>
                <a:solidFill>
                  <a:schemeClr val="bg1">
                    <a:lumMod val="85000"/>
                  </a:schemeClr>
                </a:solidFill>
              </a:ln>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1">
              <a:lumMod val="50000"/>
            </a:schemeClr>
          </a:solidFill>
        </p:spPr>
        <p:txBody>
          <a:bodyPr wrap="square" lIns="0" tIns="0" rIns="0" bIns="0" rtlCol="0"/>
          <a:lstStyle/>
          <a:p>
            <a:endParaRPr sz="1100"/>
          </a:p>
        </p:txBody>
      </p:sp>
      <p:sp>
        <p:nvSpPr>
          <p:cNvPr id="5" name="object 5"/>
          <p:cNvSpPr txBox="1"/>
          <p:nvPr/>
        </p:nvSpPr>
        <p:spPr>
          <a:xfrm>
            <a:off x="5352274" y="1841895"/>
            <a:ext cx="4204892" cy="430530"/>
          </a:xfrm>
          <a:prstGeom prst="rect">
            <a:avLst/>
          </a:prstGeom>
        </p:spPr>
        <p:txBody>
          <a:bodyPr vert="horz" wrap="square" lIns="0" tIns="0" rIns="0" bIns="0" rtlCol="0">
            <a:spAutoFit/>
          </a:bodyPr>
          <a:lstStyle/>
          <a:p>
            <a:pPr marL="8890" algn="ctr">
              <a:tabLst>
                <a:tab pos="1146810" algn="l"/>
              </a:tabLst>
            </a:pPr>
            <a:r>
              <a:rPr lang="zh-CN" altLang="en-US" sz="2800" dirty="0">
                <a:solidFill>
                  <a:schemeClr val="bg1"/>
                </a:solidFill>
                <a:latin typeface="等线" panose="02010600030101010101" pitchFamily="2" charset="-122"/>
                <a:ea typeface="等线" panose="02010600030101010101" pitchFamily="2" charset="-122"/>
                <a:sym typeface="+mn-ea"/>
              </a:rPr>
              <a:t>可靠性概述</a:t>
            </a:r>
            <a:endPar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6" name="object 3"/>
          <p:cNvSpPr txBox="1"/>
          <p:nvPr/>
        </p:nvSpPr>
        <p:spPr>
          <a:xfrm>
            <a:off x="2683501" y="1504911"/>
            <a:ext cx="2271919" cy="1104854"/>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1</a:t>
            </a:r>
            <a:endParaRPr sz="10770" baseline="-3000" dirty="0">
              <a:solidFill>
                <a:schemeClr val="accent5">
                  <a:lumMod val="50000"/>
                </a:schemeClr>
              </a:solidFill>
              <a:latin typeface="Arial" panose="020B0604020202020204"/>
              <a:cs typeface="Arial" panose="020B0604020202020204"/>
            </a:endParaRPr>
          </a:p>
        </p:txBody>
      </p:sp>
      <p:sp>
        <p:nvSpPr>
          <p:cNvPr id="9" name="文本框 8"/>
          <p:cNvSpPr txBox="1"/>
          <p:nvPr/>
        </p:nvSpPr>
        <p:spPr>
          <a:xfrm>
            <a:off x="4367808" y="2970963"/>
            <a:ext cx="4176122" cy="2554545"/>
          </a:xfrm>
          <a:prstGeom prst="rect">
            <a:avLst/>
          </a:prstGeom>
          <a:noFill/>
        </p:spPr>
        <p:txBody>
          <a:bodyPr wrap="square" rtlCol="0" anchor="t">
            <a:spAutoFit/>
          </a:bodyPr>
          <a:lstStyle/>
          <a:p>
            <a:pPr marL="457200" indent="-457200" algn="l">
              <a:lnSpc>
                <a:spcPct val="100000"/>
              </a:lnSpc>
              <a:buClrTx/>
              <a:buSzTx/>
              <a:buFont typeface="Wingdings" panose="05000000000000000000" charset="0"/>
              <a:buChar char="n"/>
            </a:pPr>
            <a:r>
              <a:rPr lang="zh-CN" altLang="en-US" sz="3200" dirty="0"/>
              <a:t>可靠性的背景</a:t>
            </a:r>
            <a:endParaRPr lang="en-US" altLang="zh-CN" sz="3200" dirty="0"/>
          </a:p>
          <a:p>
            <a:pPr marL="457200" indent="-457200" algn="l">
              <a:lnSpc>
                <a:spcPct val="100000"/>
              </a:lnSpc>
              <a:buClrTx/>
              <a:buSzTx/>
              <a:buFont typeface="Wingdings" panose="05000000000000000000" charset="0"/>
              <a:buChar char="n"/>
            </a:pPr>
            <a:r>
              <a:rPr lang="zh-CN" altLang="en-US" sz="3200" dirty="0"/>
              <a:t>可靠性的定义</a:t>
            </a:r>
            <a:endParaRPr lang="en-US" altLang="zh-CN" sz="3200" dirty="0"/>
          </a:p>
          <a:p>
            <a:pPr marL="457200" indent="-457200" algn="l">
              <a:lnSpc>
                <a:spcPct val="100000"/>
              </a:lnSpc>
              <a:buClrTx/>
              <a:buSzTx/>
              <a:buFont typeface="Wingdings" panose="05000000000000000000" charset="0"/>
              <a:buChar char="n"/>
            </a:pPr>
            <a:r>
              <a:rPr lang="zh-CN" altLang="en-US" sz="3200" dirty="0"/>
              <a:t>可靠性的目的</a:t>
            </a:r>
            <a:endParaRPr lang="en-US" altLang="zh-CN" sz="3200" dirty="0"/>
          </a:p>
          <a:p>
            <a:pPr marL="457200" indent="-457200" algn="l">
              <a:lnSpc>
                <a:spcPct val="100000"/>
              </a:lnSpc>
              <a:buClrTx/>
              <a:buSzTx/>
              <a:buFont typeface="Wingdings" panose="05000000000000000000" charset="0"/>
              <a:buChar char="n"/>
            </a:pPr>
            <a:r>
              <a:rPr lang="zh-CN" altLang="en-US" sz="3200" dirty="0"/>
              <a:t>可靠性的实现</a:t>
            </a:r>
            <a:endParaRPr lang="en-US" altLang="zh-CN" sz="3200" dirty="0"/>
          </a:p>
          <a:p>
            <a:pPr marL="457200" indent="-457200" algn="l">
              <a:lnSpc>
                <a:spcPct val="100000"/>
              </a:lnSpc>
              <a:buClrTx/>
              <a:buSzTx/>
              <a:buFont typeface="Wingdings" panose="05000000000000000000" charset="0"/>
              <a:buChar char="n"/>
            </a:pPr>
            <a:r>
              <a:rPr lang="zh-CN" altLang="en-US" sz="3200" dirty="0"/>
              <a:t>可靠性的基本概念</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11.2.3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制定合适的维修周期</a:t>
            </a:r>
          </a:p>
        </p:txBody>
      </p:sp>
      <p:sp>
        <p:nvSpPr>
          <p:cNvPr id="66" name="Rectangle 1"/>
          <p:cNvSpPr txBox="1"/>
          <p:nvPr/>
        </p:nvSpPr>
        <p:spPr>
          <a:xfrm>
            <a:off x="2064050"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可靠性数据分析</a:t>
            </a:r>
          </a:p>
        </p:txBody>
      </p:sp>
      <mc:AlternateContent xmlns:mc="http://schemas.openxmlformats.org/markup-compatibility/2006" xmlns:a14="http://schemas.microsoft.com/office/drawing/2010/main">
        <mc:Choice Requires="a14">
          <p:sp>
            <p:nvSpPr>
              <p:cNvPr id="3" name="文本框 2"/>
              <p:cNvSpPr txBox="1"/>
              <p:nvPr/>
            </p:nvSpPr>
            <p:spPr>
              <a:xfrm>
                <a:off x="479425" y="1484630"/>
                <a:ext cx="11655425" cy="4362450"/>
              </a:xfrm>
              <a:prstGeom prst="rect">
                <a:avLst/>
              </a:prstGeom>
              <a:noFill/>
            </p:spPr>
            <p:txBody>
              <a:bodyPr wrap="square" rtlCol="0" anchor="t">
                <a:spAutoFit/>
              </a:bodyPr>
              <a:lstStyle/>
              <a:p>
                <a:r>
                  <a:rPr lang="zh-CN" altLang="en-US" sz="2400" b="1" dirty="0">
                    <a:latin typeface="华文仿宋" panose="02010600040101010101" charset="-122"/>
                    <a:ea typeface="华文仿宋" panose="02010600040101010101" charset="-122"/>
                    <a:cs typeface="华文仿宋" panose="02010600040101010101" charset="-122"/>
                  </a:rPr>
                  <a:t>练习:</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机器人装配线上的柔性电缆的失效前时间分布属于威布尔分布，其中y=150h，β=1.7，n=300h。如果在使用中发生失效，装配线和更换电缆的费用是5000美元。在定期维修期中更换的费用是500美元。如果装配线一年运行5000小时，而每周(100小时)进行定期维修，确定最优的维修间隔(以周为单位)？</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sym typeface="+mn-ea"/>
                  </a:rPr>
                  <a:t>威布尔分布：F(</a:t>
                </a:r>
                <a:r>
                  <a:rPr lang="en-US" altLang="zh-CN" sz="2000" dirty="0">
                    <a:latin typeface="华文仿宋" panose="02010600040101010101" charset="-122"/>
                    <a:ea typeface="华文仿宋" panose="02010600040101010101" charset="-122"/>
                    <a:cs typeface="华文仿宋" panose="02010600040101010101" charset="-122"/>
                    <a:sym typeface="+mn-ea"/>
                  </a:rPr>
                  <a:t>t</a:t>
                </a:r>
                <a:r>
                  <a:rPr lang="zh-CN" altLang="en-US" sz="2000" dirty="0">
                    <a:latin typeface="华文仿宋" panose="02010600040101010101" charset="-122"/>
                    <a:ea typeface="华文仿宋" panose="02010600040101010101" charset="-122"/>
                    <a:cs typeface="华文仿宋" panose="02010600040101010101" charset="-122"/>
                    <a:sym typeface="+mn-ea"/>
                  </a:rPr>
                  <a:t>)</a:t>
                </a:r>
                <a:r>
                  <a:rPr lang="en-US" sz="2000" dirty="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MS Mincho" charset="0"/>
                            <a:cs typeface="Cambria Math" panose="02040503050406030204" pitchFamily="18" charset="0"/>
                          </a:rPr>
                          <m:t>1</m:t>
                        </m:r>
                        <m:r>
                          <a:rPr lang="en-US" sz="2000" i="1">
                            <a:latin typeface="Cambria Math" panose="02040503050406030204" pitchFamily="18" charset="0"/>
                            <a:ea typeface="华文仿宋" panose="02010600040101010101" charset="-122"/>
                            <a:cs typeface="Cambria Math" panose="02040503050406030204" pitchFamily="18" charset="0"/>
                          </a:rPr>
                          <m:t>−</m:t>
                        </m:r>
                        <m:r>
                          <a:rPr lang="en-US" sz="2000" i="1">
                            <a:latin typeface="Cambria Math" panose="02040503050406030204" pitchFamily="18" charset="0"/>
                            <a:ea typeface="华文仿宋" panose="02010600040101010101" charset="-122"/>
                            <a:cs typeface="Cambria Math" panose="02040503050406030204" pitchFamily="18" charset="0"/>
                          </a:rPr>
                          <m:t>𝑒</m:t>
                        </m:r>
                      </m:e>
                      <m:sup>
                        <m:sSup>
                          <m:sSupPr>
                            <m:ctrlPr>
                              <a:rPr lang="en-US" sz="2000" i="1">
                                <a:latin typeface="Cambria Math" panose="02040503050406030204" pitchFamily="18" charset="0"/>
                                <a:ea typeface="华文仿宋" panose="02010600040101010101" charset="-122"/>
                                <a:cs typeface="Cambria Math" panose="02040503050406030204" pitchFamily="18" charset="0"/>
                              </a:rPr>
                            </m:ctrlPr>
                          </m:sSupPr>
                          <m:e>
                            <m:r>
                              <a:rPr lang="en-US" sz="2000" i="1">
                                <a:latin typeface="Cambria Math" panose="02040503050406030204" pitchFamily="18" charset="0"/>
                                <a:ea typeface="MS Mincho" charset="0"/>
                                <a:cs typeface="Cambria Math" panose="02040503050406030204" pitchFamily="18" charset="0"/>
                              </a:rPr>
                              <m:t>−(</m:t>
                            </m:r>
                            <m:r>
                              <a:rPr lang="en-US" sz="2000" i="1">
                                <a:latin typeface="Cambria Math" panose="02040503050406030204" pitchFamily="18" charset="0"/>
                                <a:ea typeface="MS Mincho" charset="0"/>
                                <a:cs typeface="Cambria Math" panose="02040503050406030204" pitchFamily="18" charset="0"/>
                              </a:rPr>
                              <m:t>𝜆</m:t>
                            </m:r>
                            <m:r>
                              <a:rPr lang="en-US" sz="2000" i="1">
                                <a:latin typeface="Cambria Math" panose="02040503050406030204" pitchFamily="18" charset="0"/>
                                <a:ea typeface="华文仿宋" panose="02010600040101010101" charset="-122"/>
                                <a:cs typeface="Cambria Math" panose="02040503050406030204" pitchFamily="18" charset="0"/>
                              </a:rPr>
                              <m:t>𝑡</m:t>
                            </m:r>
                            <m:r>
                              <a:rPr lang="en-US" sz="2000" i="1">
                                <a:latin typeface="Cambria Math" panose="02040503050406030204" pitchFamily="18" charset="0"/>
                                <a:ea typeface="华文仿宋" panose="02010600040101010101" charset="-122"/>
                                <a:cs typeface="Cambria Math" panose="02040503050406030204" pitchFamily="18" charset="0"/>
                              </a:rPr>
                              <m:t>)</m:t>
                            </m:r>
                          </m:e>
                          <m:sup>
                            <m:r>
                              <a:rPr lang="en-US" sz="2000" i="1">
                                <a:latin typeface="Cambria Math" panose="02040503050406030204" pitchFamily="18" charset="0"/>
                                <a:ea typeface="华文仿宋" panose="02010600040101010101" charset="-122"/>
                                <a:cs typeface="Cambria Math" panose="02040503050406030204" pitchFamily="18" charset="0"/>
                              </a:rPr>
                              <m:t>𝛽</m:t>
                            </m:r>
                          </m:sup>
                        </m:sSup>
                      </m:sup>
                    </m:sSup>
                  </m:oMath>
                </a14:m>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110000"/>
                  </a:lnSpc>
                </a:pPr>
                <a:r>
                  <a:rPr lang="zh-CN" altLang="en-US" sz="2000" dirty="0">
                    <a:latin typeface="华文仿宋" panose="02010600040101010101" charset="-122"/>
                    <a:ea typeface="华文仿宋" panose="02010600040101010101" charset="-122"/>
                    <a:cs typeface="华文仿宋" panose="02010600040101010101" charset="-122"/>
                  </a:rPr>
                  <a:t>无定期更换时，柔性电缆在t小时的失效的概率是: 1-exp[-((t-150)/300)</a:t>
                </a:r>
                <a:r>
                  <a:rPr lang="zh-CN" altLang="en-US" sz="2000" baseline="30000" dirty="0">
                    <a:solidFill>
                      <a:schemeClr val="tx1"/>
                    </a:solidFill>
                    <a:uFillTx/>
                    <a:latin typeface="华文仿宋" panose="02010600040101010101" charset="-122"/>
                    <a:ea typeface="华文仿宋" panose="02010600040101010101" charset="-122"/>
                    <a:cs typeface="华文仿宋" panose="02010600040101010101" charset="-122"/>
                  </a:rPr>
                  <a:t>1.7</a:t>
                </a:r>
                <a:r>
                  <a:rPr lang="zh-CN" altLang="en-US" sz="2000" dirty="0">
                    <a:latin typeface="华文仿宋" panose="02010600040101010101" charset="-122"/>
                    <a:ea typeface="华文仿宋" panose="02010600040101010101" charset="-122"/>
                    <a:cs typeface="华文仿宋" panose="02010600040101010101" charset="-122"/>
                  </a:rPr>
                  <a:t>] </a:t>
                </a:r>
              </a:p>
              <a:p>
                <a:pPr>
                  <a:lnSpc>
                    <a:spcPct val="110000"/>
                  </a:lnSpc>
                </a:pPr>
                <a:r>
                  <a:rPr lang="zh-CN" altLang="en-US" sz="2000" dirty="0">
                    <a:latin typeface="华文仿宋" panose="02010600040101010101" charset="-122"/>
                    <a:ea typeface="华文仿宋" panose="02010600040101010101" charset="-122"/>
                    <a:cs typeface="华文仿宋" panose="02010600040101010101" charset="-122"/>
                  </a:rPr>
                  <a:t>在m小时后，定期更换时，5000小时的</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定期维修费用是: </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sym typeface="+mn-ea"/>
                  </a:rPr>
                  <a:t> </a:t>
                </a:r>
                <a14:m>
                  <m:oMath xmlns:m="http://schemas.openxmlformats.org/officeDocument/2006/math">
                    <m:f>
                      <m:fPr>
                        <m:ctrlPr>
                          <a:rPr lang="en-US" altLang="zh-CN" sz="2000" i="1">
                            <a:solidFill>
                              <a:srgbClr val="FF0000"/>
                            </a:solidFill>
                            <a:latin typeface="Cambria Math" panose="02040503050406030204" pitchFamily="18" charset="0"/>
                            <a:ea typeface="华文仿宋" panose="02010600040101010101" charset="-122"/>
                            <a:cs typeface="Cambria Math" panose="02040503050406030204" pitchFamily="18" charset="0"/>
                          </a:rPr>
                        </m:ctrlPr>
                      </m:fPr>
                      <m:num>
                        <m:r>
                          <a:rPr lang="zh-CN" altLang="en-US" sz="2000">
                            <a:solidFill>
                              <a:srgbClr val="FF0000"/>
                            </a:solidFill>
                            <a:latin typeface="Cambria Math" panose="02040503050406030204" pitchFamily="18" charset="0"/>
                            <a:ea typeface="华文仿宋" panose="02010600040101010101" charset="-122"/>
                            <a:cs typeface="Cambria Math" panose="02040503050406030204" pitchFamily="18" charset="0"/>
                            <a:sym typeface="+mn-ea"/>
                          </a:rPr>
                          <m:t> 5000</m:t>
                        </m:r>
                      </m:num>
                      <m:den>
                        <m:r>
                          <a:rPr lang="en-US" altLang="zh-CN" sz="2000" i="1">
                            <a:solidFill>
                              <a:srgbClr val="FF0000"/>
                            </a:solidFill>
                            <a:latin typeface="Cambria Math" panose="02040503050406030204" pitchFamily="18" charset="0"/>
                            <a:ea typeface="华文仿宋" panose="02010600040101010101" charset="-122"/>
                            <a:cs typeface="Cambria Math" panose="02040503050406030204" pitchFamily="18" charset="0"/>
                          </a:rPr>
                          <m:t>𝑚</m:t>
                        </m:r>
                      </m:den>
                    </m:f>
                  </m:oMath>
                </a14:m>
                <a:r>
                  <a:rPr lang="zh-CN" altLang="en-US" sz="2000" dirty="0">
                    <a:solidFill>
                      <a:srgbClr val="FF0000"/>
                    </a:solidFill>
                    <a:latin typeface="华文仿宋" panose="02010600040101010101" charset="-122"/>
                    <a:ea typeface="华文仿宋" panose="02010600040101010101" charset="-122"/>
                    <a:cs typeface="华文仿宋" panose="02010600040101010101" charset="-122"/>
                    <a:sym typeface="+mn-ea"/>
                  </a:rPr>
                  <a:t> </a:t>
                </a:r>
                <a:r>
                  <a:rPr lang="en-US" altLang="zh-CN" sz="2000" dirty="0">
                    <a:solidFill>
                      <a:srgbClr val="FF0000"/>
                    </a:solidFill>
                    <a:latin typeface="华文仿宋" panose="02010600040101010101" charset="-122"/>
                    <a:ea typeface="华文仿宋" panose="02010600040101010101" charset="-122"/>
                    <a:cs typeface="华文仿宋" panose="02010600040101010101" charset="-122"/>
                    <a:sym typeface="+mn-ea"/>
                  </a:rPr>
                  <a:t>*</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500=2.5* </a:t>
                </a:r>
                <a14:m>
                  <m:oMath xmlns:m="http://schemas.openxmlformats.org/officeDocument/2006/math">
                    <m:f>
                      <m:fPr>
                        <m:ctrlPr>
                          <a:rPr lang="en-US" altLang="zh-CN" sz="2000" i="1">
                            <a:solidFill>
                              <a:srgbClr val="FF0000"/>
                            </a:solidFill>
                            <a:latin typeface="Cambria Math" panose="02040503050406030204" pitchFamily="18" charset="0"/>
                            <a:ea typeface="华文仿宋" panose="02010600040101010101" charset="-122"/>
                            <a:cs typeface="Cambria Math" panose="02040503050406030204" pitchFamily="18" charset="0"/>
                          </a:rPr>
                        </m:ctrlPr>
                      </m:fPr>
                      <m:num>
                        <m:sSup>
                          <m:sSupPr>
                            <m:ctrlPr>
                              <a:rPr lang="en-US" altLang="zh-CN" sz="2000" i="1">
                                <a:solidFill>
                                  <a:srgbClr val="FF0000"/>
                                </a:solidFill>
                                <a:latin typeface="Cambria Math" panose="02040503050406030204" pitchFamily="18" charset="0"/>
                                <a:ea typeface="华文仿宋" panose="02010600040101010101" charset="-122"/>
                                <a:cs typeface="Cambria Math" panose="02040503050406030204" pitchFamily="18" charset="0"/>
                              </a:rPr>
                            </m:ctrlPr>
                          </m:sSupPr>
                          <m:e>
                            <m:r>
                              <a:rPr lang="en-US" altLang="zh-CN" sz="2000" i="1">
                                <a:solidFill>
                                  <a:srgbClr val="FF0000"/>
                                </a:solidFill>
                                <a:latin typeface="Cambria Math" panose="02040503050406030204" pitchFamily="18" charset="0"/>
                                <a:ea typeface="MS Mincho" charset="0"/>
                                <a:cs typeface="Cambria Math" panose="02040503050406030204" pitchFamily="18" charset="0"/>
                              </a:rPr>
                              <m:t>10</m:t>
                            </m:r>
                          </m:e>
                          <m:sup>
                            <m:r>
                              <a:rPr lang="en-US" altLang="zh-CN" sz="2000" i="1">
                                <a:solidFill>
                                  <a:srgbClr val="FF0000"/>
                                </a:solidFill>
                                <a:latin typeface="Cambria Math" panose="02040503050406030204" pitchFamily="18" charset="0"/>
                                <a:ea typeface="MS Mincho" charset="0"/>
                                <a:cs typeface="Cambria Math" panose="02040503050406030204" pitchFamily="18" charset="0"/>
                              </a:rPr>
                              <m:t>6</m:t>
                            </m:r>
                          </m:sup>
                        </m:sSup>
                      </m:num>
                      <m:den>
                        <m:r>
                          <a:rPr lang="en-US" altLang="zh-CN" sz="2000" i="1">
                            <a:solidFill>
                              <a:srgbClr val="FF0000"/>
                            </a:solidFill>
                            <a:latin typeface="Cambria Math" panose="02040503050406030204" pitchFamily="18" charset="0"/>
                            <a:ea typeface="华文仿宋" panose="02010600040101010101" charset="-122"/>
                            <a:cs typeface="Cambria Math" panose="02040503050406030204" pitchFamily="18" charset="0"/>
                          </a:rPr>
                          <m:t>𝑚</m:t>
                        </m:r>
                      </m:den>
                    </m:f>
                  </m:oMath>
                </a14:m>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 </a:t>
                </a:r>
              </a:p>
              <a:p>
                <a:pPr>
                  <a:lnSpc>
                    <a:spcPct val="110000"/>
                  </a:lnSpc>
                </a:pPr>
                <a:r>
                  <a:rPr lang="zh-CN" altLang="en-US" sz="2000" dirty="0">
                    <a:latin typeface="华文仿宋" panose="02010600040101010101" charset="-122"/>
                    <a:ea typeface="华文仿宋" panose="02010600040101010101" charset="-122"/>
                    <a:cs typeface="华文仿宋" panose="02010600040101010101" charset="-122"/>
                  </a:rPr>
                  <a:t>而在每个定期更换间隔里，预计</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失效费用</a:t>
                </a:r>
                <a:r>
                  <a:rPr lang="zh-CN" altLang="en-US" sz="2000" dirty="0">
                    <a:latin typeface="华文仿宋" panose="02010600040101010101" charset="-122"/>
                    <a:ea typeface="华文仿宋" panose="02010600040101010101" charset="-122"/>
                    <a:cs typeface="华文仿宋" panose="02010600040101010101" charset="-122"/>
                  </a:rPr>
                  <a:t>是</a:t>
                </a:r>
              </a:p>
              <a:p>
                <a:pPr>
                  <a:lnSpc>
                    <a:spcPct val="110000"/>
                  </a:lnSpc>
                </a:pPr>
                <a:r>
                  <a:rPr lang="zh-CN" altLang="en-US" sz="2000" dirty="0">
                    <a:latin typeface="华文仿宋" panose="02010600040101010101" charset="-122"/>
                    <a:ea typeface="华文仿宋" panose="02010600040101010101" charset="-122"/>
                    <a:cs typeface="华文仿宋" panose="02010600040101010101" charset="-122"/>
                  </a:rPr>
                  <a:t>(假设在更换间隔里失效数不大于1): </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5000{1-exp-((t-150)/300)</a:t>
                </a:r>
                <a:r>
                  <a:rPr lang="zh-CN" altLang="en-US" sz="2000" baseline="30000" dirty="0">
                    <a:solidFill>
                      <a:srgbClr val="FF0000"/>
                    </a:solidFill>
                    <a:uFillTx/>
                    <a:latin typeface="华文仿宋" panose="02010600040101010101" charset="-122"/>
                    <a:ea typeface="华文仿宋" panose="02010600040101010101" charset="-122"/>
                    <a:cs typeface="华文仿宋" panose="02010600040101010101" charset="-122"/>
                  </a:rPr>
                  <a:t>1.7</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 </a:t>
                </a:r>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110000"/>
                  </a:lnSpc>
                </a:pPr>
                <a:r>
                  <a:rPr lang="zh-CN" altLang="en-US" sz="2000" dirty="0">
                    <a:latin typeface="华文仿宋" panose="02010600040101010101" charset="-122"/>
                    <a:ea typeface="华文仿宋" panose="02010600040101010101" charset="-122"/>
                    <a:cs typeface="华文仿宋" panose="02010600040101010101" charset="-122"/>
                  </a:rPr>
                  <a:t>那么，每年的总费用为: C=2.5*</a:t>
                </a:r>
                <a14:m>
                  <m:oMath xmlns:m="http://schemas.openxmlformats.org/officeDocument/2006/math">
                    <m:f>
                      <m:fPr>
                        <m:ctrlPr>
                          <a:rPr lang="en-US" altLang="zh-CN" sz="2000" i="1">
                            <a:latin typeface="Cambria Math" panose="02040503050406030204" pitchFamily="18" charset="0"/>
                            <a:ea typeface="华文仿宋" panose="02010600040101010101" charset="-122"/>
                            <a:cs typeface="Cambria Math" panose="02040503050406030204" pitchFamily="18" charset="0"/>
                          </a:rPr>
                        </m:ctrlPr>
                      </m:fPr>
                      <m:num>
                        <m:sSup>
                          <m:sSup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pPr>
                          <m:e>
                            <m:r>
                              <a:rPr lang="en-US" altLang="zh-CN" sz="2000" i="1">
                                <a:latin typeface="Cambria Math" panose="02040503050406030204" pitchFamily="18" charset="0"/>
                                <a:ea typeface="MS Mincho" charset="0"/>
                                <a:cs typeface="Cambria Math" panose="02040503050406030204" pitchFamily="18" charset="0"/>
                              </a:rPr>
                              <m:t>10</m:t>
                            </m:r>
                          </m:e>
                          <m:sup>
                            <m:r>
                              <a:rPr lang="en-US" altLang="zh-CN" sz="2000" i="1">
                                <a:latin typeface="Cambria Math" panose="02040503050406030204" pitchFamily="18" charset="0"/>
                                <a:ea typeface="MS Mincho" charset="0"/>
                                <a:cs typeface="Cambria Math" panose="02040503050406030204" pitchFamily="18" charset="0"/>
                              </a:rPr>
                              <m:t>6</m:t>
                            </m:r>
                          </m:sup>
                        </m:sSup>
                      </m:num>
                      <m:den>
                        <m:r>
                          <a:rPr lang="en-US" altLang="zh-CN" sz="2000" i="1">
                            <a:latin typeface="Cambria Math" panose="02040503050406030204" pitchFamily="18" charset="0"/>
                            <a:ea typeface="华文仿宋" panose="02010600040101010101" charset="-122"/>
                            <a:cs typeface="Cambria Math" panose="02040503050406030204" pitchFamily="18" charset="0"/>
                          </a:rPr>
                          <m:t>𝑚</m:t>
                        </m:r>
                      </m:den>
                    </m:f>
                  </m:oMath>
                </a14:m>
                <a:r>
                  <a:rPr lang="zh-CN" altLang="en-US" sz="2000" dirty="0">
                    <a:latin typeface="华文仿宋" panose="02010600040101010101" charset="-122"/>
                    <a:ea typeface="华文仿宋" panose="02010600040101010101" charset="-122"/>
                    <a:cs typeface="华文仿宋" panose="02010600040101010101" charset="-122"/>
                  </a:rPr>
                  <a:t>+5000{1-exp[-((t-150)/300)</a:t>
                </a:r>
                <a:r>
                  <a:rPr lang="zh-CN" altLang="en-US" sz="2000" baseline="30000" dirty="0">
                    <a:solidFill>
                      <a:schemeClr val="tx1"/>
                    </a:solidFill>
                    <a:uFillTx/>
                    <a:latin typeface="华文仿宋" panose="02010600040101010101" charset="-122"/>
                    <a:ea typeface="华文仿宋" panose="02010600040101010101" charset="-122"/>
                    <a:cs typeface="华文仿宋" panose="02010600040101010101" charset="-122"/>
                  </a:rPr>
                  <a:t>1.7</a:t>
                </a:r>
                <a:r>
                  <a:rPr lang="zh-CN" altLang="en-US" sz="2000" dirty="0">
                    <a:latin typeface="华文仿宋" panose="02010600040101010101" charset="-122"/>
                    <a:ea typeface="华文仿宋" panose="02010600040101010101" charset="-122"/>
                    <a:cs typeface="华文仿宋" panose="02010600040101010101" charset="-122"/>
                  </a:rPr>
                  <a:t>]} </a:t>
                </a:r>
              </a:p>
              <a:p>
                <a:pPr>
                  <a:lnSpc>
                    <a:spcPct val="110000"/>
                  </a:lnSpc>
                </a:pPr>
                <a:r>
                  <a:rPr lang="zh-CN" altLang="en-US" sz="2000" dirty="0">
                    <a:latin typeface="华文仿宋" panose="02010600040101010101" charset="-122"/>
                    <a:ea typeface="华文仿宋" panose="02010600040101010101" charset="-122"/>
                    <a:cs typeface="华文仿宋" panose="02010600040101010101" charset="-122"/>
                  </a:rPr>
                  <a:t>求得使每年总费用最低的时间间隔是2周，此时的总费用为18304美元</a:t>
                </a:r>
              </a:p>
            </p:txBody>
          </p:sp>
        </mc:Choice>
        <mc:Fallback xmlns="">
          <p:sp>
            <p:nvSpPr>
              <p:cNvPr id="3" name="文本框 2"/>
              <p:cNvSpPr txBox="1">
                <a:spLocks noRot="1" noChangeAspect="1" noMove="1" noResize="1" noEditPoints="1" noAdjustHandles="1" noChangeArrowheads="1" noChangeShapeType="1" noTextEdit="1"/>
              </p:cNvSpPr>
              <p:nvPr/>
            </p:nvSpPr>
            <p:spPr>
              <a:xfrm>
                <a:off x="479425" y="1484630"/>
                <a:ext cx="11655425" cy="4362450"/>
              </a:xfrm>
              <a:prstGeom prst="rect">
                <a:avLst/>
              </a:prstGeom>
              <a:blipFill rotWithShape="1">
                <a:blip r:embed="rId2"/>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816080" y="5445224"/>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sp>
        <p:nvSpPr>
          <p:cNvPr id="5" name="Rectangle 2"/>
          <p:cNvSpPr>
            <a:spLocks noChangeArrowheads="1"/>
          </p:cNvSpPr>
          <p:nvPr/>
        </p:nvSpPr>
        <p:spPr bwMode="auto">
          <a:xfrm>
            <a:off x="162573" y="95692"/>
            <a:ext cx="2880320" cy="98442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3" name="日期占位符 2"/>
          <p:cNvSpPr>
            <a:spLocks noGrp="1"/>
          </p:cNvSpPr>
          <p:nvPr>
            <p:ph type="dt" sz="half" idx="10"/>
          </p:nvPr>
        </p:nvSpPr>
        <p:spPr/>
        <p:txBody>
          <a:bodyPr/>
          <a:lstStyle/>
          <a:p>
            <a:fld id="{2556876A-C894-4608-9B10-33028376C2E0}" type="datetime1">
              <a:rPr lang="zh-CN" altLang="en-US" smtClean="0"/>
              <a:t>2022/11/23</a:t>
            </a:fld>
            <a:endParaRPr lang="zh-CN" altLang="en-US"/>
          </a:p>
        </p:txBody>
      </p:sp>
      <p:sp>
        <p:nvSpPr>
          <p:cNvPr id="4" name="矩形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
          <p:cNvSpPr>
            <a:spLocks noChangeArrowheads="1"/>
          </p:cNvSpPr>
          <p:nvPr/>
        </p:nvSpPr>
        <p:spPr bwMode="auto">
          <a:xfrm>
            <a:off x="983432" y="332655"/>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11" name="Rectangle 2"/>
          <p:cNvSpPr>
            <a:spLocks noChangeArrowheads="1"/>
          </p:cNvSpPr>
          <p:nvPr/>
        </p:nvSpPr>
        <p:spPr bwMode="auto">
          <a:xfrm>
            <a:off x="8465840" y="5335787"/>
            <a:ext cx="2880320" cy="77617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graphicFrame>
        <p:nvGraphicFramePr>
          <p:cNvPr id="6" name="图示 5"/>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性的背景</a:t>
            </a:r>
          </a:p>
        </p:txBody>
      </p:sp>
      <p:grpSp>
        <p:nvGrpSpPr>
          <p:cNvPr id="5" name="组合 4"/>
          <p:cNvGrpSpPr/>
          <p:nvPr/>
        </p:nvGrpSpPr>
        <p:grpSpPr>
          <a:xfrm>
            <a:off x="1559560" y="2132965"/>
            <a:ext cx="2029460" cy="3726180"/>
            <a:chOff x="479376" y="1722268"/>
            <a:chExt cx="2284088" cy="3836767"/>
          </a:xfrm>
        </p:grpSpPr>
        <p:sp>
          <p:nvSpPr>
            <p:cNvPr id="55" name="矩形 54"/>
            <p:cNvSpPr/>
            <p:nvPr/>
          </p:nvSpPr>
          <p:spPr bwMode="auto">
            <a:xfrm>
              <a:off x="479376" y="2654890"/>
              <a:ext cx="2098468" cy="2904145"/>
            </a:xfrm>
            <a:prstGeom prst="rect">
              <a:avLst/>
            </a:prstGeom>
            <a:solidFill>
              <a:schemeClr val="tx2">
                <a:lumMod val="20000"/>
                <a:lumOff val="80000"/>
              </a:schemeClr>
            </a:solidFill>
            <a:ln w="57150">
              <a:solidFill>
                <a:schemeClr val="bg1"/>
              </a:solidFill>
              <a:round/>
            </a:ln>
            <a:effectLst/>
          </p:spPr>
          <p:txBody>
            <a:bodyPr vert="horz" wrap="square" lIns="91440" tIns="45720" rIns="91440" bIns="1440000" anchor="b" anchorCtr="1" compatLnSpc="1">
              <a:normAutofit/>
            </a:bodyPr>
            <a:lstStyle/>
            <a:p>
              <a:pPr algn="ctr">
                <a:lnSpc>
                  <a:spcPct val="120000"/>
                </a:lnSpc>
              </a:pPr>
              <a:endParaRPr lang="zh-CN" altLang="en-US" sz="1000" dirty="0">
                <a:solidFill>
                  <a:schemeClr val="tx1">
                    <a:lumMod val="85000"/>
                    <a:lumOff val="15000"/>
                  </a:schemeClr>
                </a:solidFill>
                <a:cs typeface="+mn-ea"/>
                <a:sym typeface="+mn-lt"/>
              </a:endParaRPr>
            </a:p>
          </p:txBody>
        </p:sp>
        <p:sp>
          <p:nvSpPr>
            <p:cNvPr id="56" name="任意多边形 4"/>
            <p:cNvSpPr/>
            <p:nvPr/>
          </p:nvSpPr>
          <p:spPr bwMode="auto">
            <a:xfrm>
              <a:off x="2575892" y="1809496"/>
              <a:ext cx="187572" cy="1088532"/>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57" name="任意多边形 5"/>
            <p:cNvSpPr/>
            <p:nvPr/>
          </p:nvSpPr>
          <p:spPr bwMode="auto">
            <a:xfrm>
              <a:off x="481330" y="1722268"/>
              <a:ext cx="2280180" cy="1410185"/>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chemeClr val="accent1"/>
            </a:solidFill>
            <a:ln w="9525">
              <a:noFill/>
              <a:round/>
            </a:ln>
          </p:spPr>
          <p:txBody>
            <a:bodyPr anchor="ctr"/>
            <a:lstStyle/>
            <a:p>
              <a:pPr algn="ctr"/>
              <a:endParaRPr>
                <a:cs typeface="+mn-ea"/>
                <a:sym typeface="+mn-lt"/>
              </a:endParaRPr>
            </a:p>
          </p:txBody>
        </p:sp>
        <p:sp>
          <p:nvSpPr>
            <p:cNvPr id="58" name="任意多边形 6"/>
            <p:cNvSpPr/>
            <p:nvPr/>
          </p:nvSpPr>
          <p:spPr bwMode="auto">
            <a:xfrm>
              <a:off x="2575892" y="4617016"/>
              <a:ext cx="187572" cy="227157"/>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59" name="任意多边形 7"/>
            <p:cNvSpPr/>
            <p:nvPr/>
          </p:nvSpPr>
          <p:spPr bwMode="auto">
            <a:xfrm>
              <a:off x="481330" y="4529788"/>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1"/>
            </a:solidFill>
            <a:ln w="9525">
              <a:noFill/>
              <a:round/>
            </a:ln>
          </p:spPr>
          <p:txBody>
            <a:bodyPr anchor="ctr"/>
            <a:lstStyle/>
            <a:p>
              <a:pPr algn="ctr"/>
              <a:endParaRPr>
                <a:cs typeface="+mn-ea"/>
                <a:sym typeface="+mn-lt"/>
              </a:endParaRPr>
            </a:p>
          </p:txBody>
        </p:sp>
        <p:sp>
          <p:nvSpPr>
            <p:cNvPr id="60" name="任意多边形 8"/>
            <p:cNvSpPr/>
            <p:nvPr/>
          </p:nvSpPr>
          <p:spPr bwMode="auto">
            <a:xfrm>
              <a:off x="2575892" y="4915045"/>
              <a:ext cx="187572" cy="227157"/>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61" name="任意多边形 9"/>
            <p:cNvSpPr/>
            <p:nvPr/>
          </p:nvSpPr>
          <p:spPr bwMode="auto">
            <a:xfrm>
              <a:off x="481330" y="4827817"/>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1"/>
            </a:solidFill>
            <a:ln w="9525">
              <a:noFill/>
              <a:round/>
            </a:ln>
          </p:spPr>
          <p:txBody>
            <a:bodyPr anchor="ctr"/>
            <a:lstStyle/>
            <a:p>
              <a:pPr algn="ctr"/>
              <a:endParaRPr>
                <a:cs typeface="+mn-ea"/>
                <a:sym typeface="+mn-lt"/>
              </a:endParaRPr>
            </a:p>
          </p:txBody>
        </p:sp>
        <p:sp>
          <p:nvSpPr>
            <p:cNvPr id="62" name="椭圆 61"/>
            <p:cNvSpPr/>
            <p:nvPr/>
          </p:nvSpPr>
          <p:spPr bwMode="auto">
            <a:xfrm>
              <a:off x="1246274" y="2096622"/>
              <a:ext cx="750290" cy="697823"/>
            </a:xfrm>
            <a:prstGeom prst="ellipse">
              <a:avLst/>
            </a:prstGeom>
            <a:solidFill>
              <a:schemeClr val="bg1"/>
            </a:solidFill>
            <a:ln w="19050">
              <a:solidFill>
                <a:schemeClr val="accent1">
                  <a:lumMod val="75000"/>
                </a:schemeClr>
              </a:solidFill>
              <a:round/>
            </a:ln>
          </p:spPr>
          <p:txBody>
            <a:bodyPr anchor="ctr"/>
            <a:lstStyle/>
            <a:p>
              <a:pPr algn="ctr"/>
              <a:endParaRPr>
                <a:cs typeface="+mn-ea"/>
                <a:sym typeface="+mn-lt"/>
              </a:endParaRPr>
            </a:p>
          </p:txBody>
        </p:sp>
        <p:sp>
          <p:nvSpPr>
            <p:cNvPr id="63" name="任意多边形 127"/>
            <p:cNvSpPr/>
            <p:nvPr/>
          </p:nvSpPr>
          <p:spPr bwMode="auto">
            <a:xfrm>
              <a:off x="1433815" y="2279809"/>
              <a:ext cx="375144" cy="331467"/>
            </a:xfrm>
            <a:custGeom>
              <a:avLst/>
              <a:gdLst>
                <a:gd name="connsiteX0" fmla="*/ 315746 w 375144"/>
                <a:gd name="connsiteY0" fmla="*/ 280584 h 331467"/>
                <a:gd name="connsiteX1" fmla="*/ 324231 w 375144"/>
                <a:gd name="connsiteY1" fmla="*/ 311897 h 331467"/>
                <a:gd name="connsiteX2" fmla="*/ 324231 w 375144"/>
                <a:gd name="connsiteY2" fmla="*/ 292326 h 331467"/>
                <a:gd name="connsiteX3" fmla="*/ 324231 w 375144"/>
                <a:gd name="connsiteY3" fmla="*/ 288412 h 331467"/>
                <a:gd name="connsiteX4" fmla="*/ 328474 w 375144"/>
                <a:gd name="connsiteY4" fmla="*/ 284498 h 331467"/>
                <a:gd name="connsiteX5" fmla="*/ 332717 w 375144"/>
                <a:gd name="connsiteY5" fmla="*/ 288412 h 331467"/>
                <a:gd name="connsiteX6" fmla="*/ 332717 w 375144"/>
                <a:gd name="connsiteY6" fmla="*/ 292326 h 331467"/>
                <a:gd name="connsiteX7" fmla="*/ 336960 w 375144"/>
                <a:gd name="connsiteY7" fmla="*/ 311897 h 331467"/>
                <a:gd name="connsiteX8" fmla="*/ 341202 w 375144"/>
                <a:gd name="connsiteY8" fmla="*/ 280584 h 331467"/>
                <a:gd name="connsiteX9" fmla="*/ 366659 w 375144"/>
                <a:gd name="connsiteY9" fmla="*/ 288412 h 331467"/>
                <a:gd name="connsiteX10" fmla="*/ 375144 w 375144"/>
                <a:gd name="connsiteY10" fmla="*/ 307983 h 331467"/>
                <a:gd name="connsiteX11" fmla="*/ 375144 w 375144"/>
                <a:gd name="connsiteY11" fmla="*/ 327553 h 331467"/>
                <a:gd name="connsiteX12" fmla="*/ 358173 w 375144"/>
                <a:gd name="connsiteY12" fmla="*/ 327553 h 331467"/>
                <a:gd name="connsiteX13" fmla="*/ 358173 w 375144"/>
                <a:gd name="connsiteY13" fmla="*/ 311897 h 331467"/>
                <a:gd name="connsiteX14" fmla="*/ 353930 w 375144"/>
                <a:gd name="connsiteY14" fmla="*/ 307983 h 331467"/>
                <a:gd name="connsiteX15" fmla="*/ 353930 w 375144"/>
                <a:gd name="connsiteY15" fmla="*/ 331467 h 331467"/>
                <a:gd name="connsiteX16" fmla="*/ 328474 w 375144"/>
                <a:gd name="connsiteY16" fmla="*/ 331467 h 331467"/>
                <a:gd name="connsiteX17" fmla="*/ 303018 w 375144"/>
                <a:gd name="connsiteY17" fmla="*/ 331467 h 331467"/>
                <a:gd name="connsiteX18" fmla="*/ 303018 w 375144"/>
                <a:gd name="connsiteY18" fmla="*/ 307983 h 331467"/>
                <a:gd name="connsiteX19" fmla="*/ 298775 w 375144"/>
                <a:gd name="connsiteY19" fmla="*/ 311897 h 331467"/>
                <a:gd name="connsiteX20" fmla="*/ 298775 w 375144"/>
                <a:gd name="connsiteY20" fmla="*/ 331467 h 331467"/>
                <a:gd name="connsiteX21" fmla="*/ 286047 w 375144"/>
                <a:gd name="connsiteY21" fmla="*/ 327553 h 331467"/>
                <a:gd name="connsiteX22" fmla="*/ 286047 w 375144"/>
                <a:gd name="connsiteY22" fmla="*/ 307983 h 331467"/>
                <a:gd name="connsiteX23" fmla="*/ 290290 w 375144"/>
                <a:gd name="connsiteY23" fmla="*/ 288412 h 331467"/>
                <a:gd name="connsiteX24" fmla="*/ 315746 w 375144"/>
                <a:gd name="connsiteY24" fmla="*/ 280584 h 331467"/>
                <a:gd name="connsiteX25" fmla="*/ 329032 w 375144"/>
                <a:gd name="connsiteY25" fmla="*/ 229701 h 331467"/>
                <a:gd name="connsiteX26" fmla="*/ 350134 w 375144"/>
                <a:gd name="connsiteY26" fmla="*/ 249272 h 331467"/>
                <a:gd name="connsiteX27" fmla="*/ 350134 w 375144"/>
                <a:gd name="connsiteY27" fmla="*/ 253186 h 331467"/>
                <a:gd name="connsiteX28" fmla="*/ 345914 w 375144"/>
                <a:gd name="connsiteY28" fmla="*/ 261014 h 331467"/>
                <a:gd name="connsiteX29" fmla="*/ 329032 w 375144"/>
                <a:gd name="connsiteY29" fmla="*/ 280584 h 331467"/>
                <a:gd name="connsiteX30" fmla="*/ 312150 w 375144"/>
                <a:gd name="connsiteY30" fmla="*/ 261014 h 331467"/>
                <a:gd name="connsiteX31" fmla="*/ 307930 w 375144"/>
                <a:gd name="connsiteY31" fmla="*/ 253186 h 331467"/>
                <a:gd name="connsiteX32" fmla="*/ 312150 w 375144"/>
                <a:gd name="connsiteY32" fmla="*/ 249272 h 331467"/>
                <a:gd name="connsiteX33" fmla="*/ 329032 w 375144"/>
                <a:gd name="connsiteY33" fmla="*/ 229701 h 331467"/>
                <a:gd name="connsiteX34" fmla="*/ 315746 w 375144"/>
                <a:gd name="connsiteY34" fmla="*/ 167188 h 331467"/>
                <a:gd name="connsiteX35" fmla="*/ 324231 w 375144"/>
                <a:gd name="connsiteY35" fmla="*/ 198203 h 331467"/>
                <a:gd name="connsiteX36" fmla="*/ 324231 w 375144"/>
                <a:gd name="connsiteY36" fmla="*/ 174942 h 331467"/>
                <a:gd name="connsiteX37" fmla="*/ 324231 w 375144"/>
                <a:gd name="connsiteY37" fmla="*/ 171065 h 331467"/>
                <a:gd name="connsiteX38" fmla="*/ 328474 w 375144"/>
                <a:gd name="connsiteY38" fmla="*/ 167188 h 331467"/>
                <a:gd name="connsiteX39" fmla="*/ 332717 w 375144"/>
                <a:gd name="connsiteY39" fmla="*/ 171065 h 331467"/>
                <a:gd name="connsiteX40" fmla="*/ 332717 w 375144"/>
                <a:gd name="connsiteY40" fmla="*/ 174942 h 331467"/>
                <a:gd name="connsiteX41" fmla="*/ 336960 w 375144"/>
                <a:gd name="connsiteY41" fmla="*/ 198203 h 331467"/>
                <a:gd name="connsiteX42" fmla="*/ 341202 w 375144"/>
                <a:gd name="connsiteY42" fmla="*/ 167188 h 331467"/>
                <a:gd name="connsiteX43" fmla="*/ 366659 w 375144"/>
                <a:gd name="connsiteY43" fmla="*/ 174942 h 331467"/>
                <a:gd name="connsiteX44" fmla="*/ 375144 w 375144"/>
                <a:gd name="connsiteY44" fmla="*/ 194326 h 331467"/>
                <a:gd name="connsiteX45" fmla="*/ 375144 w 375144"/>
                <a:gd name="connsiteY45" fmla="*/ 213710 h 331467"/>
                <a:gd name="connsiteX46" fmla="*/ 358173 w 375144"/>
                <a:gd name="connsiteY46" fmla="*/ 213710 h 331467"/>
                <a:gd name="connsiteX47" fmla="*/ 358173 w 375144"/>
                <a:gd name="connsiteY47" fmla="*/ 198203 h 331467"/>
                <a:gd name="connsiteX48" fmla="*/ 353930 w 375144"/>
                <a:gd name="connsiteY48" fmla="*/ 190449 h 331467"/>
                <a:gd name="connsiteX49" fmla="*/ 353930 w 375144"/>
                <a:gd name="connsiteY49" fmla="*/ 213710 h 331467"/>
                <a:gd name="connsiteX50" fmla="*/ 328474 w 375144"/>
                <a:gd name="connsiteY50" fmla="*/ 213710 h 331467"/>
                <a:gd name="connsiteX51" fmla="*/ 303018 w 375144"/>
                <a:gd name="connsiteY51" fmla="*/ 213710 h 331467"/>
                <a:gd name="connsiteX52" fmla="*/ 303018 w 375144"/>
                <a:gd name="connsiteY52" fmla="*/ 190449 h 331467"/>
                <a:gd name="connsiteX53" fmla="*/ 298775 w 375144"/>
                <a:gd name="connsiteY53" fmla="*/ 198203 h 331467"/>
                <a:gd name="connsiteX54" fmla="*/ 298775 w 375144"/>
                <a:gd name="connsiteY54" fmla="*/ 213710 h 331467"/>
                <a:gd name="connsiteX55" fmla="*/ 286047 w 375144"/>
                <a:gd name="connsiteY55" fmla="*/ 213710 h 331467"/>
                <a:gd name="connsiteX56" fmla="*/ 286047 w 375144"/>
                <a:gd name="connsiteY56" fmla="*/ 194326 h 331467"/>
                <a:gd name="connsiteX57" fmla="*/ 290290 w 375144"/>
                <a:gd name="connsiteY57" fmla="*/ 174942 h 331467"/>
                <a:gd name="connsiteX58" fmla="*/ 315746 w 375144"/>
                <a:gd name="connsiteY58" fmla="*/ 167188 h 331467"/>
                <a:gd name="connsiteX59" fmla="*/ 329032 w 375144"/>
                <a:gd name="connsiteY59" fmla="*/ 116304 h 331467"/>
                <a:gd name="connsiteX60" fmla="*/ 350134 w 375144"/>
                <a:gd name="connsiteY60" fmla="*/ 135688 h 331467"/>
                <a:gd name="connsiteX61" fmla="*/ 350134 w 375144"/>
                <a:gd name="connsiteY61" fmla="*/ 139565 h 331467"/>
                <a:gd name="connsiteX62" fmla="*/ 345914 w 375144"/>
                <a:gd name="connsiteY62" fmla="*/ 147319 h 331467"/>
                <a:gd name="connsiteX63" fmla="*/ 329032 w 375144"/>
                <a:gd name="connsiteY63" fmla="*/ 162826 h 331467"/>
                <a:gd name="connsiteX64" fmla="*/ 312150 w 375144"/>
                <a:gd name="connsiteY64" fmla="*/ 147319 h 331467"/>
                <a:gd name="connsiteX65" fmla="*/ 307930 w 375144"/>
                <a:gd name="connsiteY65" fmla="*/ 139565 h 331467"/>
                <a:gd name="connsiteX66" fmla="*/ 312150 w 375144"/>
                <a:gd name="connsiteY66" fmla="*/ 135688 h 331467"/>
                <a:gd name="connsiteX67" fmla="*/ 329032 w 375144"/>
                <a:gd name="connsiteY67" fmla="*/ 116304 h 331467"/>
                <a:gd name="connsiteX68" fmla="*/ 50203 w 375144"/>
                <a:gd name="connsiteY68" fmla="*/ 77052 h 331467"/>
                <a:gd name="connsiteX69" fmla="*/ 62754 w 375144"/>
                <a:gd name="connsiteY69" fmla="*/ 116193 h 331467"/>
                <a:gd name="connsiteX70" fmla="*/ 66937 w 375144"/>
                <a:gd name="connsiteY70" fmla="*/ 92708 h 331467"/>
                <a:gd name="connsiteX71" fmla="*/ 62754 w 375144"/>
                <a:gd name="connsiteY71" fmla="*/ 84880 h 331467"/>
                <a:gd name="connsiteX72" fmla="*/ 66937 w 375144"/>
                <a:gd name="connsiteY72" fmla="*/ 80966 h 331467"/>
                <a:gd name="connsiteX73" fmla="*/ 71121 w 375144"/>
                <a:gd name="connsiteY73" fmla="*/ 80966 h 331467"/>
                <a:gd name="connsiteX74" fmla="*/ 79488 w 375144"/>
                <a:gd name="connsiteY74" fmla="*/ 84880 h 331467"/>
                <a:gd name="connsiteX75" fmla="*/ 75305 w 375144"/>
                <a:gd name="connsiteY75" fmla="*/ 92708 h 331467"/>
                <a:gd name="connsiteX76" fmla="*/ 79488 w 375144"/>
                <a:gd name="connsiteY76" fmla="*/ 116193 h 331467"/>
                <a:gd name="connsiteX77" fmla="*/ 92039 w 375144"/>
                <a:gd name="connsiteY77" fmla="*/ 77052 h 331467"/>
                <a:gd name="connsiteX78" fmla="*/ 96222 w 375144"/>
                <a:gd name="connsiteY78" fmla="*/ 80966 h 331467"/>
                <a:gd name="connsiteX79" fmla="*/ 125508 w 375144"/>
                <a:gd name="connsiteY79" fmla="*/ 88794 h 331467"/>
                <a:gd name="connsiteX80" fmla="*/ 142242 w 375144"/>
                <a:gd name="connsiteY80" fmla="*/ 155334 h 331467"/>
                <a:gd name="connsiteX81" fmla="*/ 138058 w 375144"/>
                <a:gd name="connsiteY81" fmla="*/ 194474 h 331467"/>
                <a:gd name="connsiteX82" fmla="*/ 129691 w 375144"/>
                <a:gd name="connsiteY82" fmla="*/ 210131 h 331467"/>
                <a:gd name="connsiteX83" fmla="*/ 117140 w 375144"/>
                <a:gd name="connsiteY83" fmla="*/ 198389 h 331467"/>
                <a:gd name="connsiteX84" fmla="*/ 117140 w 375144"/>
                <a:gd name="connsiteY84" fmla="*/ 155334 h 331467"/>
                <a:gd name="connsiteX85" fmla="*/ 108773 w 375144"/>
                <a:gd name="connsiteY85" fmla="*/ 116193 h 331467"/>
                <a:gd name="connsiteX86" fmla="*/ 108773 w 375144"/>
                <a:gd name="connsiteY86" fmla="*/ 190560 h 331467"/>
                <a:gd name="connsiteX87" fmla="*/ 108773 w 375144"/>
                <a:gd name="connsiteY87" fmla="*/ 198389 h 331467"/>
                <a:gd name="connsiteX88" fmla="*/ 108773 w 375144"/>
                <a:gd name="connsiteY88" fmla="*/ 315811 h 331467"/>
                <a:gd name="connsiteX89" fmla="*/ 92039 w 375144"/>
                <a:gd name="connsiteY89" fmla="*/ 331467 h 331467"/>
                <a:gd name="connsiteX90" fmla="*/ 75305 w 375144"/>
                <a:gd name="connsiteY90" fmla="*/ 315811 h 331467"/>
                <a:gd name="connsiteX91" fmla="*/ 75305 w 375144"/>
                <a:gd name="connsiteY91" fmla="*/ 210131 h 331467"/>
                <a:gd name="connsiteX92" fmla="*/ 66937 w 375144"/>
                <a:gd name="connsiteY92" fmla="*/ 210131 h 331467"/>
                <a:gd name="connsiteX93" fmla="*/ 66937 w 375144"/>
                <a:gd name="connsiteY93" fmla="*/ 315811 h 331467"/>
                <a:gd name="connsiteX94" fmla="*/ 50203 w 375144"/>
                <a:gd name="connsiteY94" fmla="*/ 331467 h 331467"/>
                <a:gd name="connsiteX95" fmla="*/ 33469 w 375144"/>
                <a:gd name="connsiteY95" fmla="*/ 315811 h 331467"/>
                <a:gd name="connsiteX96" fmla="*/ 33469 w 375144"/>
                <a:gd name="connsiteY96" fmla="*/ 198389 h 331467"/>
                <a:gd name="connsiteX97" fmla="*/ 33469 w 375144"/>
                <a:gd name="connsiteY97" fmla="*/ 190560 h 331467"/>
                <a:gd name="connsiteX98" fmla="*/ 33469 w 375144"/>
                <a:gd name="connsiteY98" fmla="*/ 116193 h 331467"/>
                <a:gd name="connsiteX99" fmla="*/ 25101 w 375144"/>
                <a:gd name="connsiteY99" fmla="*/ 155334 h 331467"/>
                <a:gd name="connsiteX100" fmla="*/ 25101 w 375144"/>
                <a:gd name="connsiteY100" fmla="*/ 198389 h 331467"/>
                <a:gd name="connsiteX101" fmla="*/ 12551 w 375144"/>
                <a:gd name="connsiteY101" fmla="*/ 210131 h 331467"/>
                <a:gd name="connsiteX102" fmla="*/ 0 w 375144"/>
                <a:gd name="connsiteY102" fmla="*/ 194474 h 331467"/>
                <a:gd name="connsiteX103" fmla="*/ 0 w 375144"/>
                <a:gd name="connsiteY103" fmla="*/ 155334 h 331467"/>
                <a:gd name="connsiteX104" fmla="*/ 16734 w 375144"/>
                <a:gd name="connsiteY104" fmla="*/ 88794 h 331467"/>
                <a:gd name="connsiteX105" fmla="*/ 41836 w 375144"/>
                <a:gd name="connsiteY105" fmla="*/ 80966 h 331467"/>
                <a:gd name="connsiteX106" fmla="*/ 50203 w 375144"/>
                <a:gd name="connsiteY106" fmla="*/ 77052 h 331467"/>
                <a:gd name="connsiteX107" fmla="*/ 231500 w 375144"/>
                <a:gd name="connsiteY107" fmla="*/ 61060 h 331467"/>
                <a:gd name="connsiteX108" fmla="*/ 265134 w 375144"/>
                <a:gd name="connsiteY108" fmla="*/ 61060 h 331467"/>
                <a:gd name="connsiteX109" fmla="*/ 273542 w 375144"/>
                <a:gd name="connsiteY109" fmla="*/ 64983 h 331467"/>
                <a:gd name="connsiteX110" fmla="*/ 265134 w 375144"/>
                <a:gd name="connsiteY110" fmla="*/ 72829 h 331467"/>
                <a:gd name="connsiteX111" fmla="*/ 231500 w 375144"/>
                <a:gd name="connsiteY111" fmla="*/ 72829 h 331467"/>
                <a:gd name="connsiteX112" fmla="*/ 218888 w 375144"/>
                <a:gd name="connsiteY112" fmla="*/ 76752 h 331467"/>
                <a:gd name="connsiteX113" fmla="*/ 214684 w 375144"/>
                <a:gd name="connsiteY113" fmla="*/ 88521 h 331467"/>
                <a:gd name="connsiteX114" fmla="*/ 214684 w 375144"/>
                <a:gd name="connsiteY114" fmla="*/ 178749 h 331467"/>
                <a:gd name="connsiteX115" fmla="*/ 265134 w 375144"/>
                <a:gd name="connsiteY115" fmla="*/ 178749 h 331467"/>
                <a:gd name="connsiteX116" fmla="*/ 273542 w 375144"/>
                <a:gd name="connsiteY116" fmla="*/ 182672 h 331467"/>
                <a:gd name="connsiteX117" fmla="*/ 265134 w 375144"/>
                <a:gd name="connsiteY117" fmla="*/ 190518 h 331467"/>
                <a:gd name="connsiteX118" fmla="*/ 214684 w 375144"/>
                <a:gd name="connsiteY118" fmla="*/ 190518 h 331467"/>
                <a:gd name="connsiteX119" fmla="*/ 214684 w 375144"/>
                <a:gd name="connsiteY119" fmla="*/ 280745 h 331467"/>
                <a:gd name="connsiteX120" fmla="*/ 218888 w 375144"/>
                <a:gd name="connsiteY120" fmla="*/ 292514 h 331467"/>
                <a:gd name="connsiteX121" fmla="*/ 231500 w 375144"/>
                <a:gd name="connsiteY121" fmla="*/ 296437 h 331467"/>
                <a:gd name="connsiteX122" fmla="*/ 265134 w 375144"/>
                <a:gd name="connsiteY122" fmla="*/ 296437 h 331467"/>
                <a:gd name="connsiteX123" fmla="*/ 273542 w 375144"/>
                <a:gd name="connsiteY123" fmla="*/ 300360 h 331467"/>
                <a:gd name="connsiteX124" fmla="*/ 265134 w 375144"/>
                <a:gd name="connsiteY124" fmla="*/ 308206 h 331467"/>
                <a:gd name="connsiteX125" fmla="*/ 231500 w 375144"/>
                <a:gd name="connsiteY125" fmla="*/ 308206 h 331467"/>
                <a:gd name="connsiteX126" fmla="*/ 202071 w 375144"/>
                <a:gd name="connsiteY126" fmla="*/ 280745 h 331467"/>
                <a:gd name="connsiteX127" fmla="*/ 202071 w 375144"/>
                <a:gd name="connsiteY127" fmla="*/ 190518 h 331467"/>
                <a:gd name="connsiteX128" fmla="*/ 160029 w 375144"/>
                <a:gd name="connsiteY128" fmla="*/ 190518 h 331467"/>
                <a:gd name="connsiteX129" fmla="*/ 151621 w 375144"/>
                <a:gd name="connsiteY129" fmla="*/ 182672 h 331467"/>
                <a:gd name="connsiteX130" fmla="*/ 160029 w 375144"/>
                <a:gd name="connsiteY130" fmla="*/ 178749 h 331467"/>
                <a:gd name="connsiteX131" fmla="*/ 202071 w 375144"/>
                <a:gd name="connsiteY131" fmla="*/ 178749 h 331467"/>
                <a:gd name="connsiteX132" fmla="*/ 202071 w 375144"/>
                <a:gd name="connsiteY132" fmla="*/ 88521 h 331467"/>
                <a:gd name="connsiteX133" fmla="*/ 231500 w 375144"/>
                <a:gd name="connsiteY133" fmla="*/ 61060 h 331467"/>
                <a:gd name="connsiteX134" fmla="*/ 315746 w 375144"/>
                <a:gd name="connsiteY134" fmla="*/ 49429 h 331467"/>
                <a:gd name="connsiteX135" fmla="*/ 324231 w 375144"/>
                <a:gd name="connsiteY135" fmla="*/ 80742 h 331467"/>
                <a:gd name="connsiteX136" fmla="*/ 324231 w 375144"/>
                <a:gd name="connsiteY136" fmla="*/ 61171 h 331467"/>
                <a:gd name="connsiteX137" fmla="*/ 324231 w 375144"/>
                <a:gd name="connsiteY137" fmla="*/ 57257 h 331467"/>
                <a:gd name="connsiteX138" fmla="*/ 328474 w 375144"/>
                <a:gd name="connsiteY138" fmla="*/ 53343 h 331467"/>
                <a:gd name="connsiteX139" fmla="*/ 332717 w 375144"/>
                <a:gd name="connsiteY139" fmla="*/ 57257 h 331467"/>
                <a:gd name="connsiteX140" fmla="*/ 332717 w 375144"/>
                <a:gd name="connsiteY140" fmla="*/ 61171 h 331467"/>
                <a:gd name="connsiteX141" fmla="*/ 336960 w 375144"/>
                <a:gd name="connsiteY141" fmla="*/ 80742 h 331467"/>
                <a:gd name="connsiteX142" fmla="*/ 341202 w 375144"/>
                <a:gd name="connsiteY142" fmla="*/ 49429 h 331467"/>
                <a:gd name="connsiteX143" fmla="*/ 341202 w 375144"/>
                <a:gd name="connsiteY143" fmla="*/ 53343 h 331467"/>
                <a:gd name="connsiteX144" fmla="*/ 366659 w 375144"/>
                <a:gd name="connsiteY144" fmla="*/ 61171 h 331467"/>
                <a:gd name="connsiteX145" fmla="*/ 375144 w 375144"/>
                <a:gd name="connsiteY145" fmla="*/ 76828 h 331467"/>
                <a:gd name="connsiteX146" fmla="*/ 375144 w 375144"/>
                <a:gd name="connsiteY146" fmla="*/ 96398 h 331467"/>
                <a:gd name="connsiteX147" fmla="*/ 358173 w 375144"/>
                <a:gd name="connsiteY147" fmla="*/ 100312 h 331467"/>
                <a:gd name="connsiteX148" fmla="*/ 358173 w 375144"/>
                <a:gd name="connsiteY148" fmla="*/ 80742 h 331467"/>
                <a:gd name="connsiteX149" fmla="*/ 353930 w 375144"/>
                <a:gd name="connsiteY149" fmla="*/ 76828 h 331467"/>
                <a:gd name="connsiteX150" fmla="*/ 353930 w 375144"/>
                <a:gd name="connsiteY150" fmla="*/ 100312 h 331467"/>
                <a:gd name="connsiteX151" fmla="*/ 328474 w 375144"/>
                <a:gd name="connsiteY151" fmla="*/ 100312 h 331467"/>
                <a:gd name="connsiteX152" fmla="*/ 303018 w 375144"/>
                <a:gd name="connsiteY152" fmla="*/ 100312 h 331467"/>
                <a:gd name="connsiteX153" fmla="*/ 303018 w 375144"/>
                <a:gd name="connsiteY153" fmla="*/ 76828 h 331467"/>
                <a:gd name="connsiteX154" fmla="*/ 298775 w 375144"/>
                <a:gd name="connsiteY154" fmla="*/ 80742 h 331467"/>
                <a:gd name="connsiteX155" fmla="*/ 298775 w 375144"/>
                <a:gd name="connsiteY155" fmla="*/ 100312 h 331467"/>
                <a:gd name="connsiteX156" fmla="*/ 286047 w 375144"/>
                <a:gd name="connsiteY156" fmla="*/ 96398 h 331467"/>
                <a:gd name="connsiteX157" fmla="*/ 286047 w 375144"/>
                <a:gd name="connsiteY157" fmla="*/ 76828 h 331467"/>
                <a:gd name="connsiteX158" fmla="*/ 290290 w 375144"/>
                <a:gd name="connsiteY158" fmla="*/ 61171 h 331467"/>
                <a:gd name="connsiteX159" fmla="*/ 315746 w 375144"/>
                <a:gd name="connsiteY159" fmla="*/ 53343 h 331467"/>
                <a:gd name="connsiteX160" fmla="*/ 315746 w 375144"/>
                <a:gd name="connsiteY160" fmla="*/ 49429 h 331467"/>
                <a:gd name="connsiteX161" fmla="*/ 71121 w 375144"/>
                <a:gd name="connsiteY161" fmla="*/ 2908 h 331467"/>
                <a:gd name="connsiteX162" fmla="*/ 100527 w 375144"/>
                <a:gd name="connsiteY162" fmla="*/ 30611 h 331467"/>
                <a:gd name="connsiteX163" fmla="*/ 104728 w 375144"/>
                <a:gd name="connsiteY163" fmla="*/ 38526 h 331467"/>
                <a:gd name="connsiteX164" fmla="*/ 100527 w 375144"/>
                <a:gd name="connsiteY164" fmla="*/ 50399 h 331467"/>
                <a:gd name="connsiteX165" fmla="*/ 71121 w 375144"/>
                <a:gd name="connsiteY165" fmla="*/ 74144 h 331467"/>
                <a:gd name="connsiteX166" fmla="*/ 41715 w 375144"/>
                <a:gd name="connsiteY166" fmla="*/ 50399 h 331467"/>
                <a:gd name="connsiteX167" fmla="*/ 37514 w 375144"/>
                <a:gd name="connsiteY167" fmla="*/ 38526 h 331467"/>
                <a:gd name="connsiteX168" fmla="*/ 41715 w 375144"/>
                <a:gd name="connsiteY168" fmla="*/ 30611 h 331467"/>
                <a:gd name="connsiteX169" fmla="*/ 71121 w 375144"/>
                <a:gd name="connsiteY169" fmla="*/ 2908 h 331467"/>
                <a:gd name="connsiteX170" fmla="*/ 329032 w 375144"/>
                <a:gd name="connsiteY170" fmla="*/ 0 h 331467"/>
                <a:gd name="connsiteX171" fmla="*/ 350134 w 375144"/>
                <a:gd name="connsiteY171" fmla="*/ 19011 h 331467"/>
                <a:gd name="connsiteX172" fmla="*/ 350134 w 375144"/>
                <a:gd name="connsiteY172" fmla="*/ 22813 h 331467"/>
                <a:gd name="connsiteX173" fmla="*/ 345914 w 375144"/>
                <a:gd name="connsiteY173" fmla="*/ 30418 h 331467"/>
                <a:gd name="connsiteX174" fmla="*/ 329032 w 375144"/>
                <a:gd name="connsiteY174" fmla="*/ 49429 h 331467"/>
                <a:gd name="connsiteX175" fmla="*/ 312150 w 375144"/>
                <a:gd name="connsiteY175" fmla="*/ 30418 h 331467"/>
                <a:gd name="connsiteX176" fmla="*/ 307930 w 375144"/>
                <a:gd name="connsiteY176" fmla="*/ 22813 h 331467"/>
                <a:gd name="connsiteX177" fmla="*/ 312150 w 375144"/>
                <a:gd name="connsiteY177" fmla="*/ 19011 h 331467"/>
                <a:gd name="connsiteX178" fmla="*/ 329032 w 375144"/>
                <a:gd name="connsiteY178" fmla="*/ 0 h 3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75144" h="331467">
                  <a:moveTo>
                    <a:pt x="315746" y="280584"/>
                  </a:moveTo>
                  <a:cubicBezTo>
                    <a:pt x="315746" y="284498"/>
                    <a:pt x="324231" y="311897"/>
                    <a:pt x="324231" y="311897"/>
                  </a:cubicBezTo>
                  <a:cubicBezTo>
                    <a:pt x="324231" y="311897"/>
                    <a:pt x="324231" y="311897"/>
                    <a:pt x="324231" y="292326"/>
                  </a:cubicBezTo>
                  <a:cubicBezTo>
                    <a:pt x="324231" y="292326"/>
                    <a:pt x="324231" y="292326"/>
                    <a:pt x="324231" y="288412"/>
                  </a:cubicBezTo>
                  <a:cubicBezTo>
                    <a:pt x="324231" y="288412"/>
                    <a:pt x="324231" y="288412"/>
                    <a:pt x="328474" y="284498"/>
                  </a:cubicBezTo>
                  <a:cubicBezTo>
                    <a:pt x="328474" y="284498"/>
                    <a:pt x="328474" y="284498"/>
                    <a:pt x="332717" y="288412"/>
                  </a:cubicBezTo>
                  <a:cubicBezTo>
                    <a:pt x="332717" y="288412"/>
                    <a:pt x="332717" y="288412"/>
                    <a:pt x="332717" y="292326"/>
                  </a:cubicBezTo>
                  <a:cubicBezTo>
                    <a:pt x="332717" y="292326"/>
                    <a:pt x="332717" y="292326"/>
                    <a:pt x="336960" y="311897"/>
                  </a:cubicBezTo>
                  <a:cubicBezTo>
                    <a:pt x="336960" y="311897"/>
                    <a:pt x="341202" y="284498"/>
                    <a:pt x="341202" y="280584"/>
                  </a:cubicBezTo>
                  <a:cubicBezTo>
                    <a:pt x="349688" y="284498"/>
                    <a:pt x="358173" y="288412"/>
                    <a:pt x="366659" y="288412"/>
                  </a:cubicBezTo>
                  <a:cubicBezTo>
                    <a:pt x="366659" y="292326"/>
                    <a:pt x="370901" y="296240"/>
                    <a:pt x="375144" y="307983"/>
                  </a:cubicBezTo>
                  <a:cubicBezTo>
                    <a:pt x="375144" y="307983"/>
                    <a:pt x="375144" y="319725"/>
                    <a:pt x="375144" y="327553"/>
                  </a:cubicBezTo>
                  <a:cubicBezTo>
                    <a:pt x="366659" y="327553"/>
                    <a:pt x="362416" y="327553"/>
                    <a:pt x="358173" y="327553"/>
                  </a:cubicBezTo>
                  <a:cubicBezTo>
                    <a:pt x="358173" y="323639"/>
                    <a:pt x="358173" y="315811"/>
                    <a:pt x="358173" y="311897"/>
                  </a:cubicBezTo>
                  <a:cubicBezTo>
                    <a:pt x="358173" y="311897"/>
                    <a:pt x="358173" y="307983"/>
                    <a:pt x="353930" y="307983"/>
                  </a:cubicBezTo>
                  <a:cubicBezTo>
                    <a:pt x="353930" y="307983"/>
                    <a:pt x="353930" y="307983"/>
                    <a:pt x="353930" y="331467"/>
                  </a:cubicBezTo>
                  <a:cubicBezTo>
                    <a:pt x="345445" y="331467"/>
                    <a:pt x="336960" y="331467"/>
                    <a:pt x="328474" y="331467"/>
                  </a:cubicBezTo>
                  <a:cubicBezTo>
                    <a:pt x="319989" y="331467"/>
                    <a:pt x="311503" y="331467"/>
                    <a:pt x="303018" y="331467"/>
                  </a:cubicBezTo>
                  <a:cubicBezTo>
                    <a:pt x="303018" y="331467"/>
                    <a:pt x="303018" y="331467"/>
                    <a:pt x="303018" y="307983"/>
                  </a:cubicBezTo>
                  <a:cubicBezTo>
                    <a:pt x="303018" y="307983"/>
                    <a:pt x="298775" y="311897"/>
                    <a:pt x="298775" y="311897"/>
                  </a:cubicBezTo>
                  <a:cubicBezTo>
                    <a:pt x="298775" y="315811"/>
                    <a:pt x="298775" y="323639"/>
                    <a:pt x="298775" y="331467"/>
                  </a:cubicBezTo>
                  <a:cubicBezTo>
                    <a:pt x="294532" y="327553"/>
                    <a:pt x="290290" y="327553"/>
                    <a:pt x="286047" y="327553"/>
                  </a:cubicBezTo>
                  <a:cubicBezTo>
                    <a:pt x="286047" y="319725"/>
                    <a:pt x="286047" y="307983"/>
                    <a:pt x="286047" y="307983"/>
                  </a:cubicBezTo>
                  <a:cubicBezTo>
                    <a:pt x="286047" y="296240"/>
                    <a:pt x="290290" y="292326"/>
                    <a:pt x="290290" y="288412"/>
                  </a:cubicBezTo>
                  <a:cubicBezTo>
                    <a:pt x="298775" y="288412"/>
                    <a:pt x="311503" y="284498"/>
                    <a:pt x="315746" y="280584"/>
                  </a:cubicBezTo>
                  <a:close/>
                  <a:moveTo>
                    <a:pt x="329032" y="229701"/>
                  </a:moveTo>
                  <a:cubicBezTo>
                    <a:pt x="341693" y="229701"/>
                    <a:pt x="350134" y="237529"/>
                    <a:pt x="350134" y="249272"/>
                  </a:cubicBezTo>
                  <a:cubicBezTo>
                    <a:pt x="350134" y="249272"/>
                    <a:pt x="350134" y="253186"/>
                    <a:pt x="350134" y="253186"/>
                  </a:cubicBezTo>
                  <a:cubicBezTo>
                    <a:pt x="350134" y="257100"/>
                    <a:pt x="350134" y="261014"/>
                    <a:pt x="345914" y="261014"/>
                  </a:cubicBezTo>
                  <a:cubicBezTo>
                    <a:pt x="345914" y="272756"/>
                    <a:pt x="337473" y="280584"/>
                    <a:pt x="329032" y="280584"/>
                  </a:cubicBezTo>
                  <a:cubicBezTo>
                    <a:pt x="320591" y="280584"/>
                    <a:pt x="316371" y="272756"/>
                    <a:pt x="312150" y="261014"/>
                  </a:cubicBezTo>
                  <a:cubicBezTo>
                    <a:pt x="307930" y="261014"/>
                    <a:pt x="307930" y="257100"/>
                    <a:pt x="307930" y="253186"/>
                  </a:cubicBezTo>
                  <a:cubicBezTo>
                    <a:pt x="307930" y="253186"/>
                    <a:pt x="307930" y="249272"/>
                    <a:pt x="312150" y="249272"/>
                  </a:cubicBezTo>
                  <a:cubicBezTo>
                    <a:pt x="312150" y="237529"/>
                    <a:pt x="320591" y="229701"/>
                    <a:pt x="329032" y="229701"/>
                  </a:cubicBezTo>
                  <a:close/>
                  <a:moveTo>
                    <a:pt x="315746" y="167188"/>
                  </a:moveTo>
                  <a:cubicBezTo>
                    <a:pt x="315746" y="171065"/>
                    <a:pt x="324231" y="198203"/>
                    <a:pt x="324231" y="198203"/>
                  </a:cubicBezTo>
                  <a:cubicBezTo>
                    <a:pt x="324231" y="198203"/>
                    <a:pt x="324231" y="198203"/>
                    <a:pt x="324231" y="174942"/>
                  </a:cubicBezTo>
                  <a:cubicBezTo>
                    <a:pt x="324231" y="174942"/>
                    <a:pt x="324231" y="174942"/>
                    <a:pt x="324231" y="171065"/>
                  </a:cubicBezTo>
                  <a:cubicBezTo>
                    <a:pt x="324231" y="171065"/>
                    <a:pt x="324231" y="171065"/>
                    <a:pt x="328474" y="167188"/>
                  </a:cubicBezTo>
                  <a:cubicBezTo>
                    <a:pt x="328474" y="167188"/>
                    <a:pt x="328474" y="167188"/>
                    <a:pt x="332717" y="171065"/>
                  </a:cubicBezTo>
                  <a:cubicBezTo>
                    <a:pt x="332717" y="171065"/>
                    <a:pt x="332717" y="171065"/>
                    <a:pt x="332717" y="174942"/>
                  </a:cubicBezTo>
                  <a:cubicBezTo>
                    <a:pt x="332717" y="174942"/>
                    <a:pt x="332717" y="174942"/>
                    <a:pt x="336960" y="198203"/>
                  </a:cubicBezTo>
                  <a:cubicBezTo>
                    <a:pt x="336960" y="198203"/>
                    <a:pt x="341202" y="171065"/>
                    <a:pt x="341202" y="167188"/>
                  </a:cubicBezTo>
                  <a:cubicBezTo>
                    <a:pt x="349688" y="167188"/>
                    <a:pt x="358173" y="171065"/>
                    <a:pt x="366659" y="174942"/>
                  </a:cubicBezTo>
                  <a:cubicBezTo>
                    <a:pt x="366659" y="178819"/>
                    <a:pt x="370901" y="178819"/>
                    <a:pt x="375144" y="194326"/>
                  </a:cubicBezTo>
                  <a:cubicBezTo>
                    <a:pt x="375144" y="194326"/>
                    <a:pt x="375144" y="205956"/>
                    <a:pt x="375144" y="213710"/>
                  </a:cubicBezTo>
                  <a:cubicBezTo>
                    <a:pt x="366659" y="213710"/>
                    <a:pt x="362416" y="213710"/>
                    <a:pt x="358173" y="213710"/>
                  </a:cubicBezTo>
                  <a:cubicBezTo>
                    <a:pt x="358173" y="209833"/>
                    <a:pt x="358173" y="198203"/>
                    <a:pt x="358173" y="198203"/>
                  </a:cubicBezTo>
                  <a:cubicBezTo>
                    <a:pt x="358173" y="194326"/>
                    <a:pt x="358173" y="194326"/>
                    <a:pt x="353930" y="190449"/>
                  </a:cubicBezTo>
                  <a:cubicBezTo>
                    <a:pt x="353930" y="190449"/>
                    <a:pt x="353930" y="190449"/>
                    <a:pt x="353930" y="213710"/>
                  </a:cubicBezTo>
                  <a:cubicBezTo>
                    <a:pt x="345445" y="213710"/>
                    <a:pt x="336960" y="213710"/>
                    <a:pt x="328474" y="213710"/>
                  </a:cubicBezTo>
                  <a:cubicBezTo>
                    <a:pt x="319989" y="213710"/>
                    <a:pt x="311503" y="213710"/>
                    <a:pt x="303018" y="213710"/>
                  </a:cubicBezTo>
                  <a:cubicBezTo>
                    <a:pt x="303018" y="213710"/>
                    <a:pt x="303018" y="213710"/>
                    <a:pt x="303018" y="190449"/>
                  </a:cubicBezTo>
                  <a:cubicBezTo>
                    <a:pt x="303018" y="194326"/>
                    <a:pt x="298775" y="194326"/>
                    <a:pt x="298775" y="198203"/>
                  </a:cubicBezTo>
                  <a:cubicBezTo>
                    <a:pt x="298775" y="198203"/>
                    <a:pt x="298775" y="209833"/>
                    <a:pt x="298775" y="213710"/>
                  </a:cubicBezTo>
                  <a:cubicBezTo>
                    <a:pt x="294532" y="213710"/>
                    <a:pt x="290290" y="213710"/>
                    <a:pt x="286047" y="213710"/>
                  </a:cubicBezTo>
                  <a:cubicBezTo>
                    <a:pt x="286047" y="205956"/>
                    <a:pt x="286047" y="194326"/>
                    <a:pt x="286047" y="194326"/>
                  </a:cubicBezTo>
                  <a:cubicBezTo>
                    <a:pt x="286047" y="178819"/>
                    <a:pt x="290290" y="178819"/>
                    <a:pt x="290290" y="174942"/>
                  </a:cubicBezTo>
                  <a:cubicBezTo>
                    <a:pt x="298775" y="171065"/>
                    <a:pt x="311503" y="167188"/>
                    <a:pt x="315746" y="167188"/>
                  </a:cubicBezTo>
                  <a:close/>
                  <a:moveTo>
                    <a:pt x="329032" y="116304"/>
                  </a:moveTo>
                  <a:cubicBezTo>
                    <a:pt x="341693" y="116304"/>
                    <a:pt x="350134" y="124058"/>
                    <a:pt x="350134" y="135688"/>
                  </a:cubicBezTo>
                  <a:cubicBezTo>
                    <a:pt x="350134" y="135688"/>
                    <a:pt x="350134" y="135688"/>
                    <a:pt x="350134" y="139565"/>
                  </a:cubicBezTo>
                  <a:cubicBezTo>
                    <a:pt x="350134" y="139565"/>
                    <a:pt x="350134" y="143442"/>
                    <a:pt x="345914" y="147319"/>
                  </a:cubicBezTo>
                  <a:cubicBezTo>
                    <a:pt x="345914" y="155072"/>
                    <a:pt x="337473" y="162826"/>
                    <a:pt x="329032" y="162826"/>
                  </a:cubicBezTo>
                  <a:cubicBezTo>
                    <a:pt x="320591" y="162826"/>
                    <a:pt x="316371" y="155072"/>
                    <a:pt x="312150" y="147319"/>
                  </a:cubicBezTo>
                  <a:cubicBezTo>
                    <a:pt x="307930" y="147319"/>
                    <a:pt x="307930" y="143442"/>
                    <a:pt x="307930" y="139565"/>
                  </a:cubicBezTo>
                  <a:cubicBezTo>
                    <a:pt x="307930" y="135688"/>
                    <a:pt x="307930" y="135688"/>
                    <a:pt x="312150" y="135688"/>
                  </a:cubicBezTo>
                  <a:cubicBezTo>
                    <a:pt x="312150" y="124058"/>
                    <a:pt x="320591" y="116304"/>
                    <a:pt x="329032" y="116304"/>
                  </a:cubicBezTo>
                  <a:close/>
                  <a:moveTo>
                    <a:pt x="50203" y="77052"/>
                  </a:moveTo>
                  <a:cubicBezTo>
                    <a:pt x="50203" y="84880"/>
                    <a:pt x="54387" y="96623"/>
                    <a:pt x="62754" y="116193"/>
                  </a:cubicBezTo>
                  <a:cubicBezTo>
                    <a:pt x="62754" y="104451"/>
                    <a:pt x="66937" y="92708"/>
                    <a:pt x="66937" y="92708"/>
                  </a:cubicBezTo>
                  <a:cubicBezTo>
                    <a:pt x="66937" y="92708"/>
                    <a:pt x="66937" y="92708"/>
                    <a:pt x="62754" y="84880"/>
                  </a:cubicBezTo>
                  <a:cubicBezTo>
                    <a:pt x="62754" y="84880"/>
                    <a:pt x="62754" y="84880"/>
                    <a:pt x="66937" y="80966"/>
                  </a:cubicBezTo>
                  <a:cubicBezTo>
                    <a:pt x="66937" y="80966"/>
                    <a:pt x="66937" y="80966"/>
                    <a:pt x="71121" y="80966"/>
                  </a:cubicBezTo>
                  <a:cubicBezTo>
                    <a:pt x="71121" y="80966"/>
                    <a:pt x="71121" y="80966"/>
                    <a:pt x="79488" y="84880"/>
                  </a:cubicBezTo>
                  <a:cubicBezTo>
                    <a:pt x="79488" y="84880"/>
                    <a:pt x="79488" y="84880"/>
                    <a:pt x="75305" y="92708"/>
                  </a:cubicBezTo>
                  <a:cubicBezTo>
                    <a:pt x="75305" y="92708"/>
                    <a:pt x="75305" y="104451"/>
                    <a:pt x="79488" y="116193"/>
                  </a:cubicBezTo>
                  <a:cubicBezTo>
                    <a:pt x="87855" y="96623"/>
                    <a:pt x="87855" y="84880"/>
                    <a:pt x="92039" y="77052"/>
                  </a:cubicBezTo>
                  <a:cubicBezTo>
                    <a:pt x="92039" y="77052"/>
                    <a:pt x="96222" y="77052"/>
                    <a:pt x="96222" y="80966"/>
                  </a:cubicBezTo>
                  <a:cubicBezTo>
                    <a:pt x="104590" y="80966"/>
                    <a:pt x="117140" y="84880"/>
                    <a:pt x="125508" y="88794"/>
                  </a:cubicBezTo>
                  <a:cubicBezTo>
                    <a:pt x="125508" y="92708"/>
                    <a:pt x="138058" y="108365"/>
                    <a:pt x="142242" y="155334"/>
                  </a:cubicBezTo>
                  <a:cubicBezTo>
                    <a:pt x="142242" y="167076"/>
                    <a:pt x="138058" y="194474"/>
                    <a:pt x="138058" y="194474"/>
                  </a:cubicBezTo>
                  <a:cubicBezTo>
                    <a:pt x="138058" y="202303"/>
                    <a:pt x="138058" y="210131"/>
                    <a:pt x="129691" y="210131"/>
                  </a:cubicBezTo>
                  <a:cubicBezTo>
                    <a:pt x="121324" y="210131"/>
                    <a:pt x="117140" y="206217"/>
                    <a:pt x="117140" y="198389"/>
                  </a:cubicBezTo>
                  <a:cubicBezTo>
                    <a:pt x="117140" y="198389"/>
                    <a:pt x="117140" y="174904"/>
                    <a:pt x="117140" y="155334"/>
                  </a:cubicBezTo>
                  <a:cubicBezTo>
                    <a:pt x="117140" y="139677"/>
                    <a:pt x="112957" y="116193"/>
                    <a:pt x="108773" y="116193"/>
                  </a:cubicBezTo>
                  <a:cubicBezTo>
                    <a:pt x="108773" y="116193"/>
                    <a:pt x="108773" y="116193"/>
                    <a:pt x="108773" y="190560"/>
                  </a:cubicBezTo>
                  <a:cubicBezTo>
                    <a:pt x="108773" y="194474"/>
                    <a:pt x="108773" y="194474"/>
                    <a:pt x="108773" y="198389"/>
                  </a:cubicBezTo>
                  <a:cubicBezTo>
                    <a:pt x="108773" y="198389"/>
                    <a:pt x="108773" y="198389"/>
                    <a:pt x="108773" y="315811"/>
                  </a:cubicBezTo>
                  <a:cubicBezTo>
                    <a:pt x="108773" y="323639"/>
                    <a:pt x="100406" y="331467"/>
                    <a:pt x="92039" y="331467"/>
                  </a:cubicBezTo>
                  <a:cubicBezTo>
                    <a:pt x="83672" y="331467"/>
                    <a:pt x="75305" y="323639"/>
                    <a:pt x="75305" y="315811"/>
                  </a:cubicBezTo>
                  <a:cubicBezTo>
                    <a:pt x="75305" y="315811"/>
                    <a:pt x="75305" y="315811"/>
                    <a:pt x="75305" y="210131"/>
                  </a:cubicBezTo>
                  <a:cubicBezTo>
                    <a:pt x="75305" y="210131"/>
                    <a:pt x="75305" y="210131"/>
                    <a:pt x="66937" y="210131"/>
                  </a:cubicBezTo>
                  <a:cubicBezTo>
                    <a:pt x="66937" y="210131"/>
                    <a:pt x="66937" y="210131"/>
                    <a:pt x="66937" y="315811"/>
                  </a:cubicBezTo>
                  <a:cubicBezTo>
                    <a:pt x="66937" y="323639"/>
                    <a:pt x="58570" y="331467"/>
                    <a:pt x="50203" y="331467"/>
                  </a:cubicBezTo>
                  <a:cubicBezTo>
                    <a:pt x="41836" y="331467"/>
                    <a:pt x="33469" y="323639"/>
                    <a:pt x="33469" y="315811"/>
                  </a:cubicBezTo>
                  <a:cubicBezTo>
                    <a:pt x="33469" y="315811"/>
                    <a:pt x="33469" y="315811"/>
                    <a:pt x="33469" y="198389"/>
                  </a:cubicBezTo>
                  <a:cubicBezTo>
                    <a:pt x="33469" y="194474"/>
                    <a:pt x="33469" y="194474"/>
                    <a:pt x="33469" y="190560"/>
                  </a:cubicBezTo>
                  <a:cubicBezTo>
                    <a:pt x="33469" y="190560"/>
                    <a:pt x="33469" y="190560"/>
                    <a:pt x="33469" y="116193"/>
                  </a:cubicBezTo>
                  <a:cubicBezTo>
                    <a:pt x="29285" y="116193"/>
                    <a:pt x="25101" y="139677"/>
                    <a:pt x="25101" y="155334"/>
                  </a:cubicBezTo>
                  <a:cubicBezTo>
                    <a:pt x="25101" y="174904"/>
                    <a:pt x="25101" y="198389"/>
                    <a:pt x="25101" y="198389"/>
                  </a:cubicBezTo>
                  <a:cubicBezTo>
                    <a:pt x="25101" y="206217"/>
                    <a:pt x="20918" y="210131"/>
                    <a:pt x="12551" y="210131"/>
                  </a:cubicBezTo>
                  <a:cubicBezTo>
                    <a:pt x="4184" y="210131"/>
                    <a:pt x="4184" y="202303"/>
                    <a:pt x="0" y="194474"/>
                  </a:cubicBezTo>
                  <a:cubicBezTo>
                    <a:pt x="0" y="194474"/>
                    <a:pt x="0" y="167076"/>
                    <a:pt x="0" y="155334"/>
                  </a:cubicBezTo>
                  <a:cubicBezTo>
                    <a:pt x="4184" y="108365"/>
                    <a:pt x="16734" y="92708"/>
                    <a:pt x="16734" y="88794"/>
                  </a:cubicBezTo>
                  <a:cubicBezTo>
                    <a:pt x="25101" y="84880"/>
                    <a:pt x="37652" y="80966"/>
                    <a:pt x="41836" y="80966"/>
                  </a:cubicBezTo>
                  <a:cubicBezTo>
                    <a:pt x="46019" y="77052"/>
                    <a:pt x="50203" y="77052"/>
                    <a:pt x="50203" y="77052"/>
                  </a:cubicBezTo>
                  <a:close/>
                  <a:moveTo>
                    <a:pt x="231500" y="61060"/>
                  </a:moveTo>
                  <a:cubicBezTo>
                    <a:pt x="231500" y="61060"/>
                    <a:pt x="231500" y="61060"/>
                    <a:pt x="265134" y="61060"/>
                  </a:cubicBezTo>
                  <a:cubicBezTo>
                    <a:pt x="269338" y="61060"/>
                    <a:pt x="273542" y="64983"/>
                    <a:pt x="273542" y="64983"/>
                  </a:cubicBezTo>
                  <a:cubicBezTo>
                    <a:pt x="273542" y="68906"/>
                    <a:pt x="269338" y="72829"/>
                    <a:pt x="265134" y="72829"/>
                  </a:cubicBezTo>
                  <a:cubicBezTo>
                    <a:pt x="265134" y="72829"/>
                    <a:pt x="265134" y="72829"/>
                    <a:pt x="231500" y="72829"/>
                  </a:cubicBezTo>
                  <a:cubicBezTo>
                    <a:pt x="227296" y="72829"/>
                    <a:pt x="223092" y="72829"/>
                    <a:pt x="218888" y="76752"/>
                  </a:cubicBezTo>
                  <a:cubicBezTo>
                    <a:pt x="214684" y="80675"/>
                    <a:pt x="214684" y="84598"/>
                    <a:pt x="214684" y="88521"/>
                  </a:cubicBezTo>
                  <a:cubicBezTo>
                    <a:pt x="214684" y="88521"/>
                    <a:pt x="214684" y="88521"/>
                    <a:pt x="214684" y="178749"/>
                  </a:cubicBezTo>
                  <a:cubicBezTo>
                    <a:pt x="214684" y="178749"/>
                    <a:pt x="214684" y="178749"/>
                    <a:pt x="265134" y="178749"/>
                  </a:cubicBezTo>
                  <a:cubicBezTo>
                    <a:pt x="269338" y="178749"/>
                    <a:pt x="273542" y="182672"/>
                    <a:pt x="273542" y="182672"/>
                  </a:cubicBezTo>
                  <a:cubicBezTo>
                    <a:pt x="273542" y="186595"/>
                    <a:pt x="269338" y="190518"/>
                    <a:pt x="265134" y="190518"/>
                  </a:cubicBezTo>
                  <a:cubicBezTo>
                    <a:pt x="265134" y="190518"/>
                    <a:pt x="265134" y="190518"/>
                    <a:pt x="214684" y="190518"/>
                  </a:cubicBezTo>
                  <a:cubicBezTo>
                    <a:pt x="214684" y="190518"/>
                    <a:pt x="214684" y="190518"/>
                    <a:pt x="214684" y="280745"/>
                  </a:cubicBezTo>
                  <a:cubicBezTo>
                    <a:pt x="214684" y="284668"/>
                    <a:pt x="214684" y="288591"/>
                    <a:pt x="218888" y="292514"/>
                  </a:cubicBezTo>
                  <a:cubicBezTo>
                    <a:pt x="223092" y="292514"/>
                    <a:pt x="227296" y="296437"/>
                    <a:pt x="231500" y="296437"/>
                  </a:cubicBezTo>
                  <a:cubicBezTo>
                    <a:pt x="231500" y="296437"/>
                    <a:pt x="231500" y="296437"/>
                    <a:pt x="265134" y="296437"/>
                  </a:cubicBezTo>
                  <a:cubicBezTo>
                    <a:pt x="269338" y="296437"/>
                    <a:pt x="273542" y="296437"/>
                    <a:pt x="273542" y="300360"/>
                  </a:cubicBezTo>
                  <a:cubicBezTo>
                    <a:pt x="273542" y="304283"/>
                    <a:pt x="269338" y="308206"/>
                    <a:pt x="265134" y="308206"/>
                  </a:cubicBezTo>
                  <a:cubicBezTo>
                    <a:pt x="265134" y="308206"/>
                    <a:pt x="265134" y="308206"/>
                    <a:pt x="231500" y="308206"/>
                  </a:cubicBezTo>
                  <a:cubicBezTo>
                    <a:pt x="214684" y="308206"/>
                    <a:pt x="202071" y="296437"/>
                    <a:pt x="202071" y="280745"/>
                  </a:cubicBezTo>
                  <a:cubicBezTo>
                    <a:pt x="202071" y="280745"/>
                    <a:pt x="202071" y="280745"/>
                    <a:pt x="202071" y="190518"/>
                  </a:cubicBezTo>
                  <a:cubicBezTo>
                    <a:pt x="202071" y="190518"/>
                    <a:pt x="202071" y="190518"/>
                    <a:pt x="160029" y="190518"/>
                  </a:cubicBezTo>
                  <a:cubicBezTo>
                    <a:pt x="155825" y="190518"/>
                    <a:pt x="151621" y="186595"/>
                    <a:pt x="151621" y="182672"/>
                  </a:cubicBezTo>
                  <a:cubicBezTo>
                    <a:pt x="151621" y="182672"/>
                    <a:pt x="155825" y="178749"/>
                    <a:pt x="160029" y="178749"/>
                  </a:cubicBezTo>
                  <a:cubicBezTo>
                    <a:pt x="160029" y="178749"/>
                    <a:pt x="160029" y="178749"/>
                    <a:pt x="202071" y="178749"/>
                  </a:cubicBezTo>
                  <a:cubicBezTo>
                    <a:pt x="202071" y="178749"/>
                    <a:pt x="202071" y="178749"/>
                    <a:pt x="202071" y="88521"/>
                  </a:cubicBezTo>
                  <a:cubicBezTo>
                    <a:pt x="202071" y="72829"/>
                    <a:pt x="214684" y="61060"/>
                    <a:pt x="231500" y="61060"/>
                  </a:cubicBezTo>
                  <a:close/>
                  <a:moveTo>
                    <a:pt x="315746" y="49429"/>
                  </a:moveTo>
                  <a:cubicBezTo>
                    <a:pt x="315746" y="57257"/>
                    <a:pt x="324231" y="80742"/>
                    <a:pt x="324231" y="80742"/>
                  </a:cubicBezTo>
                  <a:cubicBezTo>
                    <a:pt x="324231" y="80742"/>
                    <a:pt x="324231" y="80742"/>
                    <a:pt x="324231" y="61171"/>
                  </a:cubicBezTo>
                  <a:cubicBezTo>
                    <a:pt x="324231" y="61171"/>
                    <a:pt x="324231" y="61171"/>
                    <a:pt x="324231" y="57257"/>
                  </a:cubicBezTo>
                  <a:cubicBezTo>
                    <a:pt x="324231" y="57257"/>
                    <a:pt x="324231" y="57257"/>
                    <a:pt x="328474" y="53343"/>
                  </a:cubicBezTo>
                  <a:cubicBezTo>
                    <a:pt x="328474" y="53343"/>
                    <a:pt x="328474" y="53343"/>
                    <a:pt x="332717" y="57257"/>
                  </a:cubicBezTo>
                  <a:cubicBezTo>
                    <a:pt x="332717" y="57257"/>
                    <a:pt x="332717" y="57257"/>
                    <a:pt x="332717" y="61171"/>
                  </a:cubicBezTo>
                  <a:cubicBezTo>
                    <a:pt x="332717" y="61171"/>
                    <a:pt x="332717" y="61171"/>
                    <a:pt x="336960" y="80742"/>
                  </a:cubicBezTo>
                  <a:cubicBezTo>
                    <a:pt x="336960" y="80742"/>
                    <a:pt x="341202" y="57257"/>
                    <a:pt x="341202" y="49429"/>
                  </a:cubicBezTo>
                  <a:cubicBezTo>
                    <a:pt x="341202" y="49429"/>
                    <a:pt x="341202" y="49429"/>
                    <a:pt x="341202" y="53343"/>
                  </a:cubicBezTo>
                  <a:cubicBezTo>
                    <a:pt x="349688" y="53343"/>
                    <a:pt x="358173" y="57257"/>
                    <a:pt x="366659" y="61171"/>
                  </a:cubicBezTo>
                  <a:cubicBezTo>
                    <a:pt x="366659" y="61171"/>
                    <a:pt x="370901" y="65085"/>
                    <a:pt x="375144" y="76828"/>
                  </a:cubicBezTo>
                  <a:cubicBezTo>
                    <a:pt x="375144" y="76828"/>
                    <a:pt x="375144" y="88570"/>
                    <a:pt x="375144" y="96398"/>
                  </a:cubicBezTo>
                  <a:cubicBezTo>
                    <a:pt x="366659" y="96398"/>
                    <a:pt x="362416" y="96398"/>
                    <a:pt x="358173" y="100312"/>
                  </a:cubicBezTo>
                  <a:cubicBezTo>
                    <a:pt x="358173" y="92484"/>
                    <a:pt x="358173" y="84656"/>
                    <a:pt x="358173" y="80742"/>
                  </a:cubicBezTo>
                  <a:cubicBezTo>
                    <a:pt x="358173" y="80742"/>
                    <a:pt x="358173" y="76828"/>
                    <a:pt x="353930" y="76828"/>
                  </a:cubicBezTo>
                  <a:cubicBezTo>
                    <a:pt x="353930" y="76828"/>
                    <a:pt x="353930" y="76828"/>
                    <a:pt x="353930" y="100312"/>
                  </a:cubicBezTo>
                  <a:cubicBezTo>
                    <a:pt x="345445" y="100312"/>
                    <a:pt x="336960" y="100312"/>
                    <a:pt x="328474" y="100312"/>
                  </a:cubicBezTo>
                  <a:cubicBezTo>
                    <a:pt x="319989" y="100312"/>
                    <a:pt x="311503" y="100312"/>
                    <a:pt x="303018" y="100312"/>
                  </a:cubicBezTo>
                  <a:cubicBezTo>
                    <a:pt x="303018" y="100312"/>
                    <a:pt x="303018" y="100312"/>
                    <a:pt x="303018" y="76828"/>
                  </a:cubicBezTo>
                  <a:cubicBezTo>
                    <a:pt x="303018" y="76828"/>
                    <a:pt x="298775" y="80742"/>
                    <a:pt x="298775" y="80742"/>
                  </a:cubicBezTo>
                  <a:cubicBezTo>
                    <a:pt x="298775" y="84656"/>
                    <a:pt x="298775" y="92484"/>
                    <a:pt x="298775" y="100312"/>
                  </a:cubicBezTo>
                  <a:cubicBezTo>
                    <a:pt x="294532" y="96398"/>
                    <a:pt x="290290" y="96398"/>
                    <a:pt x="286047" y="96398"/>
                  </a:cubicBezTo>
                  <a:cubicBezTo>
                    <a:pt x="286047" y="88570"/>
                    <a:pt x="286047" y="76828"/>
                    <a:pt x="286047" y="76828"/>
                  </a:cubicBezTo>
                  <a:cubicBezTo>
                    <a:pt x="286047" y="65085"/>
                    <a:pt x="290290" y="61171"/>
                    <a:pt x="290290" y="61171"/>
                  </a:cubicBezTo>
                  <a:cubicBezTo>
                    <a:pt x="298775" y="57257"/>
                    <a:pt x="311503" y="53343"/>
                    <a:pt x="315746" y="53343"/>
                  </a:cubicBezTo>
                  <a:cubicBezTo>
                    <a:pt x="315746" y="53343"/>
                    <a:pt x="315746" y="53343"/>
                    <a:pt x="315746" y="49429"/>
                  </a:cubicBezTo>
                  <a:close/>
                  <a:moveTo>
                    <a:pt x="71121" y="2908"/>
                  </a:moveTo>
                  <a:cubicBezTo>
                    <a:pt x="87924" y="2908"/>
                    <a:pt x="100527" y="14781"/>
                    <a:pt x="100527" y="30611"/>
                  </a:cubicBezTo>
                  <a:cubicBezTo>
                    <a:pt x="104728" y="34568"/>
                    <a:pt x="104728" y="34568"/>
                    <a:pt x="104728" y="38526"/>
                  </a:cubicBezTo>
                  <a:cubicBezTo>
                    <a:pt x="104728" y="42483"/>
                    <a:pt x="104728" y="46441"/>
                    <a:pt x="100527" y="50399"/>
                  </a:cubicBezTo>
                  <a:cubicBezTo>
                    <a:pt x="96326" y="62271"/>
                    <a:pt x="87924" y="74144"/>
                    <a:pt x="71121" y="74144"/>
                  </a:cubicBezTo>
                  <a:cubicBezTo>
                    <a:pt x="58518" y="74144"/>
                    <a:pt x="45916" y="62271"/>
                    <a:pt x="41715" y="50399"/>
                  </a:cubicBezTo>
                  <a:cubicBezTo>
                    <a:pt x="37514" y="46441"/>
                    <a:pt x="37514" y="42483"/>
                    <a:pt x="37514" y="38526"/>
                  </a:cubicBezTo>
                  <a:cubicBezTo>
                    <a:pt x="37514" y="34568"/>
                    <a:pt x="37514" y="30611"/>
                    <a:pt x="41715" y="30611"/>
                  </a:cubicBezTo>
                  <a:cubicBezTo>
                    <a:pt x="41715" y="14781"/>
                    <a:pt x="54317" y="2908"/>
                    <a:pt x="71121" y="2908"/>
                  </a:cubicBezTo>
                  <a:close/>
                  <a:moveTo>
                    <a:pt x="329032" y="0"/>
                  </a:moveTo>
                  <a:cubicBezTo>
                    <a:pt x="341693" y="0"/>
                    <a:pt x="350134" y="11407"/>
                    <a:pt x="350134" y="19011"/>
                  </a:cubicBezTo>
                  <a:cubicBezTo>
                    <a:pt x="350134" y="22813"/>
                    <a:pt x="350134" y="22813"/>
                    <a:pt x="350134" y="22813"/>
                  </a:cubicBezTo>
                  <a:cubicBezTo>
                    <a:pt x="350134" y="26615"/>
                    <a:pt x="350134" y="30418"/>
                    <a:pt x="345914" y="30418"/>
                  </a:cubicBezTo>
                  <a:cubicBezTo>
                    <a:pt x="345914" y="41824"/>
                    <a:pt x="337473" y="49429"/>
                    <a:pt x="329032" y="49429"/>
                  </a:cubicBezTo>
                  <a:cubicBezTo>
                    <a:pt x="320591" y="49429"/>
                    <a:pt x="316371" y="41824"/>
                    <a:pt x="312150" y="30418"/>
                  </a:cubicBezTo>
                  <a:cubicBezTo>
                    <a:pt x="307930" y="30418"/>
                    <a:pt x="307930" y="26615"/>
                    <a:pt x="307930" y="22813"/>
                  </a:cubicBezTo>
                  <a:cubicBezTo>
                    <a:pt x="307930" y="22813"/>
                    <a:pt x="307930" y="19011"/>
                    <a:pt x="312150" y="19011"/>
                  </a:cubicBezTo>
                  <a:cubicBezTo>
                    <a:pt x="312150" y="7604"/>
                    <a:pt x="320591" y="0"/>
                    <a:pt x="329032" y="0"/>
                  </a:cubicBezTo>
                  <a:close/>
                </a:path>
              </a:pathLst>
            </a:custGeom>
            <a:solidFill>
              <a:schemeClr val="accent1"/>
            </a:solidFill>
            <a:ln w="9525">
              <a:noFill/>
              <a:round/>
            </a:ln>
          </p:spPr>
          <p:txBody>
            <a:bodyPr anchor="ctr"/>
            <a:lstStyle/>
            <a:p>
              <a:pPr algn="ctr"/>
              <a:endParaRPr>
                <a:cs typeface="+mn-ea"/>
                <a:sym typeface="+mn-lt"/>
              </a:endParaRPr>
            </a:p>
          </p:txBody>
        </p:sp>
      </p:grpSp>
      <p:grpSp>
        <p:nvGrpSpPr>
          <p:cNvPr id="6" name="组合 5"/>
          <p:cNvGrpSpPr/>
          <p:nvPr/>
        </p:nvGrpSpPr>
        <p:grpSpPr>
          <a:xfrm>
            <a:off x="3420745" y="2132965"/>
            <a:ext cx="2029460" cy="3726815"/>
            <a:chOff x="2574183" y="1722268"/>
            <a:chExt cx="2284087" cy="3836767"/>
          </a:xfrm>
        </p:grpSpPr>
        <p:sp>
          <p:nvSpPr>
            <p:cNvPr id="45" name="矩形 44"/>
            <p:cNvSpPr/>
            <p:nvPr/>
          </p:nvSpPr>
          <p:spPr bwMode="auto">
            <a:xfrm>
              <a:off x="2574183" y="2609087"/>
              <a:ext cx="2098468" cy="2949948"/>
            </a:xfrm>
            <a:prstGeom prst="rect">
              <a:avLst/>
            </a:prstGeom>
            <a:solidFill>
              <a:schemeClr val="tx2">
                <a:lumMod val="20000"/>
                <a:lumOff val="80000"/>
              </a:schemeClr>
            </a:solidFill>
            <a:ln w="57150">
              <a:solidFill>
                <a:schemeClr val="bg1"/>
              </a:solidFill>
              <a:round/>
            </a:ln>
            <a:effectLst/>
          </p:spPr>
          <p:txBody>
            <a:bodyPr vert="horz" wrap="square" lIns="91440" tIns="45720" rIns="91440" bIns="1440000" anchor="b" anchorCtr="1" compatLnSpc="1">
              <a:normAutofit/>
            </a:bodyPr>
            <a:lstStyle/>
            <a:p>
              <a:pPr algn="ctr">
                <a:lnSpc>
                  <a:spcPct val="120000"/>
                </a:lnSpc>
              </a:pPr>
              <a:endParaRPr lang="zh-CN" altLang="en-US" sz="1000" dirty="0">
                <a:solidFill>
                  <a:schemeClr val="tx1">
                    <a:lumMod val="85000"/>
                    <a:lumOff val="15000"/>
                  </a:schemeClr>
                </a:solidFill>
                <a:cs typeface="+mn-ea"/>
                <a:sym typeface="+mn-lt"/>
              </a:endParaRPr>
            </a:p>
          </p:txBody>
        </p:sp>
        <p:sp>
          <p:nvSpPr>
            <p:cNvPr id="46" name="任意多边形 12"/>
            <p:cNvSpPr/>
            <p:nvPr/>
          </p:nvSpPr>
          <p:spPr bwMode="auto">
            <a:xfrm>
              <a:off x="4670698" y="1809496"/>
              <a:ext cx="187572" cy="1088532"/>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47" name="任意多边形 13"/>
            <p:cNvSpPr/>
            <p:nvPr/>
          </p:nvSpPr>
          <p:spPr bwMode="auto">
            <a:xfrm>
              <a:off x="2576137" y="1722268"/>
              <a:ext cx="2280180" cy="1410185"/>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chemeClr val="accent2"/>
            </a:solidFill>
            <a:ln w="9525">
              <a:noFill/>
              <a:round/>
            </a:ln>
          </p:spPr>
          <p:txBody>
            <a:bodyPr anchor="ctr"/>
            <a:lstStyle/>
            <a:p>
              <a:pPr algn="ctr"/>
              <a:endParaRPr>
                <a:cs typeface="+mn-ea"/>
                <a:sym typeface="+mn-lt"/>
              </a:endParaRPr>
            </a:p>
          </p:txBody>
        </p:sp>
        <p:sp>
          <p:nvSpPr>
            <p:cNvPr id="48" name="任意多边形 14"/>
            <p:cNvSpPr/>
            <p:nvPr/>
          </p:nvSpPr>
          <p:spPr bwMode="auto">
            <a:xfrm>
              <a:off x="4670698" y="4617016"/>
              <a:ext cx="187572" cy="227157"/>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49" name="任意多边形 15"/>
            <p:cNvSpPr/>
            <p:nvPr/>
          </p:nvSpPr>
          <p:spPr bwMode="auto">
            <a:xfrm>
              <a:off x="2576137" y="4529788"/>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2"/>
            </a:solidFill>
            <a:ln w="9525">
              <a:noFill/>
              <a:round/>
            </a:ln>
          </p:spPr>
          <p:txBody>
            <a:bodyPr anchor="ctr"/>
            <a:lstStyle/>
            <a:p>
              <a:pPr algn="ctr"/>
              <a:endParaRPr>
                <a:cs typeface="+mn-ea"/>
                <a:sym typeface="+mn-lt"/>
              </a:endParaRPr>
            </a:p>
          </p:txBody>
        </p:sp>
        <p:sp>
          <p:nvSpPr>
            <p:cNvPr id="50" name="任意多边形 16"/>
            <p:cNvSpPr/>
            <p:nvPr/>
          </p:nvSpPr>
          <p:spPr bwMode="auto">
            <a:xfrm>
              <a:off x="4670698" y="4915045"/>
              <a:ext cx="187572" cy="227157"/>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51" name="任意多边形 17"/>
            <p:cNvSpPr/>
            <p:nvPr/>
          </p:nvSpPr>
          <p:spPr bwMode="auto">
            <a:xfrm>
              <a:off x="2576137" y="4827817"/>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2"/>
            </a:solidFill>
            <a:ln w="9525">
              <a:noFill/>
              <a:round/>
            </a:ln>
          </p:spPr>
          <p:txBody>
            <a:bodyPr anchor="ctr"/>
            <a:lstStyle/>
            <a:p>
              <a:pPr algn="ctr"/>
              <a:endParaRPr>
                <a:cs typeface="+mn-ea"/>
                <a:sym typeface="+mn-lt"/>
              </a:endParaRPr>
            </a:p>
          </p:txBody>
        </p:sp>
        <p:sp>
          <p:nvSpPr>
            <p:cNvPr id="52" name="椭圆 51"/>
            <p:cNvSpPr/>
            <p:nvPr/>
          </p:nvSpPr>
          <p:spPr bwMode="auto">
            <a:xfrm>
              <a:off x="3341082" y="2096622"/>
              <a:ext cx="750290" cy="697823"/>
            </a:xfrm>
            <a:prstGeom prst="ellipse">
              <a:avLst/>
            </a:prstGeom>
            <a:solidFill>
              <a:schemeClr val="bg1"/>
            </a:solidFill>
            <a:ln w="19050">
              <a:solidFill>
                <a:schemeClr val="accent2">
                  <a:lumMod val="75000"/>
                </a:schemeClr>
              </a:solidFill>
              <a:round/>
            </a:ln>
          </p:spPr>
          <p:txBody>
            <a:bodyPr anchor="ctr"/>
            <a:lstStyle/>
            <a:p>
              <a:pPr algn="ctr"/>
              <a:endParaRPr>
                <a:cs typeface="+mn-ea"/>
                <a:sym typeface="+mn-lt"/>
              </a:endParaRPr>
            </a:p>
          </p:txBody>
        </p:sp>
        <p:sp>
          <p:nvSpPr>
            <p:cNvPr id="53" name="任意多边形 126"/>
            <p:cNvSpPr/>
            <p:nvPr/>
          </p:nvSpPr>
          <p:spPr bwMode="auto">
            <a:xfrm>
              <a:off x="3531551" y="2278079"/>
              <a:ext cx="369282" cy="334944"/>
            </a:xfrm>
            <a:custGeom>
              <a:avLst/>
              <a:gdLst>
                <a:gd name="connsiteX0" fmla="*/ 256360 w 369282"/>
                <a:gd name="connsiteY0" fmla="*/ 303721 h 334944"/>
                <a:gd name="connsiteX1" fmla="*/ 369282 w 369282"/>
                <a:gd name="connsiteY1" fmla="*/ 303721 h 334944"/>
                <a:gd name="connsiteX2" fmla="*/ 369282 w 369282"/>
                <a:gd name="connsiteY2" fmla="*/ 327138 h 334944"/>
                <a:gd name="connsiteX3" fmla="*/ 353150 w 369282"/>
                <a:gd name="connsiteY3" fmla="*/ 334944 h 334944"/>
                <a:gd name="connsiteX4" fmla="*/ 272492 w 369282"/>
                <a:gd name="connsiteY4" fmla="*/ 334944 h 334944"/>
                <a:gd name="connsiteX5" fmla="*/ 256360 w 369282"/>
                <a:gd name="connsiteY5" fmla="*/ 327138 h 334944"/>
                <a:gd name="connsiteX6" fmla="*/ 0 w 369282"/>
                <a:gd name="connsiteY6" fmla="*/ 303721 h 334944"/>
                <a:gd name="connsiteX7" fmla="*/ 115973 w 369282"/>
                <a:gd name="connsiteY7" fmla="*/ 303721 h 334944"/>
                <a:gd name="connsiteX8" fmla="*/ 115973 w 369282"/>
                <a:gd name="connsiteY8" fmla="*/ 327138 h 334944"/>
                <a:gd name="connsiteX9" fmla="*/ 99406 w 369282"/>
                <a:gd name="connsiteY9" fmla="*/ 334944 h 334944"/>
                <a:gd name="connsiteX10" fmla="*/ 16568 w 369282"/>
                <a:gd name="connsiteY10" fmla="*/ 334944 h 334944"/>
                <a:gd name="connsiteX11" fmla="*/ 0 w 369282"/>
                <a:gd name="connsiteY11" fmla="*/ 327138 h 334944"/>
                <a:gd name="connsiteX12" fmla="*/ 164803 w 369282"/>
                <a:gd name="connsiteY12" fmla="*/ 82318 h 334944"/>
                <a:gd name="connsiteX13" fmla="*/ 204479 w 369282"/>
                <a:gd name="connsiteY13" fmla="*/ 82318 h 334944"/>
                <a:gd name="connsiteX14" fmla="*/ 204479 w 369282"/>
                <a:gd name="connsiteY14" fmla="*/ 227081 h 334944"/>
                <a:gd name="connsiteX15" fmla="*/ 164803 w 369282"/>
                <a:gd name="connsiteY15" fmla="*/ 227081 h 334944"/>
                <a:gd name="connsiteX16" fmla="*/ 222788 w 369282"/>
                <a:gd name="connsiteY16" fmla="*/ 76641 h 334944"/>
                <a:gd name="connsiteX17" fmla="*/ 304173 w 369282"/>
                <a:gd name="connsiteY17" fmla="*/ 76641 h 334944"/>
                <a:gd name="connsiteX18" fmla="*/ 304173 w 369282"/>
                <a:gd name="connsiteY18" fmla="*/ 106773 h 334944"/>
                <a:gd name="connsiteX19" fmla="*/ 336726 w 369282"/>
                <a:gd name="connsiteY19" fmla="*/ 106773 h 334944"/>
                <a:gd name="connsiteX20" fmla="*/ 353003 w 369282"/>
                <a:gd name="connsiteY20" fmla="*/ 121838 h 334944"/>
                <a:gd name="connsiteX21" fmla="*/ 369280 w 369282"/>
                <a:gd name="connsiteY21" fmla="*/ 227299 h 334944"/>
                <a:gd name="connsiteX22" fmla="*/ 369280 w 369282"/>
                <a:gd name="connsiteY22" fmla="*/ 272497 h 334944"/>
                <a:gd name="connsiteX23" fmla="*/ 255342 w 369282"/>
                <a:gd name="connsiteY23" fmla="*/ 272497 h 334944"/>
                <a:gd name="connsiteX24" fmla="*/ 255342 w 369282"/>
                <a:gd name="connsiteY24" fmla="*/ 227299 h 334944"/>
                <a:gd name="connsiteX25" fmla="*/ 222788 w 369282"/>
                <a:gd name="connsiteY25" fmla="*/ 227299 h 334944"/>
                <a:gd name="connsiteX26" fmla="*/ 222788 w 369282"/>
                <a:gd name="connsiteY26" fmla="*/ 84174 h 334944"/>
                <a:gd name="connsiteX27" fmla="*/ 222788 w 369282"/>
                <a:gd name="connsiteY27" fmla="*/ 76641 h 334944"/>
                <a:gd name="connsiteX28" fmla="*/ 65108 w 369282"/>
                <a:gd name="connsiteY28" fmla="*/ 76641 h 334944"/>
                <a:gd name="connsiteX29" fmla="*/ 146492 w 369282"/>
                <a:gd name="connsiteY29" fmla="*/ 76641 h 334944"/>
                <a:gd name="connsiteX30" fmla="*/ 146492 w 369282"/>
                <a:gd name="connsiteY30" fmla="*/ 84174 h 334944"/>
                <a:gd name="connsiteX31" fmla="*/ 146492 w 369282"/>
                <a:gd name="connsiteY31" fmla="*/ 227299 h 334944"/>
                <a:gd name="connsiteX32" fmla="*/ 113938 w 369282"/>
                <a:gd name="connsiteY32" fmla="*/ 227299 h 334944"/>
                <a:gd name="connsiteX33" fmla="*/ 113938 w 369282"/>
                <a:gd name="connsiteY33" fmla="*/ 272497 h 334944"/>
                <a:gd name="connsiteX34" fmla="*/ 0 w 369282"/>
                <a:gd name="connsiteY34" fmla="*/ 272497 h 334944"/>
                <a:gd name="connsiteX35" fmla="*/ 0 w 369282"/>
                <a:gd name="connsiteY35" fmla="*/ 227299 h 334944"/>
                <a:gd name="connsiteX36" fmla="*/ 16277 w 369282"/>
                <a:gd name="connsiteY36" fmla="*/ 121838 h 334944"/>
                <a:gd name="connsiteX37" fmla="*/ 32554 w 369282"/>
                <a:gd name="connsiteY37" fmla="*/ 106773 h 334944"/>
                <a:gd name="connsiteX38" fmla="*/ 65108 w 369282"/>
                <a:gd name="connsiteY38" fmla="*/ 106773 h 334944"/>
                <a:gd name="connsiteX39" fmla="*/ 65108 w 369282"/>
                <a:gd name="connsiteY39" fmla="*/ 76641 h 334944"/>
                <a:gd name="connsiteX40" fmla="*/ 204477 w 369282"/>
                <a:gd name="connsiteY40" fmla="*/ 0 h 334944"/>
                <a:gd name="connsiteX41" fmla="*/ 221045 w 369282"/>
                <a:gd name="connsiteY41" fmla="*/ 0 h 334944"/>
                <a:gd name="connsiteX42" fmla="*/ 303883 w 369282"/>
                <a:gd name="connsiteY42" fmla="*/ 0 h 334944"/>
                <a:gd name="connsiteX43" fmla="*/ 320450 w 369282"/>
                <a:gd name="connsiteY43" fmla="*/ 0 h 334944"/>
                <a:gd name="connsiteX44" fmla="*/ 320450 w 369282"/>
                <a:gd name="connsiteY44" fmla="*/ 46226 h 334944"/>
                <a:gd name="connsiteX45" fmla="*/ 312166 w 369282"/>
                <a:gd name="connsiteY45" fmla="*/ 53931 h 334944"/>
                <a:gd name="connsiteX46" fmla="*/ 212761 w 369282"/>
                <a:gd name="connsiteY46" fmla="*/ 53931 h 334944"/>
                <a:gd name="connsiteX47" fmla="*/ 204477 w 369282"/>
                <a:gd name="connsiteY47" fmla="*/ 46226 h 334944"/>
                <a:gd name="connsiteX48" fmla="*/ 204477 w 369282"/>
                <a:gd name="connsiteY48" fmla="*/ 0 h 334944"/>
                <a:gd name="connsiteX49" fmla="*/ 48831 w 369282"/>
                <a:gd name="connsiteY49" fmla="*/ 0 h 334944"/>
                <a:gd name="connsiteX50" fmla="*/ 65399 w 369282"/>
                <a:gd name="connsiteY50" fmla="*/ 0 h 334944"/>
                <a:gd name="connsiteX51" fmla="*/ 148237 w 369282"/>
                <a:gd name="connsiteY51" fmla="*/ 0 h 334944"/>
                <a:gd name="connsiteX52" fmla="*/ 164804 w 369282"/>
                <a:gd name="connsiteY52" fmla="*/ 0 h 334944"/>
                <a:gd name="connsiteX53" fmla="*/ 164804 w 369282"/>
                <a:gd name="connsiteY53" fmla="*/ 46226 h 334944"/>
                <a:gd name="connsiteX54" fmla="*/ 156520 w 369282"/>
                <a:gd name="connsiteY54" fmla="*/ 53931 h 334944"/>
                <a:gd name="connsiteX55" fmla="*/ 57115 w 369282"/>
                <a:gd name="connsiteY55" fmla="*/ 53931 h 334944"/>
                <a:gd name="connsiteX56" fmla="*/ 48831 w 369282"/>
                <a:gd name="connsiteY56" fmla="*/ 46226 h 334944"/>
                <a:gd name="connsiteX57" fmla="*/ 48831 w 369282"/>
                <a:gd name="connsiteY57" fmla="*/ 0 h 33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9282" h="334944">
                  <a:moveTo>
                    <a:pt x="256360" y="303721"/>
                  </a:moveTo>
                  <a:cubicBezTo>
                    <a:pt x="256360" y="303721"/>
                    <a:pt x="256360" y="303721"/>
                    <a:pt x="369282" y="303721"/>
                  </a:cubicBezTo>
                  <a:cubicBezTo>
                    <a:pt x="369282" y="303721"/>
                    <a:pt x="369282" y="303721"/>
                    <a:pt x="369282" y="327138"/>
                  </a:cubicBezTo>
                  <a:cubicBezTo>
                    <a:pt x="369282" y="334944"/>
                    <a:pt x="361216" y="334944"/>
                    <a:pt x="353150" y="334944"/>
                  </a:cubicBezTo>
                  <a:cubicBezTo>
                    <a:pt x="353150" y="334944"/>
                    <a:pt x="353150" y="334944"/>
                    <a:pt x="272492" y="334944"/>
                  </a:cubicBezTo>
                  <a:cubicBezTo>
                    <a:pt x="264426" y="334944"/>
                    <a:pt x="256360" y="334944"/>
                    <a:pt x="256360" y="327138"/>
                  </a:cubicBezTo>
                  <a:close/>
                  <a:moveTo>
                    <a:pt x="0" y="303721"/>
                  </a:moveTo>
                  <a:cubicBezTo>
                    <a:pt x="0" y="303721"/>
                    <a:pt x="0" y="303721"/>
                    <a:pt x="115973" y="303721"/>
                  </a:cubicBezTo>
                  <a:cubicBezTo>
                    <a:pt x="115973" y="303721"/>
                    <a:pt x="115973" y="303721"/>
                    <a:pt x="115973" y="327138"/>
                  </a:cubicBezTo>
                  <a:cubicBezTo>
                    <a:pt x="115973" y="334944"/>
                    <a:pt x="107689" y="334944"/>
                    <a:pt x="99406" y="334944"/>
                  </a:cubicBezTo>
                  <a:cubicBezTo>
                    <a:pt x="99406" y="334944"/>
                    <a:pt x="99406" y="334944"/>
                    <a:pt x="16568" y="334944"/>
                  </a:cubicBezTo>
                  <a:cubicBezTo>
                    <a:pt x="8284" y="334944"/>
                    <a:pt x="0" y="334944"/>
                    <a:pt x="0" y="327138"/>
                  </a:cubicBezTo>
                  <a:close/>
                  <a:moveTo>
                    <a:pt x="164803" y="82318"/>
                  </a:moveTo>
                  <a:lnTo>
                    <a:pt x="204479" y="82318"/>
                  </a:lnTo>
                  <a:lnTo>
                    <a:pt x="204479" y="227081"/>
                  </a:lnTo>
                  <a:lnTo>
                    <a:pt x="164803" y="227081"/>
                  </a:lnTo>
                  <a:close/>
                  <a:moveTo>
                    <a:pt x="222788" y="76641"/>
                  </a:moveTo>
                  <a:cubicBezTo>
                    <a:pt x="222788" y="76641"/>
                    <a:pt x="222788" y="76641"/>
                    <a:pt x="304173" y="76641"/>
                  </a:cubicBezTo>
                  <a:cubicBezTo>
                    <a:pt x="304173" y="76641"/>
                    <a:pt x="304173" y="76641"/>
                    <a:pt x="304173" y="106773"/>
                  </a:cubicBezTo>
                  <a:cubicBezTo>
                    <a:pt x="304173" y="106773"/>
                    <a:pt x="304173" y="106773"/>
                    <a:pt x="336726" y="106773"/>
                  </a:cubicBezTo>
                  <a:cubicBezTo>
                    <a:pt x="344865" y="106773"/>
                    <a:pt x="353003" y="114305"/>
                    <a:pt x="353003" y="121838"/>
                  </a:cubicBezTo>
                  <a:cubicBezTo>
                    <a:pt x="353003" y="121838"/>
                    <a:pt x="353003" y="121838"/>
                    <a:pt x="369280" y="227299"/>
                  </a:cubicBezTo>
                  <a:cubicBezTo>
                    <a:pt x="369280" y="227299"/>
                    <a:pt x="369280" y="227299"/>
                    <a:pt x="369280" y="272497"/>
                  </a:cubicBezTo>
                  <a:cubicBezTo>
                    <a:pt x="369280" y="272497"/>
                    <a:pt x="369280" y="272497"/>
                    <a:pt x="255342" y="272497"/>
                  </a:cubicBezTo>
                  <a:cubicBezTo>
                    <a:pt x="255342" y="272497"/>
                    <a:pt x="255342" y="272497"/>
                    <a:pt x="255342" y="227299"/>
                  </a:cubicBezTo>
                  <a:cubicBezTo>
                    <a:pt x="255342" y="227299"/>
                    <a:pt x="255342" y="227299"/>
                    <a:pt x="222788" y="227299"/>
                  </a:cubicBezTo>
                  <a:cubicBezTo>
                    <a:pt x="222788" y="227299"/>
                    <a:pt x="222788" y="227299"/>
                    <a:pt x="222788" y="84174"/>
                  </a:cubicBezTo>
                  <a:cubicBezTo>
                    <a:pt x="222788" y="84174"/>
                    <a:pt x="222788" y="84174"/>
                    <a:pt x="222788" y="76641"/>
                  </a:cubicBezTo>
                  <a:close/>
                  <a:moveTo>
                    <a:pt x="65108" y="76641"/>
                  </a:moveTo>
                  <a:cubicBezTo>
                    <a:pt x="65108" y="76641"/>
                    <a:pt x="65108" y="76641"/>
                    <a:pt x="146492" y="76641"/>
                  </a:cubicBezTo>
                  <a:lnTo>
                    <a:pt x="146492" y="84174"/>
                  </a:lnTo>
                  <a:cubicBezTo>
                    <a:pt x="146492" y="84174"/>
                    <a:pt x="146492" y="84174"/>
                    <a:pt x="146492" y="227299"/>
                  </a:cubicBezTo>
                  <a:cubicBezTo>
                    <a:pt x="146492" y="227299"/>
                    <a:pt x="146492" y="227299"/>
                    <a:pt x="113938" y="227299"/>
                  </a:cubicBezTo>
                  <a:cubicBezTo>
                    <a:pt x="113938" y="227299"/>
                    <a:pt x="113938" y="227299"/>
                    <a:pt x="113938" y="272497"/>
                  </a:cubicBezTo>
                  <a:cubicBezTo>
                    <a:pt x="113938" y="272497"/>
                    <a:pt x="113938" y="272497"/>
                    <a:pt x="0" y="272497"/>
                  </a:cubicBezTo>
                  <a:cubicBezTo>
                    <a:pt x="0" y="272497"/>
                    <a:pt x="0" y="272497"/>
                    <a:pt x="0" y="227299"/>
                  </a:cubicBezTo>
                  <a:cubicBezTo>
                    <a:pt x="0" y="227299"/>
                    <a:pt x="0" y="227299"/>
                    <a:pt x="16277" y="121838"/>
                  </a:cubicBezTo>
                  <a:cubicBezTo>
                    <a:pt x="16277" y="114305"/>
                    <a:pt x="24415" y="106773"/>
                    <a:pt x="32554" y="106773"/>
                  </a:cubicBezTo>
                  <a:cubicBezTo>
                    <a:pt x="32554" y="106773"/>
                    <a:pt x="32554" y="106773"/>
                    <a:pt x="65108" y="106773"/>
                  </a:cubicBezTo>
                  <a:cubicBezTo>
                    <a:pt x="65108" y="106773"/>
                    <a:pt x="65108" y="106773"/>
                    <a:pt x="65108" y="76641"/>
                  </a:cubicBezTo>
                  <a:close/>
                  <a:moveTo>
                    <a:pt x="204477" y="0"/>
                  </a:moveTo>
                  <a:cubicBezTo>
                    <a:pt x="204477" y="0"/>
                    <a:pt x="212761" y="0"/>
                    <a:pt x="221045" y="0"/>
                  </a:cubicBezTo>
                  <a:cubicBezTo>
                    <a:pt x="221045" y="0"/>
                    <a:pt x="221045" y="0"/>
                    <a:pt x="303883" y="0"/>
                  </a:cubicBezTo>
                  <a:cubicBezTo>
                    <a:pt x="312166" y="0"/>
                    <a:pt x="320450" y="0"/>
                    <a:pt x="320450" y="0"/>
                  </a:cubicBezTo>
                  <a:cubicBezTo>
                    <a:pt x="320450" y="0"/>
                    <a:pt x="320450" y="0"/>
                    <a:pt x="320450" y="46226"/>
                  </a:cubicBezTo>
                  <a:cubicBezTo>
                    <a:pt x="320450" y="53931"/>
                    <a:pt x="320450" y="53931"/>
                    <a:pt x="312166" y="53931"/>
                  </a:cubicBezTo>
                  <a:cubicBezTo>
                    <a:pt x="312166" y="53931"/>
                    <a:pt x="312166" y="53931"/>
                    <a:pt x="212761" y="53931"/>
                  </a:cubicBezTo>
                  <a:cubicBezTo>
                    <a:pt x="212761" y="53931"/>
                    <a:pt x="204477" y="53931"/>
                    <a:pt x="204477" y="46226"/>
                  </a:cubicBezTo>
                  <a:cubicBezTo>
                    <a:pt x="204477" y="46226"/>
                    <a:pt x="204477" y="46226"/>
                    <a:pt x="204477" y="0"/>
                  </a:cubicBezTo>
                  <a:close/>
                  <a:moveTo>
                    <a:pt x="48831" y="0"/>
                  </a:moveTo>
                  <a:cubicBezTo>
                    <a:pt x="48831" y="0"/>
                    <a:pt x="57115" y="0"/>
                    <a:pt x="65399" y="0"/>
                  </a:cubicBezTo>
                  <a:cubicBezTo>
                    <a:pt x="65399" y="0"/>
                    <a:pt x="65399" y="0"/>
                    <a:pt x="148237" y="0"/>
                  </a:cubicBezTo>
                  <a:cubicBezTo>
                    <a:pt x="156520" y="0"/>
                    <a:pt x="164804" y="0"/>
                    <a:pt x="164804" y="0"/>
                  </a:cubicBezTo>
                  <a:cubicBezTo>
                    <a:pt x="164804" y="0"/>
                    <a:pt x="164804" y="0"/>
                    <a:pt x="164804" y="46226"/>
                  </a:cubicBezTo>
                  <a:cubicBezTo>
                    <a:pt x="164804" y="53931"/>
                    <a:pt x="156520" y="53931"/>
                    <a:pt x="156520" y="53931"/>
                  </a:cubicBezTo>
                  <a:cubicBezTo>
                    <a:pt x="156520" y="53931"/>
                    <a:pt x="156520" y="53931"/>
                    <a:pt x="57115" y="53931"/>
                  </a:cubicBezTo>
                  <a:cubicBezTo>
                    <a:pt x="48831" y="53931"/>
                    <a:pt x="48831" y="53931"/>
                    <a:pt x="48831" y="46226"/>
                  </a:cubicBezTo>
                  <a:cubicBezTo>
                    <a:pt x="48831" y="46226"/>
                    <a:pt x="48831" y="46226"/>
                    <a:pt x="48831" y="0"/>
                  </a:cubicBezTo>
                  <a:close/>
                </a:path>
              </a:pathLst>
            </a:custGeom>
            <a:solidFill>
              <a:schemeClr val="accent2"/>
            </a:solidFill>
            <a:ln w="9525">
              <a:noFill/>
              <a:round/>
            </a:ln>
          </p:spPr>
          <p:txBody>
            <a:bodyPr anchor="ctr"/>
            <a:lstStyle/>
            <a:p>
              <a:pPr algn="ctr"/>
              <a:endParaRPr>
                <a:cs typeface="+mn-ea"/>
                <a:sym typeface="+mn-lt"/>
              </a:endParaRPr>
            </a:p>
          </p:txBody>
        </p:sp>
      </p:grpSp>
      <p:grpSp>
        <p:nvGrpSpPr>
          <p:cNvPr id="7" name="组合 6"/>
          <p:cNvGrpSpPr/>
          <p:nvPr/>
        </p:nvGrpSpPr>
        <p:grpSpPr>
          <a:xfrm>
            <a:off x="5283200" y="2132965"/>
            <a:ext cx="2029460" cy="3726180"/>
            <a:chOff x="4670682" y="1722268"/>
            <a:chExt cx="2284088" cy="3836765"/>
          </a:xfrm>
        </p:grpSpPr>
        <p:sp>
          <p:nvSpPr>
            <p:cNvPr id="35" name="矩形 34"/>
            <p:cNvSpPr/>
            <p:nvPr/>
          </p:nvSpPr>
          <p:spPr bwMode="auto">
            <a:xfrm>
              <a:off x="4670682" y="2585064"/>
              <a:ext cx="2098468" cy="2973969"/>
            </a:xfrm>
            <a:prstGeom prst="rect">
              <a:avLst/>
            </a:prstGeom>
            <a:solidFill>
              <a:schemeClr val="tx2">
                <a:lumMod val="20000"/>
                <a:lumOff val="80000"/>
              </a:schemeClr>
            </a:solidFill>
            <a:ln w="57150">
              <a:solidFill>
                <a:schemeClr val="bg1"/>
              </a:solidFill>
              <a:round/>
            </a:ln>
            <a:effectLst/>
          </p:spPr>
          <p:txBody>
            <a:bodyPr vert="horz" wrap="square" lIns="91440" tIns="45720" rIns="91440" bIns="1440000" anchor="b" anchorCtr="1" compatLnSpc="1">
              <a:normAutofit/>
            </a:bodyPr>
            <a:lstStyle/>
            <a:p>
              <a:pPr algn="ctr">
                <a:lnSpc>
                  <a:spcPct val="120000"/>
                </a:lnSpc>
              </a:pPr>
              <a:endParaRPr lang="zh-CN" altLang="en-US" sz="1000" dirty="0">
                <a:solidFill>
                  <a:schemeClr val="tx1">
                    <a:lumMod val="85000"/>
                    <a:lumOff val="15000"/>
                  </a:schemeClr>
                </a:solidFill>
                <a:cs typeface="+mn-ea"/>
                <a:sym typeface="+mn-lt"/>
              </a:endParaRPr>
            </a:p>
          </p:txBody>
        </p:sp>
        <p:sp>
          <p:nvSpPr>
            <p:cNvPr id="36" name="任意多边形 20"/>
            <p:cNvSpPr/>
            <p:nvPr/>
          </p:nvSpPr>
          <p:spPr bwMode="auto">
            <a:xfrm>
              <a:off x="6767198" y="1809496"/>
              <a:ext cx="187572" cy="1088532"/>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37" name="任意多边形 21"/>
            <p:cNvSpPr/>
            <p:nvPr/>
          </p:nvSpPr>
          <p:spPr bwMode="auto">
            <a:xfrm>
              <a:off x="4672637" y="1722268"/>
              <a:ext cx="2280180" cy="1410185"/>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chemeClr val="accent3"/>
            </a:solidFill>
            <a:ln w="9525">
              <a:noFill/>
              <a:round/>
            </a:ln>
          </p:spPr>
          <p:txBody>
            <a:bodyPr anchor="ctr"/>
            <a:lstStyle/>
            <a:p>
              <a:pPr algn="ctr"/>
              <a:endParaRPr>
                <a:cs typeface="+mn-ea"/>
                <a:sym typeface="+mn-lt"/>
              </a:endParaRPr>
            </a:p>
          </p:txBody>
        </p:sp>
        <p:sp>
          <p:nvSpPr>
            <p:cNvPr id="38" name="任意多边形 22"/>
            <p:cNvSpPr/>
            <p:nvPr/>
          </p:nvSpPr>
          <p:spPr bwMode="auto">
            <a:xfrm>
              <a:off x="6767198" y="4617016"/>
              <a:ext cx="187572" cy="227157"/>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39" name="任意多边形 23"/>
            <p:cNvSpPr/>
            <p:nvPr/>
          </p:nvSpPr>
          <p:spPr bwMode="auto">
            <a:xfrm>
              <a:off x="4672637" y="4529788"/>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3"/>
            </a:solidFill>
            <a:ln w="9525">
              <a:noFill/>
              <a:round/>
            </a:ln>
          </p:spPr>
          <p:txBody>
            <a:bodyPr anchor="ctr"/>
            <a:lstStyle/>
            <a:p>
              <a:pPr algn="ctr"/>
              <a:endParaRPr>
                <a:cs typeface="+mn-ea"/>
                <a:sym typeface="+mn-lt"/>
              </a:endParaRPr>
            </a:p>
          </p:txBody>
        </p:sp>
        <p:sp>
          <p:nvSpPr>
            <p:cNvPr id="40" name="任意多边形 24"/>
            <p:cNvSpPr/>
            <p:nvPr/>
          </p:nvSpPr>
          <p:spPr bwMode="auto">
            <a:xfrm>
              <a:off x="6767198" y="4915045"/>
              <a:ext cx="187572" cy="227157"/>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41" name="任意多边形 25"/>
            <p:cNvSpPr/>
            <p:nvPr/>
          </p:nvSpPr>
          <p:spPr bwMode="auto">
            <a:xfrm>
              <a:off x="4672637" y="4827817"/>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3"/>
            </a:solidFill>
            <a:ln w="9525">
              <a:noFill/>
              <a:round/>
            </a:ln>
          </p:spPr>
          <p:txBody>
            <a:bodyPr anchor="ctr"/>
            <a:lstStyle/>
            <a:p>
              <a:pPr algn="ctr"/>
              <a:endParaRPr>
                <a:cs typeface="+mn-ea"/>
                <a:sym typeface="+mn-lt"/>
              </a:endParaRPr>
            </a:p>
          </p:txBody>
        </p:sp>
        <p:sp>
          <p:nvSpPr>
            <p:cNvPr id="42" name="椭圆 41"/>
            <p:cNvSpPr/>
            <p:nvPr/>
          </p:nvSpPr>
          <p:spPr bwMode="auto">
            <a:xfrm>
              <a:off x="5437581" y="2096622"/>
              <a:ext cx="750290" cy="697823"/>
            </a:xfrm>
            <a:prstGeom prst="ellipse">
              <a:avLst/>
            </a:prstGeom>
            <a:solidFill>
              <a:schemeClr val="bg1"/>
            </a:solidFill>
            <a:ln w="19050">
              <a:solidFill>
                <a:schemeClr val="accent3">
                  <a:lumMod val="75000"/>
                </a:schemeClr>
              </a:solidFill>
              <a:round/>
            </a:ln>
          </p:spPr>
          <p:txBody>
            <a:bodyPr anchor="ctr"/>
            <a:lstStyle/>
            <a:p>
              <a:pPr algn="ctr"/>
              <a:endParaRPr>
                <a:cs typeface="+mn-ea"/>
                <a:sym typeface="+mn-lt"/>
              </a:endParaRPr>
            </a:p>
          </p:txBody>
        </p:sp>
        <p:sp>
          <p:nvSpPr>
            <p:cNvPr id="43" name="任意多边形 125"/>
            <p:cNvSpPr/>
            <p:nvPr/>
          </p:nvSpPr>
          <p:spPr bwMode="auto">
            <a:xfrm>
              <a:off x="5613430" y="2245927"/>
              <a:ext cx="398592" cy="403698"/>
            </a:xfrm>
            <a:custGeom>
              <a:avLst/>
              <a:gdLst>
                <a:gd name="connsiteX0" fmla="*/ 127959 w 398592"/>
                <a:gd name="connsiteY0" fmla="*/ 191264 h 403698"/>
                <a:gd name="connsiteX1" fmla="*/ 146193 w 398592"/>
                <a:gd name="connsiteY1" fmla="*/ 202511 h 403698"/>
                <a:gd name="connsiteX2" fmla="*/ 152271 w 398592"/>
                <a:gd name="connsiteY2" fmla="*/ 213757 h 403698"/>
                <a:gd name="connsiteX3" fmla="*/ 146193 w 398592"/>
                <a:gd name="connsiteY3" fmla="*/ 241873 h 403698"/>
                <a:gd name="connsiteX4" fmla="*/ 146193 w 398592"/>
                <a:gd name="connsiteY4" fmla="*/ 247497 h 403698"/>
                <a:gd name="connsiteX5" fmla="*/ 91491 w 398592"/>
                <a:gd name="connsiteY5" fmla="*/ 298106 h 403698"/>
                <a:gd name="connsiteX6" fmla="*/ 73256 w 398592"/>
                <a:gd name="connsiteY6" fmla="*/ 298106 h 403698"/>
                <a:gd name="connsiteX7" fmla="*/ 73256 w 398592"/>
                <a:gd name="connsiteY7" fmla="*/ 281236 h 403698"/>
                <a:gd name="connsiteX8" fmla="*/ 115803 w 398592"/>
                <a:gd name="connsiteY8" fmla="*/ 230627 h 403698"/>
                <a:gd name="connsiteX9" fmla="*/ 127959 w 398592"/>
                <a:gd name="connsiteY9" fmla="*/ 191264 h 403698"/>
                <a:gd name="connsiteX10" fmla="*/ 314042 w 398592"/>
                <a:gd name="connsiteY10" fmla="*/ 164190 h 403698"/>
                <a:gd name="connsiteX11" fmla="*/ 386514 w 398592"/>
                <a:gd name="connsiteY11" fmla="*/ 164190 h 403698"/>
                <a:gd name="connsiteX12" fmla="*/ 398592 w 398592"/>
                <a:gd name="connsiteY12" fmla="*/ 164190 h 403698"/>
                <a:gd name="connsiteX13" fmla="*/ 398592 w 398592"/>
                <a:gd name="connsiteY13" fmla="*/ 175330 h 403698"/>
                <a:gd name="connsiteX14" fmla="*/ 398592 w 398592"/>
                <a:gd name="connsiteY14" fmla="*/ 236600 h 403698"/>
                <a:gd name="connsiteX15" fmla="*/ 386514 w 398592"/>
                <a:gd name="connsiteY15" fmla="*/ 247739 h 403698"/>
                <a:gd name="connsiteX16" fmla="*/ 374435 w 398592"/>
                <a:gd name="connsiteY16" fmla="*/ 236600 h 403698"/>
                <a:gd name="connsiteX17" fmla="*/ 374435 w 398592"/>
                <a:gd name="connsiteY17" fmla="*/ 203180 h 403698"/>
                <a:gd name="connsiteX18" fmla="*/ 368396 w 398592"/>
                <a:gd name="connsiteY18" fmla="*/ 203180 h 403698"/>
                <a:gd name="connsiteX19" fmla="*/ 205336 w 398592"/>
                <a:gd name="connsiteY19" fmla="*/ 353569 h 403698"/>
                <a:gd name="connsiteX20" fmla="*/ 193257 w 398592"/>
                <a:gd name="connsiteY20" fmla="*/ 359139 h 403698"/>
                <a:gd name="connsiteX21" fmla="*/ 187218 w 398592"/>
                <a:gd name="connsiteY21" fmla="*/ 353569 h 403698"/>
                <a:gd name="connsiteX22" fmla="*/ 144943 w 398592"/>
                <a:gd name="connsiteY22" fmla="*/ 314579 h 403698"/>
                <a:gd name="connsiteX23" fmla="*/ 138904 w 398592"/>
                <a:gd name="connsiteY23" fmla="*/ 314579 h 403698"/>
                <a:gd name="connsiteX24" fmla="*/ 36236 w 398592"/>
                <a:gd name="connsiteY24" fmla="*/ 403698 h 403698"/>
                <a:gd name="connsiteX25" fmla="*/ 0 w 398592"/>
                <a:gd name="connsiteY25" fmla="*/ 403698 h 403698"/>
                <a:gd name="connsiteX26" fmla="*/ 132864 w 398592"/>
                <a:gd name="connsiteY26" fmla="*/ 286729 h 403698"/>
                <a:gd name="connsiteX27" fmla="*/ 138904 w 398592"/>
                <a:gd name="connsiteY27" fmla="*/ 286729 h 403698"/>
                <a:gd name="connsiteX28" fmla="*/ 150982 w 398592"/>
                <a:gd name="connsiteY28" fmla="*/ 286729 h 403698"/>
                <a:gd name="connsiteX29" fmla="*/ 193257 w 398592"/>
                <a:gd name="connsiteY29" fmla="*/ 325719 h 403698"/>
                <a:gd name="connsiteX30" fmla="*/ 193257 w 398592"/>
                <a:gd name="connsiteY30" fmla="*/ 331289 h 403698"/>
                <a:gd name="connsiteX31" fmla="*/ 199296 w 398592"/>
                <a:gd name="connsiteY31" fmla="*/ 325719 h 403698"/>
                <a:gd name="connsiteX32" fmla="*/ 344239 w 398592"/>
                <a:gd name="connsiteY32" fmla="*/ 192040 h 403698"/>
                <a:gd name="connsiteX33" fmla="*/ 344239 w 398592"/>
                <a:gd name="connsiteY33" fmla="*/ 186470 h 403698"/>
                <a:gd name="connsiteX34" fmla="*/ 320082 w 398592"/>
                <a:gd name="connsiteY34" fmla="*/ 186470 h 403698"/>
                <a:gd name="connsiteX35" fmla="*/ 314042 w 398592"/>
                <a:gd name="connsiteY35" fmla="*/ 186470 h 403698"/>
                <a:gd name="connsiteX36" fmla="*/ 308003 w 398592"/>
                <a:gd name="connsiteY36" fmla="*/ 175330 h 403698"/>
                <a:gd name="connsiteX37" fmla="*/ 314042 w 398592"/>
                <a:gd name="connsiteY37" fmla="*/ 164190 h 403698"/>
                <a:gd name="connsiteX38" fmla="*/ 259584 w 398592"/>
                <a:gd name="connsiteY38" fmla="*/ 74634 h 403698"/>
                <a:gd name="connsiteX39" fmla="*/ 277671 w 398592"/>
                <a:gd name="connsiteY39" fmla="*/ 80101 h 403698"/>
                <a:gd name="connsiteX40" fmla="*/ 271642 w 398592"/>
                <a:gd name="connsiteY40" fmla="*/ 96502 h 403698"/>
                <a:gd name="connsiteX41" fmla="*/ 235469 w 398592"/>
                <a:gd name="connsiteY41" fmla="*/ 118370 h 403698"/>
                <a:gd name="connsiteX42" fmla="*/ 223411 w 398592"/>
                <a:gd name="connsiteY42" fmla="*/ 118370 h 403698"/>
                <a:gd name="connsiteX43" fmla="*/ 199295 w 398592"/>
                <a:gd name="connsiteY43" fmla="*/ 112903 h 403698"/>
                <a:gd name="connsiteX44" fmla="*/ 205324 w 398592"/>
                <a:gd name="connsiteY44" fmla="*/ 101969 h 403698"/>
                <a:gd name="connsiteX45" fmla="*/ 199295 w 398592"/>
                <a:gd name="connsiteY45" fmla="*/ 91035 h 403698"/>
                <a:gd name="connsiteX46" fmla="*/ 223411 w 398592"/>
                <a:gd name="connsiteY46" fmla="*/ 96502 h 403698"/>
                <a:gd name="connsiteX47" fmla="*/ 259584 w 398592"/>
                <a:gd name="connsiteY47" fmla="*/ 74634 h 403698"/>
                <a:gd name="connsiteX48" fmla="*/ 109187 w 398592"/>
                <a:gd name="connsiteY48" fmla="*/ 68387 h 403698"/>
                <a:gd name="connsiteX49" fmla="*/ 151823 w 398592"/>
                <a:gd name="connsiteY49" fmla="*/ 68387 h 403698"/>
                <a:gd name="connsiteX50" fmla="*/ 164005 w 398592"/>
                <a:gd name="connsiteY50" fmla="*/ 68387 h 403698"/>
                <a:gd name="connsiteX51" fmla="*/ 176186 w 398592"/>
                <a:gd name="connsiteY51" fmla="*/ 113373 h 403698"/>
                <a:gd name="connsiteX52" fmla="*/ 182277 w 398592"/>
                <a:gd name="connsiteY52" fmla="*/ 85257 h 403698"/>
                <a:gd name="connsiteX53" fmla="*/ 176186 w 398592"/>
                <a:gd name="connsiteY53" fmla="*/ 79633 h 403698"/>
                <a:gd name="connsiteX54" fmla="*/ 182277 w 398592"/>
                <a:gd name="connsiteY54" fmla="*/ 74010 h 403698"/>
                <a:gd name="connsiteX55" fmla="*/ 188368 w 398592"/>
                <a:gd name="connsiteY55" fmla="*/ 79633 h 403698"/>
                <a:gd name="connsiteX56" fmla="*/ 188368 w 398592"/>
                <a:gd name="connsiteY56" fmla="*/ 85257 h 403698"/>
                <a:gd name="connsiteX57" fmla="*/ 182277 w 398592"/>
                <a:gd name="connsiteY57" fmla="*/ 113373 h 403698"/>
                <a:gd name="connsiteX58" fmla="*/ 194459 w 398592"/>
                <a:gd name="connsiteY58" fmla="*/ 85257 h 403698"/>
                <a:gd name="connsiteX59" fmla="*/ 194459 w 398592"/>
                <a:gd name="connsiteY59" fmla="*/ 96503 h 403698"/>
                <a:gd name="connsiteX60" fmla="*/ 176186 w 398592"/>
                <a:gd name="connsiteY60" fmla="*/ 175229 h 403698"/>
                <a:gd name="connsiteX61" fmla="*/ 206640 w 398592"/>
                <a:gd name="connsiteY61" fmla="*/ 208968 h 403698"/>
                <a:gd name="connsiteX62" fmla="*/ 206640 w 398592"/>
                <a:gd name="connsiteY62" fmla="*/ 225838 h 403698"/>
                <a:gd name="connsiteX63" fmla="*/ 200550 w 398592"/>
                <a:gd name="connsiteY63" fmla="*/ 282071 h 403698"/>
                <a:gd name="connsiteX64" fmla="*/ 182277 w 398592"/>
                <a:gd name="connsiteY64" fmla="*/ 293317 h 403698"/>
                <a:gd name="connsiteX65" fmla="*/ 170095 w 398592"/>
                <a:gd name="connsiteY65" fmla="*/ 276447 h 403698"/>
                <a:gd name="connsiteX66" fmla="*/ 176186 w 398592"/>
                <a:gd name="connsiteY66" fmla="*/ 225838 h 403698"/>
                <a:gd name="connsiteX67" fmla="*/ 145732 w 398592"/>
                <a:gd name="connsiteY67" fmla="*/ 192099 h 403698"/>
                <a:gd name="connsiteX68" fmla="*/ 121369 w 398592"/>
                <a:gd name="connsiteY68" fmla="*/ 169606 h 403698"/>
                <a:gd name="connsiteX69" fmla="*/ 115278 w 398592"/>
                <a:gd name="connsiteY69" fmla="*/ 163982 h 403698"/>
                <a:gd name="connsiteX70" fmla="*/ 133550 w 398592"/>
                <a:gd name="connsiteY70" fmla="*/ 96503 h 403698"/>
                <a:gd name="connsiteX71" fmla="*/ 145732 w 398592"/>
                <a:gd name="connsiteY71" fmla="*/ 96503 h 403698"/>
                <a:gd name="connsiteX72" fmla="*/ 115278 w 398592"/>
                <a:gd name="connsiteY72" fmla="*/ 90880 h 403698"/>
                <a:gd name="connsiteX73" fmla="*/ 78733 w 398592"/>
                <a:gd name="connsiteY73" fmla="*/ 118996 h 403698"/>
                <a:gd name="connsiteX74" fmla="*/ 60460 w 398592"/>
                <a:gd name="connsiteY74" fmla="*/ 118996 h 403698"/>
                <a:gd name="connsiteX75" fmla="*/ 60460 w 398592"/>
                <a:gd name="connsiteY75" fmla="*/ 102126 h 403698"/>
                <a:gd name="connsiteX76" fmla="*/ 109187 w 398592"/>
                <a:gd name="connsiteY76" fmla="*/ 68387 h 403698"/>
                <a:gd name="connsiteX77" fmla="*/ 175120 w 398592"/>
                <a:gd name="connsiteY77" fmla="*/ 749 h 403698"/>
                <a:gd name="connsiteX78" fmla="*/ 187852 w 398592"/>
                <a:gd name="connsiteY78" fmla="*/ 1099 h 403698"/>
                <a:gd name="connsiteX79" fmla="*/ 212733 w 398592"/>
                <a:gd name="connsiteY79" fmla="*/ 29135 h 403698"/>
                <a:gd name="connsiteX80" fmla="*/ 187852 w 398592"/>
                <a:gd name="connsiteY80" fmla="*/ 62778 h 403698"/>
                <a:gd name="connsiteX81" fmla="*/ 156750 w 398592"/>
                <a:gd name="connsiteY81" fmla="*/ 29135 h 403698"/>
                <a:gd name="connsiteX82" fmla="*/ 175120 w 398592"/>
                <a:gd name="connsiteY82" fmla="*/ 749 h 40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8592" h="403698">
                  <a:moveTo>
                    <a:pt x="127959" y="191264"/>
                  </a:moveTo>
                  <a:cubicBezTo>
                    <a:pt x="134037" y="196887"/>
                    <a:pt x="140115" y="196887"/>
                    <a:pt x="146193" y="202511"/>
                  </a:cubicBezTo>
                  <a:cubicBezTo>
                    <a:pt x="146193" y="202511"/>
                    <a:pt x="152271" y="208134"/>
                    <a:pt x="152271" y="213757"/>
                  </a:cubicBezTo>
                  <a:cubicBezTo>
                    <a:pt x="152271" y="213757"/>
                    <a:pt x="152271" y="213757"/>
                    <a:pt x="146193" y="241873"/>
                  </a:cubicBezTo>
                  <a:cubicBezTo>
                    <a:pt x="146193" y="241873"/>
                    <a:pt x="146193" y="247497"/>
                    <a:pt x="146193" y="247497"/>
                  </a:cubicBezTo>
                  <a:cubicBezTo>
                    <a:pt x="146193" y="247497"/>
                    <a:pt x="146193" y="247497"/>
                    <a:pt x="91491" y="298106"/>
                  </a:cubicBezTo>
                  <a:cubicBezTo>
                    <a:pt x="85412" y="303729"/>
                    <a:pt x="79334" y="303729"/>
                    <a:pt x="73256" y="298106"/>
                  </a:cubicBezTo>
                  <a:cubicBezTo>
                    <a:pt x="67178" y="292483"/>
                    <a:pt x="67178" y="286859"/>
                    <a:pt x="73256" y="281236"/>
                  </a:cubicBezTo>
                  <a:cubicBezTo>
                    <a:pt x="73256" y="281236"/>
                    <a:pt x="73256" y="281236"/>
                    <a:pt x="115803" y="230627"/>
                  </a:cubicBezTo>
                  <a:cubicBezTo>
                    <a:pt x="115803" y="230627"/>
                    <a:pt x="115803" y="230627"/>
                    <a:pt x="127959" y="191264"/>
                  </a:cubicBezTo>
                  <a:close/>
                  <a:moveTo>
                    <a:pt x="314042" y="164190"/>
                  </a:moveTo>
                  <a:cubicBezTo>
                    <a:pt x="314042" y="164190"/>
                    <a:pt x="314042" y="164190"/>
                    <a:pt x="386514" y="164190"/>
                  </a:cubicBezTo>
                  <a:cubicBezTo>
                    <a:pt x="392553" y="164190"/>
                    <a:pt x="392553" y="164190"/>
                    <a:pt x="398592" y="164190"/>
                  </a:cubicBezTo>
                  <a:cubicBezTo>
                    <a:pt x="398592" y="169760"/>
                    <a:pt x="398592" y="169760"/>
                    <a:pt x="398592" y="175330"/>
                  </a:cubicBezTo>
                  <a:lnTo>
                    <a:pt x="398592" y="236600"/>
                  </a:lnTo>
                  <a:cubicBezTo>
                    <a:pt x="398592" y="242169"/>
                    <a:pt x="392553" y="247739"/>
                    <a:pt x="386514" y="247739"/>
                  </a:cubicBezTo>
                  <a:cubicBezTo>
                    <a:pt x="380474" y="247739"/>
                    <a:pt x="374435" y="242169"/>
                    <a:pt x="374435" y="236600"/>
                  </a:cubicBezTo>
                  <a:cubicBezTo>
                    <a:pt x="374435" y="236600"/>
                    <a:pt x="374435" y="236600"/>
                    <a:pt x="374435" y="203180"/>
                  </a:cubicBezTo>
                  <a:cubicBezTo>
                    <a:pt x="374435" y="203180"/>
                    <a:pt x="374435" y="203180"/>
                    <a:pt x="368396" y="203180"/>
                  </a:cubicBezTo>
                  <a:cubicBezTo>
                    <a:pt x="368396" y="203180"/>
                    <a:pt x="368396" y="203180"/>
                    <a:pt x="205336" y="353569"/>
                  </a:cubicBezTo>
                  <a:cubicBezTo>
                    <a:pt x="199296" y="359139"/>
                    <a:pt x="199296" y="359139"/>
                    <a:pt x="193257" y="359139"/>
                  </a:cubicBezTo>
                  <a:cubicBezTo>
                    <a:pt x="193257" y="359139"/>
                    <a:pt x="187218" y="359139"/>
                    <a:pt x="187218" y="353569"/>
                  </a:cubicBezTo>
                  <a:cubicBezTo>
                    <a:pt x="187218" y="353569"/>
                    <a:pt x="187218" y="353569"/>
                    <a:pt x="144943" y="314579"/>
                  </a:cubicBezTo>
                  <a:cubicBezTo>
                    <a:pt x="144943" y="314579"/>
                    <a:pt x="144943" y="314579"/>
                    <a:pt x="138904" y="314579"/>
                  </a:cubicBezTo>
                  <a:cubicBezTo>
                    <a:pt x="138904" y="314579"/>
                    <a:pt x="138904" y="314579"/>
                    <a:pt x="36236" y="403698"/>
                  </a:cubicBezTo>
                  <a:cubicBezTo>
                    <a:pt x="36236" y="403698"/>
                    <a:pt x="36236" y="403698"/>
                    <a:pt x="0" y="403698"/>
                  </a:cubicBezTo>
                  <a:cubicBezTo>
                    <a:pt x="0" y="403698"/>
                    <a:pt x="0" y="403698"/>
                    <a:pt x="132864" y="286729"/>
                  </a:cubicBezTo>
                  <a:cubicBezTo>
                    <a:pt x="132864" y="286729"/>
                    <a:pt x="138904" y="286729"/>
                    <a:pt x="138904" y="286729"/>
                  </a:cubicBezTo>
                  <a:cubicBezTo>
                    <a:pt x="144943" y="286729"/>
                    <a:pt x="144943" y="286729"/>
                    <a:pt x="150982" y="286729"/>
                  </a:cubicBezTo>
                  <a:cubicBezTo>
                    <a:pt x="150982" y="286729"/>
                    <a:pt x="150982" y="286729"/>
                    <a:pt x="193257" y="325719"/>
                  </a:cubicBezTo>
                  <a:cubicBezTo>
                    <a:pt x="193257" y="325719"/>
                    <a:pt x="193257" y="325719"/>
                    <a:pt x="193257" y="331289"/>
                  </a:cubicBezTo>
                  <a:cubicBezTo>
                    <a:pt x="193257" y="331289"/>
                    <a:pt x="193257" y="331289"/>
                    <a:pt x="199296" y="325719"/>
                  </a:cubicBezTo>
                  <a:cubicBezTo>
                    <a:pt x="199296" y="325719"/>
                    <a:pt x="199296" y="325719"/>
                    <a:pt x="344239" y="192040"/>
                  </a:cubicBezTo>
                  <a:cubicBezTo>
                    <a:pt x="344239" y="192040"/>
                    <a:pt x="344239" y="192040"/>
                    <a:pt x="344239" y="186470"/>
                  </a:cubicBezTo>
                  <a:cubicBezTo>
                    <a:pt x="344239" y="186470"/>
                    <a:pt x="344239" y="186470"/>
                    <a:pt x="320082" y="186470"/>
                  </a:cubicBezTo>
                  <a:cubicBezTo>
                    <a:pt x="320082" y="186470"/>
                    <a:pt x="320082" y="186470"/>
                    <a:pt x="314042" y="186470"/>
                  </a:cubicBezTo>
                  <a:cubicBezTo>
                    <a:pt x="308003" y="180900"/>
                    <a:pt x="308003" y="180900"/>
                    <a:pt x="308003" y="175330"/>
                  </a:cubicBezTo>
                  <a:cubicBezTo>
                    <a:pt x="308003" y="169760"/>
                    <a:pt x="308003" y="164190"/>
                    <a:pt x="314042" y="164190"/>
                  </a:cubicBezTo>
                  <a:close/>
                  <a:moveTo>
                    <a:pt x="259584" y="74634"/>
                  </a:moveTo>
                  <a:cubicBezTo>
                    <a:pt x="265613" y="74634"/>
                    <a:pt x="271642" y="74634"/>
                    <a:pt x="277671" y="80101"/>
                  </a:cubicBezTo>
                  <a:cubicBezTo>
                    <a:pt x="277671" y="85568"/>
                    <a:pt x="277671" y="91035"/>
                    <a:pt x="271642" y="96502"/>
                  </a:cubicBezTo>
                  <a:cubicBezTo>
                    <a:pt x="271642" y="96502"/>
                    <a:pt x="271642" y="96502"/>
                    <a:pt x="235469" y="118370"/>
                  </a:cubicBezTo>
                  <a:cubicBezTo>
                    <a:pt x="229440" y="118370"/>
                    <a:pt x="229440" y="118370"/>
                    <a:pt x="223411" y="118370"/>
                  </a:cubicBezTo>
                  <a:cubicBezTo>
                    <a:pt x="223411" y="118370"/>
                    <a:pt x="223411" y="118370"/>
                    <a:pt x="199295" y="112903"/>
                  </a:cubicBezTo>
                  <a:cubicBezTo>
                    <a:pt x="199295" y="112903"/>
                    <a:pt x="199295" y="107436"/>
                    <a:pt x="205324" y="101969"/>
                  </a:cubicBezTo>
                  <a:cubicBezTo>
                    <a:pt x="205324" y="96502"/>
                    <a:pt x="199295" y="91035"/>
                    <a:pt x="199295" y="91035"/>
                  </a:cubicBezTo>
                  <a:cubicBezTo>
                    <a:pt x="199295" y="91035"/>
                    <a:pt x="199295" y="91035"/>
                    <a:pt x="223411" y="96502"/>
                  </a:cubicBezTo>
                  <a:cubicBezTo>
                    <a:pt x="223411" y="96502"/>
                    <a:pt x="223411" y="96502"/>
                    <a:pt x="259584" y="74634"/>
                  </a:cubicBezTo>
                  <a:close/>
                  <a:moveTo>
                    <a:pt x="109187" y="68387"/>
                  </a:moveTo>
                  <a:cubicBezTo>
                    <a:pt x="127459" y="68387"/>
                    <a:pt x="145732" y="68387"/>
                    <a:pt x="151823" y="68387"/>
                  </a:cubicBezTo>
                  <a:cubicBezTo>
                    <a:pt x="151823" y="68387"/>
                    <a:pt x="164005" y="68387"/>
                    <a:pt x="164005" y="68387"/>
                  </a:cubicBezTo>
                  <a:cubicBezTo>
                    <a:pt x="170095" y="68387"/>
                    <a:pt x="176186" y="79633"/>
                    <a:pt x="176186" y="113373"/>
                  </a:cubicBezTo>
                  <a:cubicBezTo>
                    <a:pt x="176186" y="102126"/>
                    <a:pt x="182277" y="85257"/>
                    <a:pt x="182277" y="85257"/>
                  </a:cubicBezTo>
                  <a:cubicBezTo>
                    <a:pt x="176186" y="85257"/>
                    <a:pt x="176186" y="79633"/>
                    <a:pt x="176186" y="79633"/>
                  </a:cubicBezTo>
                  <a:cubicBezTo>
                    <a:pt x="176186" y="79633"/>
                    <a:pt x="176186" y="79633"/>
                    <a:pt x="182277" y="74010"/>
                  </a:cubicBezTo>
                  <a:cubicBezTo>
                    <a:pt x="182277" y="74010"/>
                    <a:pt x="182277" y="74010"/>
                    <a:pt x="188368" y="79633"/>
                  </a:cubicBezTo>
                  <a:cubicBezTo>
                    <a:pt x="188368" y="79633"/>
                    <a:pt x="188368" y="85257"/>
                    <a:pt x="188368" y="85257"/>
                  </a:cubicBezTo>
                  <a:cubicBezTo>
                    <a:pt x="188368" y="90880"/>
                    <a:pt x="182277" y="113373"/>
                    <a:pt x="182277" y="113373"/>
                  </a:cubicBezTo>
                  <a:cubicBezTo>
                    <a:pt x="182277" y="113373"/>
                    <a:pt x="194459" y="102126"/>
                    <a:pt x="194459" y="85257"/>
                  </a:cubicBezTo>
                  <a:lnTo>
                    <a:pt x="194459" y="96503"/>
                  </a:lnTo>
                  <a:cubicBezTo>
                    <a:pt x="200550" y="102126"/>
                    <a:pt x="182277" y="130243"/>
                    <a:pt x="176186" y="175229"/>
                  </a:cubicBezTo>
                  <a:cubicBezTo>
                    <a:pt x="176186" y="175229"/>
                    <a:pt x="206640" y="208968"/>
                    <a:pt x="206640" y="208968"/>
                  </a:cubicBezTo>
                  <a:cubicBezTo>
                    <a:pt x="206640" y="214592"/>
                    <a:pt x="212731" y="214592"/>
                    <a:pt x="206640" y="225838"/>
                  </a:cubicBezTo>
                  <a:cubicBezTo>
                    <a:pt x="206640" y="225838"/>
                    <a:pt x="206640" y="225838"/>
                    <a:pt x="200550" y="282071"/>
                  </a:cubicBezTo>
                  <a:cubicBezTo>
                    <a:pt x="200550" y="287694"/>
                    <a:pt x="188368" y="293317"/>
                    <a:pt x="182277" y="293317"/>
                  </a:cubicBezTo>
                  <a:cubicBezTo>
                    <a:pt x="176186" y="293317"/>
                    <a:pt x="170095" y="287694"/>
                    <a:pt x="170095" y="276447"/>
                  </a:cubicBezTo>
                  <a:cubicBezTo>
                    <a:pt x="170095" y="276447"/>
                    <a:pt x="170095" y="276447"/>
                    <a:pt x="176186" y="225838"/>
                  </a:cubicBezTo>
                  <a:cubicBezTo>
                    <a:pt x="176186" y="225838"/>
                    <a:pt x="151823" y="197722"/>
                    <a:pt x="145732" y="192099"/>
                  </a:cubicBezTo>
                  <a:cubicBezTo>
                    <a:pt x="127459" y="186475"/>
                    <a:pt x="121369" y="175229"/>
                    <a:pt x="121369" y="169606"/>
                  </a:cubicBezTo>
                  <a:cubicBezTo>
                    <a:pt x="121369" y="169606"/>
                    <a:pt x="121369" y="169606"/>
                    <a:pt x="115278" y="163982"/>
                  </a:cubicBezTo>
                  <a:cubicBezTo>
                    <a:pt x="121369" y="147112"/>
                    <a:pt x="133550" y="113373"/>
                    <a:pt x="133550" y="96503"/>
                  </a:cubicBezTo>
                  <a:cubicBezTo>
                    <a:pt x="133550" y="96503"/>
                    <a:pt x="133550" y="96503"/>
                    <a:pt x="145732" y="96503"/>
                  </a:cubicBezTo>
                  <a:cubicBezTo>
                    <a:pt x="145732" y="96503"/>
                    <a:pt x="145732" y="96503"/>
                    <a:pt x="115278" y="90880"/>
                  </a:cubicBezTo>
                  <a:cubicBezTo>
                    <a:pt x="115278" y="90880"/>
                    <a:pt x="115278" y="90880"/>
                    <a:pt x="78733" y="118996"/>
                  </a:cubicBezTo>
                  <a:cubicBezTo>
                    <a:pt x="72642" y="124619"/>
                    <a:pt x="66551" y="124619"/>
                    <a:pt x="60460" y="118996"/>
                  </a:cubicBezTo>
                  <a:cubicBezTo>
                    <a:pt x="60460" y="113373"/>
                    <a:pt x="60460" y="107750"/>
                    <a:pt x="60460" y="102126"/>
                  </a:cubicBezTo>
                  <a:cubicBezTo>
                    <a:pt x="60460" y="102126"/>
                    <a:pt x="60460" y="102126"/>
                    <a:pt x="109187" y="68387"/>
                  </a:cubicBezTo>
                  <a:close/>
                  <a:moveTo>
                    <a:pt x="175120" y="749"/>
                  </a:moveTo>
                  <a:cubicBezTo>
                    <a:pt x="178910" y="-303"/>
                    <a:pt x="183187" y="-303"/>
                    <a:pt x="187852" y="1099"/>
                  </a:cubicBezTo>
                  <a:cubicBezTo>
                    <a:pt x="200293" y="1099"/>
                    <a:pt x="212733" y="12313"/>
                    <a:pt x="212733" y="29135"/>
                  </a:cubicBezTo>
                  <a:cubicBezTo>
                    <a:pt x="212733" y="40349"/>
                    <a:pt x="206513" y="62778"/>
                    <a:pt x="187852" y="62778"/>
                  </a:cubicBezTo>
                  <a:cubicBezTo>
                    <a:pt x="181632" y="68385"/>
                    <a:pt x="156750" y="51563"/>
                    <a:pt x="156750" y="29135"/>
                  </a:cubicBezTo>
                  <a:cubicBezTo>
                    <a:pt x="156750" y="16519"/>
                    <a:pt x="163748" y="3903"/>
                    <a:pt x="175120" y="749"/>
                  </a:cubicBezTo>
                  <a:close/>
                </a:path>
              </a:pathLst>
            </a:custGeom>
            <a:solidFill>
              <a:schemeClr val="accent3"/>
            </a:solidFill>
            <a:ln w="9525">
              <a:noFill/>
              <a:round/>
            </a:ln>
          </p:spPr>
          <p:txBody>
            <a:bodyPr anchor="ctr"/>
            <a:lstStyle/>
            <a:p>
              <a:pPr algn="ctr"/>
              <a:endParaRPr>
                <a:cs typeface="+mn-ea"/>
                <a:sym typeface="+mn-lt"/>
              </a:endParaRPr>
            </a:p>
          </p:txBody>
        </p:sp>
      </p:grpSp>
      <p:grpSp>
        <p:nvGrpSpPr>
          <p:cNvPr id="9" name="组合 8"/>
          <p:cNvGrpSpPr/>
          <p:nvPr/>
        </p:nvGrpSpPr>
        <p:grpSpPr>
          <a:xfrm>
            <a:off x="7147270" y="2132965"/>
            <a:ext cx="2029115" cy="3726180"/>
            <a:chOff x="6769164" y="1722268"/>
            <a:chExt cx="2284088" cy="3836765"/>
          </a:xfrm>
        </p:grpSpPr>
        <p:sp>
          <p:nvSpPr>
            <p:cNvPr id="22" name="矩形 21"/>
            <p:cNvSpPr/>
            <p:nvPr/>
          </p:nvSpPr>
          <p:spPr bwMode="auto">
            <a:xfrm>
              <a:off x="6769164" y="2674508"/>
              <a:ext cx="2098468" cy="2884525"/>
            </a:xfrm>
            <a:prstGeom prst="rect">
              <a:avLst/>
            </a:prstGeom>
            <a:solidFill>
              <a:schemeClr val="tx2">
                <a:lumMod val="20000"/>
                <a:lumOff val="80000"/>
              </a:schemeClr>
            </a:solidFill>
            <a:ln w="57150">
              <a:solidFill>
                <a:schemeClr val="bg1"/>
              </a:solidFill>
              <a:round/>
            </a:ln>
            <a:effectLst/>
          </p:spPr>
          <p:txBody>
            <a:bodyPr vert="horz" wrap="square" lIns="91440" tIns="45720" rIns="91440" bIns="1440000" anchor="b" anchorCtr="1" compatLnSpc="1">
              <a:normAutofit/>
            </a:bodyPr>
            <a:lstStyle/>
            <a:p>
              <a:pPr algn="ctr">
                <a:lnSpc>
                  <a:spcPct val="120000"/>
                </a:lnSpc>
              </a:pPr>
              <a:endParaRPr lang="zh-CN" altLang="en-US" sz="1000" dirty="0">
                <a:solidFill>
                  <a:schemeClr val="tx1">
                    <a:lumMod val="85000"/>
                    <a:lumOff val="15000"/>
                  </a:schemeClr>
                </a:solidFill>
                <a:cs typeface="+mn-ea"/>
                <a:sym typeface="+mn-lt"/>
              </a:endParaRPr>
            </a:p>
          </p:txBody>
        </p:sp>
        <p:grpSp>
          <p:nvGrpSpPr>
            <p:cNvPr id="23" name="组合 22"/>
            <p:cNvGrpSpPr/>
            <p:nvPr/>
          </p:nvGrpSpPr>
          <p:grpSpPr>
            <a:xfrm>
              <a:off x="6771118" y="1722268"/>
              <a:ext cx="2282134" cy="3656176"/>
              <a:chOff x="8096836" y="1722268"/>
              <a:chExt cx="2282134" cy="3656176"/>
            </a:xfrm>
          </p:grpSpPr>
          <p:grpSp>
            <p:nvGrpSpPr>
              <p:cNvPr id="27" name="组合 26"/>
              <p:cNvGrpSpPr/>
              <p:nvPr/>
            </p:nvGrpSpPr>
            <p:grpSpPr>
              <a:xfrm>
                <a:off x="10191398" y="1809496"/>
                <a:ext cx="187572" cy="3332705"/>
                <a:chOff x="11237428" y="1342242"/>
                <a:chExt cx="235435" cy="4183109"/>
              </a:xfrm>
            </p:grpSpPr>
            <p:sp>
              <p:nvSpPr>
                <p:cNvPr id="32" name="任意多边形 58"/>
                <p:cNvSpPr/>
                <p:nvPr/>
              </p:nvSpPr>
              <p:spPr bwMode="auto">
                <a:xfrm>
                  <a:off x="11237428" y="1342242"/>
                  <a:ext cx="235435" cy="1366292"/>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chemeClr val="accent4">
                    <a:lumMod val="50000"/>
                  </a:schemeClr>
                </a:solidFill>
                <a:ln w="9525">
                  <a:noFill/>
                  <a:round/>
                </a:ln>
              </p:spPr>
              <p:txBody>
                <a:bodyPr anchor="ctr"/>
                <a:lstStyle/>
                <a:p>
                  <a:pPr algn="ctr"/>
                  <a:endParaRPr>
                    <a:cs typeface="+mn-ea"/>
                    <a:sym typeface="+mn-lt"/>
                  </a:endParaRPr>
                </a:p>
              </p:txBody>
            </p:sp>
            <p:sp>
              <p:nvSpPr>
                <p:cNvPr id="33" name="任意多边形 59"/>
                <p:cNvSpPr/>
                <p:nvPr/>
              </p:nvSpPr>
              <p:spPr bwMode="auto">
                <a:xfrm>
                  <a:off x="11237428" y="4866154"/>
                  <a:ext cx="235435" cy="285120"/>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4">
                    <a:lumMod val="50000"/>
                  </a:schemeClr>
                </a:solidFill>
                <a:ln w="9525">
                  <a:noFill/>
                  <a:round/>
                </a:ln>
              </p:spPr>
              <p:txBody>
                <a:bodyPr anchor="ctr"/>
                <a:lstStyle/>
                <a:p>
                  <a:pPr algn="ctr"/>
                  <a:endParaRPr>
                    <a:cs typeface="+mn-ea"/>
                    <a:sym typeface="+mn-lt"/>
                  </a:endParaRPr>
                </a:p>
              </p:txBody>
            </p:sp>
            <p:sp>
              <p:nvSpPr>
                <p:cNvPr id="34" name="任意多边形 60"/>
                <p:cNvSpPr/>
                <p:nvPr/>
              </p:nvSpPr>
              <p:spPr bwMode="auto">
                <a:xfrm>
                  <a:off x="11237428" y="5240231"/>
                  <a:ext cx="235435" cy="285120"/>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4">
                    <a:lumMod val="50000"/>
                  </a:schemeClr>
                </a:solidFill>
                <a:ln w="9525">
                  <a:noFill/>
                  <a:round/>
                </a:ln>
              </p:spPr>
              <p:txBody>
                <a:bodyPr anchor="ctr"/>
                <a:lstStyle/>
                <a:p>
                  <a:pPr algn="ctr"/>
                  <a:endParaRPr>
                    <a:cs typeface="+mn-ea"/>
                    <a:sym typeface="+mn-lt"/>
                  </a:endParaRPr>
                </a:p>
              </p:txBody>
            </p:sp>
          </p:grpSp>
          <p:grpSp>
            <p:nvGrpSpPr>
              <p:cNvPr id="28" name="组合 27"/>
              <p:cNvGrpSpPr/>
              <p:nvPr/>
            </p:nvGrpSpPr>
            <p:grpSpPr>
              <a:xfrm>
                <a:off x="8096836" y="1722268"/>
                <a:ext cx="2280180" cy="3656176"/>
                <a:chOff x="8096836" y="1722268"/>
                <a:chExt cx="2280180" cy="3656176"/>
              </a:xfrm>
            </p:grpSpPr>
            <p:sp>
              <p:nvSpPr>
                <p:cNvPr id="29" name="任意多边形 55"/>
                <p:cNvSpPr/>
                <p:nvPr/>
              </p:nvSpPr>
              <p:spPr bwMode="auto">
                <a:xfrm>
                  <a:off x="8096836" y="1722268"/>
                  <a:ext cx="2280180" cy="1410185"/>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chemeClr val="accent4"/>
                </a:solidFill>
                <a:ln w="9525">
                  <a:noFill/>
                  <a:round/>
                </a:ln>
              </p:spPr>
              <p:txBody>
                <a:bodyPr anchor="ctr"/>
                <a:lstStyle/>
                <a:p>
                  <a:pPr algn="ctr"/>
                  <a:endParaRPr>
                    <a:cs typeface="+mn-ea"/>
                    <a:sym typeface="+mn-lt"/>
                  </a:endParaRPr>
                </a:p>
              </p:txBody>
            </p:sp>
            <p:sp>
              <p:nvSpPr>
                <p:cNvPr id="30" name="任意多边形 56"/>
                <p:cNvSpPr/>
                <p:nvPr/>
              </p:nvSpPr>
              <p:spPr bwMode="auto">
                <a:xfrm>
                  <a:off x="8096836" y="4529788"/>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4"/>
                </a:solidFill>
                <a:ln w="9525">
                  <a:noFill/>
                  <a:round/>
                </a:ln>
              </p:spPr>
              <p:txBody>
                <a:bodyPr anchor="ctr"/>
                <a:lstStyle/>
                <a:p>
                  <a:pPr algn="ctr"/>
                  <a:endParaRPr>
                    <a:cs typeface="+mn-ea"/>
                    <a:sym typeface="+mn-lt"/>
                  </a:endParaRPr>
                </a:p>
              </p:txBody>
            </p:sp>
            <p:sp>
              <p:nvSpPr>
                <p:cNvPr id="31" name="任意多边形 57"/>
                <p:cNvSpPr/>
                <p:nvPr/>
              </p:nvSpPr>
              <p:spPr bwMode="auto">
                <a:xfrm>
                  <a:off x="8096836" y="4827817"/>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4"/>
                </a:solidFill>
                <a:ln w="9525">
                  <a:noFill/>
                  <a:round/>
                </a:ln>
              </p:spPr>
              <p:txBody>
                <a:bodyPr anchor="ctr"/>
                <a:lstStyle/>
                <a:p>
                  <a:pPr algn="ctr"/>
                  <a:endParaRPr>
                    <a:cs typeface="+mn-ea"/>
                    <a:sym typeface="+mn-lt"/>
                  </a:endParaRPr>
                </a:p>
              </p:txBody>
            </p:sp>
          </p:grpSp>
        </p:grpSp>
        <p:sp>
          <p:nvSpPr>
            <p:cNvPr id="24" name="椭圆 23"/>
            <p:cNvSpPr/>
            <p:nvPr/>
          </p:nvSpPr>
          <p:spPr bwMode="auto">
            <a:xfrm>
              <a:off x="7536062" y="2096622"/>
              <a:ext cx="750290" cy="697823"/>
            </a:xfrm>
            <a:prstGeom prst="ellipse">
              <a:avLst/>
            </a:prstGeom>
            <a:solidFill>
              <a:schemeClr val="bg1"/>
            </a:solidFill>
            <a:ln w="19050">
              <a:solidFill>
                <a:schemeClr val="accent4">
                  <a:lumMod val="75000"/>
                </a:schemeClr>
              </a:solidFill>
              <a:round/>
            </a:ln>
          </p:spPr>
          <p:txBody>
            <a:bodyPr anchor="ctr"/>
            <a:lstStyle/>
            <a:p>
              <a:pPr algn="ctr"/>
              <a:endParaRPr>
                <a:cs typeface="+mn-ea"/>
                <a:sym typeface="+mn-lt"/>
              </a:endParaRPr>
            </a:p>
          </p:txBody>
        </p:sp>
        <p:sp>
          <p:nvSpPr>
            <p:cNvPr id="25" name="任意多边形 128"/>
            <p:cNvSpPr/>
            <p:nvPr/>
          </p:nvSpPr>
          <p:spPr bwMode="auto">
            <a:xfrm>
              <a:off x="7694327" y="2258358"/>
              <a:ext cx="433761" cy="374353"/>
            </a:xfrm>
            <a:custGeom>
              <a:avLst/>
              <a:gdLst>
                <a:gd name="connsiteX0" fmla="*/ 375037 w 433761"/>
                <a:gd name="connsiteY0" fmla="*/ 292577 h 374353"/>
                <a:gd name="connsiteX1" fmla="*/ 364399 w 433761"/>
                <a:gd name="connsiteY1" fmla="*/ 302269 h 374353"/>
                <a:gd name="connsiteX2" fmla="*/ 375037 w 433761"/>
                <a:gd name="connsiteY2" fmla="*/ 311961 h 374353"/>
                <a:gd name="connsiteX3" fmla="*/ 390993 w 433761"/>
                <a:gd name="connsiteY3" fmla="*/ 302269 h 374353"/>
                <a:gd name="connsiteX4" fmla="*/ 375037 w 433761"/>
                <a:gd name="connsiteY4" fmla="*/ 292577 h 374353"/>
                <a:gd name="connsiteX5" fmla="*/ 186009 w 433761"/>
                <a:gd name="connsiteY5" fmla="*/ 292577 h 374353"/>
                <a:gd name="connsiteX6" fmla="*/ 175459 w 433761"/>
                <a:gd name="connsiteY6" fmla="*/ 302269 h 374353"/>
                <a:gd name="connsiteX7" fmla="*/ 186009 w 433761"/>
                <a:gd name="connsiteY7" fmla="*/ 311961 h 374353"/>
                <a:gd name="connsiteX8" fmla="*/ 201836 w 433761"/>
                <a:gd name="connsiteY8" fmla="*/ 302269 h 374353"/>
                <a:gd name="connsiteX9" fmla="*/ 186009 w 433761"/>
                <a:gd name="connsiteY9" fmla="*/ 292577 h 374353"/>
                <a:gd name="connsiteX10" fmla="*/ 96018 w 433761"/>
                <a:gd name="connsiteY10" fmla="*/ 263501 h 374353"/>
                <a:gd name="connsiteX11" fmla="*/ 106625 w 433761"/>
                <a:gd name="connsiteY11" fmla="*/ 292577 h 374353"/>
                <a:gd name="connsiteX12" fmla="*/ 117232 w 433761"/>
                <a:gd name="connsiteY12" fmla="*/ 307115 h 374353"/>
                <a:gd name="connsiteX13" fmla="*/ 117232 w 433761"/>
                <a:gd name="connsiteY13" fmla="*/ 321653 h 374353"/>
                <a:gd name="connsiteX14" fmla="*/ 42985 w 433761"/>
                <a:gd name="connsiteY14" fmla="*/ 273193 h 374353"/>
                <a:gd name="connsiteX15" fmla="*/ 96018 w 433761"/>
                <a:gd name="connsiteY15" fmla="*/ 263501 h 374353"/>
                <a:gd name="connsiteX16" fmla="*/ 280471 w 433761"/>
                <a:gd name="connsiteY16" fmla="*/ 258049 h 374353"/>
                <a:gd name="connsiteX17" fmla="*/ 285622 w 433761"/>
                <a:gd name="connsiteY17" fmla="*/ 258049 h 374353"/>
                <a:gd name="connsiteX18" fmla="*/ 290773 w 433761"/>
                <a:gd name="connsiteY18" fmla="*/ 258049 h 374353"/>
                <a:gd name="connsiteX19" fmla="*/ 290773 w 433761"/>
                <a:gd name="connsiteY19" fmla="*/ 262966 h 374353"/>
                <a:gd name="connsiteX20" fmla="*/ 295925 w 433761"/>
                <a:gd name="connsiteY20" fmla="*/ 267884 h 374353"/>
                <a:gd name="connsiteX21" fmla="*/ 311378 w 433761"/>
                <a:gd name="connsiteY21" fmla="*/ 277718 h 374353"/>
                <a:gd name="connsiteX22" fmla="*/ 311378 w 433761"/>
                <a:gd name="connsiteY22" fmla="*/ 282635 h 374353"/>
                <a:gd name="connsiteX23" fmla="*/ 306227 w 433761"/>
                <a:gd name="connsiteY23" fmla="*/ 282635 h 374353"/>
                <a:gd name="connsiteX24" fmla="*/ 301076 w 433761"/>
                <a:gd name="connsiteY24" fmla="*/ 282635 h 374353"/>
                <a:gd name="connsiteX25" fmla="*/ 295925 w 433761"/>
                <a:gd name="connsiteY25" fmla="*/ 277718 h 374353"/>
                <a:gd name="connsiteX26" fmla="*/ 285622 w 433761"/>
                <a:gd name="connsiteY26" fmla="*/ 277718 h 374353"/>
                <a:gd name="connsiteX27" fmla="*/ 280471 w 433761"/>
                <a:gd name="connsiteY27" fmla="*/ 277718 h 374353"/>
                <a:gd name="connsiteX28" fmla="*/ 275320 w 433761"/>
                <a:gd name="connsiteY28" fmla="*/ 287553 h 374353"/>
                <a:gd name="connsiteX29" fmla="*/ 285622 w 433761"/>
                <a:gd name="connsiteY29" fmla="*/ 292470 h 374353"/>
                <a:gd name="connsiteX30" fmla="*/ 290773 w 433761"/>
                <a:gd name="connsiteY30" fmla="*/ 297387 h 374353"/>
                <a:gd name="connsiteX31" fmla="*/ 311378 w 433761"/>
                <a:gd name="connsiteY31" fmla="*/ 312139 h 374353"/>
                <a:gd name="connsiteX32" fmla="*/ 306227 w 433761"/>
                <a:gd name="connsiteY32" fmla="*/ 331808 h 374353"/>
                <a:gd name="connsiteX33" fmla="*/ 290773 w 433761"/>
                <a:gd name="connsiteY33" fmla="*/ 336725 h 374353"/>
                <a:gd name="connsiteX34" fmla="*/ 290773 w 433761"/>
                <a:gd name="connsiteY34" fmla="*/ 341642 h 374353"/>
                <a:gd name="connsiteX35" fmla="*/ 285622 w 433761"/>
                <a:gd name="connsiteY35" fmla="*/ 341642 h 374353"/>
                <a:gd name="connsiteX36" fmla="*/ 280471 w 433761"/>
                <a:gd name="connsiteY36" fmla="*/ 341642 h 374353"/>
                <a:gd name="connsiteX37" fmla="*/ 280471 w 433761"/>
                <a:gd name="connsiteY37" fmla="*/ 336725 h 374353"/>
                <a:gd name="connsiteX38" fmla="*/ 265017 w 433761"/>
                <a:gd name="connsiteY38" fmla="*/ 326890 h 374353"/>
                <a:gd name="connsiteX39" fmla="*/ 265017 w 433761"/>
                <a:gd name="connsiteY39" fmla="*/ 321973 h 374353"/>
                <a:gd name="connsiteX40" fmla="*/ 270169 w 433761"/>
                <a:gd name="connsiteY40" fmla="*/ 317056 h 374353"/>
                <a:gd name="connsiteX41" fmla="*/ 275320 w 433761"/>
                <a:gd name="connsiteY41" fmla="*/ 317056 h 374353"/>
                <a:gd name="connsiteX42" fmla="*/ 280471 w 433761"/>
                <a:gd name="connsiteY42" fmla="*/ 321973 h 374353"/>
                <a:gd name="connsiteX43" fmla="*/ 290773 w 433761"/>
                <a:gd name="connsiteY43" fmla="*/ 321973 h 374353"/>
                <a:gd name="connsiteX44" fmla="*/ 295925 w 433761"/>
                <a:gd name="connsiteY44" fmla="*/ 321973 h 374353"/>
                <a:gd name="connsiteX45" fmla="*/ 301076 w 433761"/>
                <a:gd name="connsiteY45" fmla="*/ 312139 h 374353"/>
                <a:gd name="connsiteX46" fmla="*/ 295925 w 433761"/>
                <a:gd name="connsiteY46" fmla="*/ 312139 h 374353"/>
                <a:gd name="connsiteX47" fmla="*/ 290773 w 433761"/>
                <a:gd name="connsiteY47" fmla="*/ 307221 h 374353"/>
                <a:gd name="connsiteX48" fmla="*/ 270169 w 433761"/>
                <a:gd name="connsiteY48" fmla="*/ 297387 h 374353"/>
                <a:gd name="connsiteX49" fmla="*/ 265017 w 433761"/>
                <a:gd name="connsiteY49" fmla="*/ 292470 h 374353"/>
                <a:gd name="connsiteX50" fmla="*/ 270169 w 433761"/>
                <a:gd name="connsiteY50" fmla="*/ 272801 h 374353"/>
                <a:gd name="connsiteX51" fmla="*/ 280471 w 433761"/>
                <a:gd name="connsiteY51" fmla="*/ 262966 h 374353"/>
                <a:gd name="connsiteX52" fmla="*/ 280471 w 433761"/>
                <a:gd name="connsiteY52" fmla="*/ 258049 h 374353"/>
                <a:gd name="connsiteX53" fmla="*/ 316528 w 433761"/>
                <a:gd name="connsiteY53" fmla="*/ 248963 h 374353"/>
                <a:gd name="connsiteX54" fmla="*/ 396312 w 433761"/>
                <a:gd name="connsiteY54" fmla="*/ 248963 h 374353"/>
                <a:gd name="connsiteX55" fmla="*/ 396312 w 433761"/>
                <a:gd name="connsiteY55" fmla="*/ 253809 h 374353"/>
                <a:gd name="connsiteX56" fmla="*/ 406950 w 433761"/>
                <a:gd name="connsiteY56" fmla="*/ 268347 h 374353"/>
                <a:gd name="connsiteX57" fmla="*/ 412269 w 433761"/>
                <a:gd name="connsiteY57" fmla="*/ 268347 h 374353"/>
                <a:gd name="connsiteX58" fmla="*/ 412269 w 433761"/>
                <a:gd name="connsiteY58" fmla="*/ 336191 h 374353"/>
                <a:gd name="connsiteX59" fmla="*/ 406950 w 433761"/>
                <a:gd name="connsiteY59" fmla="*/ 336191 h 374353"/>
                <a:gd name="connsiteX60" fmla="*/ 396312 w 433761"/>
                <a:gd name="connsiteY60" fmla="*/ 350729 h 374353"/>
                <a:gd name="connsiteX61" fmla="*/ 321847 w 433761"/>
                <a:gd name="connsiteY61" fmla="*/ 350729 h 374353"/>
                <a:gd name="connsiteX62" fmla="*/ 348442 w 433761"/>
                <a:gd name="connsiteY62" fmla="*/ 302269 h 374353"/>
                <a:gd name="connsiteX63" fmla="*/ 316528 w 433761"/>
                <a:gd name="connsiteY63" fmla="*/ 248963 h 374353"/>
                <a:gd name="connsiteX64" fmla="*/ 170183 w 433761"/>
                <a:gd name="connsiteY64" fmla="*/ 248963 h 374353"/>
                <a:gd name="connsiteX65" fmla="*/ 259866 w 433761"/>
                <a:gd name="connsiteY65" fmla="*/ 248963 h 374353"/>
                <a:gd name="connsiteX66" fmla="*/ 228214 w 433761"/>
                <a:gd name="connsiteY66" fmla="*/ 302269 h 374353"/>
                <a:gd name="connsiteX67" fmla="*/ 254591 w 433761"/>
                <a:gd name="connsiteY67" fmla="*/ 350729 h 374353"/>
                <a:gd name="connsiteX68" fmla="*/ 170183 w 433761"/>
                <a:gd name="connsiteY68" fmla="*/ 350729 h 374353"/>
                <a:gd name="connsiteX69" fmla="*/ 159632 w 433761"/>
                <a:gd name="connsiteY69" fmla="*/ 336191 h 374353"/>
                <a:gd name="connsiteX70" fmla="*/ 154357 w 433761"/>
                <a:gd name="connsiteY70" fmla="*/ 336191 h 374353"/>
                <a:gd name="connsiteX71" fmla="*/ 154357 w 433761"/>
                <a:gd name="connsiteY71" fmla="*/ 268347 h 374353"/>
                <a:gd name="connsiteX72" fmla="*/ 159632 w 433761"/>
                <a:gd name="connsiteY72" fmla="*/ 268347 h 374353"/>
                <a:gd name="connsiteX73" fmla="*/ 170183 w 433761"/>
                <a:gd name="connsiteY73" fmla="*/ 253809 h 374353"/>
                <a:gd name="connsiteX74" fmla="*/ 170183 w 433761"/>
                <a:gd name="connsiteY74" fmla="*/ 248963 h 374353"/>
                <a:gd name="connsiteX75" fmla="*/ 142633 w 433761"/>
                <a:gd name="connsiteY75" fmla="*/ 238059 h 374353"/>
                <a:gd name="connsiteX76" fmla="*/ 142633 w 433761"/>
                <a:gd name="connsiteY76" fmla="*/ 359815 h 374353"/>
                <a:gd name="connsiteX77" fmla="*/ 422038 w 433761"/>
                <a:gd name="connsiteY77" fmla="*/ 359815 h 374353"/>
                <a:gd name="connsiteX78" fmla="*/ 422038 w 433761"/>
                <a:gd name="connsiteY78" fmla="*/ 238059 h 374353"/>
                <a:gd name="connsiteX79" fmla="*/ 132864 w 433761"/>
                <a:gd name="connsiteY79" fmla="*/ 228973 h 374353"/>
                <a:gd name="connsiteX80" fmla="*/ 433761 w 433761"/>
                <a:gd name="connsiteY80" fmla="*/ 228973 h 374353"/>
                <a:gd name="connsiteX81" fmla="*/ 433761 w 433761"/>
                <a:gd name="connsiteY81" fmla="*/ 374353 h 374353"/>
                <a:gd name="connsiteX82" fmla="*/ 132864 w 433761"/>
                <a:gd name="connsiteY82" fmla="*/ 374353 h 374353"/>
                <a:gd name="connsiteX83" fmla="*/ 290517 w 433761"/>
                <a:gd name="connsiteY83" fmla="*/ 174456 h 374353"/>
                <a:gd name="connsiteX84" fmla="*/ 369283 w 433761"/>
                <a:gd name="connsiteY84" fmla="*/ 174456 h 374353"/>
                <a:gd name="connsiteX85" fmla="*/ 358781 w 433761"/>
                <a:gd name="connsiteY85" fmla="*/ 219887 h 374353"/>
                <a:gd name="connsiteX86" fmla="*/ 285266 w 433761"/>
                <a:gd name="connsiteY86" fmla="*/ 219887 h 374353"/>
                <a:gd name="connsiteX87" fmla="*/ 290517 w 433761"/>
                <a:gd name="connsiteY87" fmla="*/ 174456 h 374353"/>
                <a:gd name="connsiteX88" fmla="*/ 195388 w 433761"/>
                <a:gd name="connsiteY88" fmla="*/ 174456 h 374353"/>
                <a:gd name="connsiteX89" fmla="*/ 269635 w 433761"/>
                <a:gd name="connsiteY89" fmla="*/ 174456 h 374353"/>
                <a:gd name="connsiteX90" fmla="*/ 264332 w 433761"/>
                <a:gd name="connsiteY90" fmla="*/ 219887 h 374353"/>
                <a:gd name="connsiteX91" fmla="*/ 195388 w 433761"/>
                <a:gd name="connsiteY91" fmla="*/ 219887 h 374353"/>
                <a:gd name="connsiteX92" fmla="*/ 195388 w 433761"/>
                <a:gd name="connsiteY92" fmla="*/ 174456 h 374353"/>
                <a:gd name="connsiteX93" fmla="*/ 101602 w 433761"/>
                <a:gd name="connsiteY93" fmla="*/ 174456 h 374353"/>
                <a:gd name="connsiteX94" fmla="*/ 173896 w 433761"/>
                <a:gd name="connsiteY94" fmla="*/ 174456 h 374353"/>
                <a:gd name="connsiteX95" fmla="*/ 173896 w 433761"/>
                <a:gd name="connsiteY95" fmla="*/ 218489 h 374353"/>
                <a:gd name="connsiteX96" fmla="*/ 117093 w 433761"/>
                <a:gd name="connsiteY96" fmla="*/ 218489 h 374353"/>
                <a:gd name="connsiteX97" fmla="*/ 117093 w 433761"/>
                <a:gd name="connsiteY97" fmla="*/ 238059 h 374353"/>
                <a:gd name="connsiteX98" fmla="*/ 111929 w 433761"/>
                <a:gd name="connsiteY98" fmla="*/ 238059 h 374353"/>
                <a:gd name="connsiteX99" fmla="*/ 101602 w 433761"/>
                <a:gd name="connsiteY99" fmla="*/ 174456 h 374353"/>
                <a:gd name="connsiteX100" fmla="*/ 0 w 433761"/>
                <a:gd name="connsiteY100" fmla="*/ 174456 h 374353"/>
                <a:gd name="connsiteX101" fmla="*/ 79304 w 433761"/>
                <a:gd name="connsiteY101" fmla="*/ 174456 h 374353"/>
                <a:gd name="connsiteX102" fmla="*/ 89878 w 433761"/>
                <a:gd name="connsiteY102" fmla="*/ 243297 h 374353"/>
                <a:gd name="connsiteX103" fmla="*/ 31721 w 433761"/>
                <a:gd name="connsiteY103" fmla="*/ 258049 h 374353"/>
                <a:gd name="connsiteX104" fmla="*/ 0 w 433761"/>
                <a:gd name="connsiteY104" fmla="*/ 174456 h 374353"/>
                <a:gd name="connsiteX105" fmla="*/ 259029 w 433761"/>
                <a:gd name="connsiteY105" fmla="*/ 92680 h 374353"/>
                <a:gd name="connsiteX106" fmla="*/ 269635 w 433761"/>
                <a:gd name="connsiteY106" fmla="*/ 156283 h 374353"/>
                <a:gd name="connsiteX107" fmla="*/ 195388 w 433761"/>
                <a:gd name="connsiteY107" fmla="*/ 156283 h 374353"/>
                <a:gd name="connsiteX108" fmla="*/ 195388 w 433761"/>
                <a:gd name="connsiteY108" fmla="*/ 97572 h 374353"/>
                <a:gd name="connsiteX109" fmla="*/ 259029 w 433761"/>
                <a:gd name="connsiteY109" fmla="*/ 92680 h 374353"/>
                <a:gd name="connsiteX110" fmla="*/ 111929 w 433761"/>
                <a:gd name="connsiteY110" fmla="*/ 92680 h 374353"/>
                <a:gd name="connsiteX111" fmla="*/ 173896 w 433761"/>
                <a:gd name="connsiteY111" fmla="*/ 97572 h 374353"/>
                <a:gd name="connsiteX112" fmla="*/ 173896 w 433761"/>
                <a:gd name="connsiteY112" fmla="*/ 156283 h 374353"/>
                <a:gd name="connsiteX113" fmla="*/ 101602 w 433761"/>
                <a:gd name="connsiteY113" fmla="*/ 156283 h 374353"/>
                <a:gd name="connsiteX114" fmla="*/ 111929 w 433761"/>
                <a:gd name="connsiteY114" fmla="*/ 92680 h 374353"/>
                <a:gd name="connsiteX115" fmla="*/ 337562 w 433761"/>
                <a:gd name="connsiteY115" fmla="*/ 72690 h 374353"/>
                <a:gd name="connsiteX116" fmla="*/ 369283 w 433761"/>
                <a:gd name="connsiteY116" fmla="*/ 156283 h 374353"/>
                <a:gd name="connsiteX117" fmla="*/ 289979 w 433761"/>
                <a:gd name="connsiteY117" fmla="*/ 156283 h 374353"/>
                <a:gd name="connsiteX118" fmla="*/ 279405 w 433761"/>
                <a:gd name="connsiteY118" fmla="*/ 87442 h 374353"/>
                <a:gd name="connsiteX119" fmla="*/ 337562 w 433761"/>
                <a:gd name="connsiteY119" fmla="*/ 72690 h 374353"/>
                <a:gd name="connsiteX120" fmla="*/ 31721 w 433761"/>
                <a:gd name="connsiteY120" fmla="*/ 72690 h 374353"/>
                <a:gd name="connsiteX121" fmla="*/ 89878 w 433761"/>
                <a:gd name="connsiteY121" fmla="*/ 87442 h 374353"/>
                <a:gd name="connsiteX122" fmla="*/ 79304 w 433761"/>
                <a:gd name="connsiteY122" fmla="*/ 156283 h 374353"/>
                <a:gd name="connsiteX123" fmla="*/ 0 w 433761"/>
                <a:gd name="connsiteY123" fmla="*/ 156283 h 374353"/>
                <a:gd name="connsiteX124" fmla="*/ 31721 w 433761"/>
                <a:gd name="connsiteY124" fmla="*/ 72690 h 374353"/>
                <a:gd name="connsiteX125" fmla="*/ 195388 w 433761"/>
                <a:gd name="connsiteY125" fmla="*/ 9087 h 374353"/>
                <a:gd name="connsiteX126" fmla="*/ 216703 w 433761"/>
                <a:gd name="connsiteY126" fmla="*/ 18952 h 374353"/>
                <a:gd name="connsiteX127" fmla="*/ 254004 w 433761"/>
                <a:gd name="connsiteY127" fmla="*/ 73209 h 374353"/>
                <a:gd name="connsiteX128" fmla="*/ 195388 w 433761"/>
                <a:gd name="connsiteY128" fmla="*/ 78142 h 374353"/>
                <a:gd name="connsiteX129" fmla="*/ 195388 w 433761"/>
                <a:gd name="connsiteY129" fmla="*/ 9087 h 374353"/>
                <a:gd name="connsiteX130" fmla="*/ 173896 w 433761"/>
                <a:gd name="connsiteY130" fmla="*/ 9087 h 374353"/>
                <a:gd name="connsiteX131" fmla="*/ 173896 w 433761"/>
                <a:gd name="connsiteY131" fmla="*/ 78142 h 374353"/>
                <a:gd name="connsiteX132" fmla="*/ 117233 w 433761"/>
                <a:gd name="connsiteY132" fmla="*/ 73209 h 374353"/>
                <a:gd name="connsiteX133" fmla="*/ 127535 w 433761"/>
                <a:gd name="connsiteY133" fmla="*/ 53479 h 374353"/>
                <a:gd name="connsiteX134" fmla="*/ 153291 w 433761"/>
                <a:gd name="connsiteY134" fmla="*/ 18952 h 374353"/>
                <a:gd name="connsiteX135" fmla="*/ 173896 w 433761"/>
                <a:gd name="connsiteY135" fmla="*/ 9087 h 374353"/>
                <a:gd name="connsiteX136" fmla="*/ 226650 w 433761"/>
                <a:gd name="connsiteY136" fmla="*/ 0 h 374353"/>
                <a:gd name="connsiteX137" fmla="*/ 328252 w 433761"/>
                <a:gd name="connsiteY137" fmla="*/ 57632 h 374353"/>
                <a:gd name="connsiteX138" fmla="*/ 274778 w 433761"/>
                <a:gd name="connsiteY138" fmla="*/ 67238 h 374353"/>
                <a:gd name="connsiteX139" fmla="*/ 264083 w 433761"/>
                <a:gd name="connsiteY139" fmla="*/ 43224 h 374353"/>
                <a:gd name="connsiteX140" fmla="*/ 226650 w 433761"/>
                <a:gd name="connsiteY140" fmla="*/ 4803 h 374353"/>
                <a:gd name="connsiteX141" fmla="*/ 226650 w 433761"/>
                <a:gd name="connsiteY141" fmla="*/ 0 h 374353"/>
                <a:gd name="connsiteX142" fmla="*/ 142633 w 433761"/>
                <a:gd name="connsiteY142" fmla="*/ 0 h 374353"/>
                <a:gd name="connsiteX143" fmla="*/ 142633 w 433761"/>
                <a:gd name="connsiteY143" fmla="*/ 4803 h 374353"/>
                <a:gd name="connsiteX144" fmla="*/ 95431 w 433761"/>
                <a:gd name="connsiteY144" fmla="*/ 67238 h 374353"/>
                <a:gd name="connsiteX145" fmla="*/ 42985 w 433761"/>
                <a:gd name="connsiteY145" fmla="*/ 57632 h 374353"/>
                <a:gd name="connsiteX146" fmla="*/ 142633 w 433761"/>
                <a:gd name="connsiteY146" fmla="*/ 0 h 3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33761" h="374353">
                  <a:moveTo>
                    <a:pt x="375037" y="292577"/>
                  </a:moveTo>
                  <a:cubicBezTo>
                    <a:pt x="369718" y="292577"/>
                    <a:pt x="364399" y="297423"/>
                    <a:pt x="364399" y="302269"/>
                  </a:cubicBezTo>
                  <a:cubicBezTo>
                    <a:pt x="364399" y="307115"/>
                    <a:pt x="369718" y="311961"/>
                    <a:pt x="375037" y="311961"/>
                  </a:cubicBezTo>
                  <a:cubicBezTo>
                    <a:pt x="385675" y="311961"/>
                    <a:pt x="390993" y="307115"/>
                    <a:pt x="390993" y="302269"/>
                  </a:cubicBezTo>
                  <a:cubicBezTo>
                    <a:pt x="390993" y="297423"/>
                    <a:pt x="385675" y="292577"/>
                    <a:pt x="375037" y="292577"/>
                  </a:cubicBezTo>
                  <a:close/>
                  <a:moveTo>
                    <a:pt x="186009" y="292577"/>
                  </a:moveTo>
                  <a:cubicBezTo>
                    <a:pt x="180734" y="292577"/>
                    <a:pt x="175459" y="297423"/>
                    <a:pt x="175459" y="302269"/>
                  </a:cubicBezTo>
                  <a:cubicBezTo>
                    <a:pt x="175459" y="307115"/>
                    <a:pt x="180734" y="311961"/>
                    <a:pt x="186009" y="311961"/>
                  </a:cubicBezTo>
                  <a:cubicBezTo>
                    <a:pt x="196561" y="311961"/>
                    <a:pt x="201836" y="307115"/>
                    <a:pt x="201836" y="302269"/>
                  </a:cubicBezTo>
                  <a:cubicBezTo>
                    <a:pt x="201836" y="297423"/>
                    <a:pt x="196561" y="292577"/>
                    <a:pt x="186009" y="292577"/>
                  </a:cubicBezTo>
                  <a:close/>
                  <a:moveTo>
                    <a:pt x="96018" y="263501"/>
                  </a:moveTo>
                  <a:cubicBezTo>
                    <a:pt x="101322" y="273193"/>
                    <a:pt x="106625" y="282885"/>
                    <a:pt x="106625" y="292577"/>
                  </a:cubicBezTo>
                  <a:cubicBezTo>
                    <a:pt x="111928" y="297423"/>
                    <a:pt x="117232" y="302269"/>
                    <a:pt x="117232" y="307115"/>
                  </a:cubicBezTo>
                  <a:cubicBezTo>
                    <a:pt x="117232" y="307115"/>
                    <a:pt x="117232" y="307115"/>
                    <a:pt x="117232" y="321653"/>
                  </a:cubicBezTo>
                  <a:cubicBezTo>
                    <a:pt x="90715" y="311961"/>
                    <a:pt x="64198" y="297423"/>
                    <a:pt x="42985" y="273193"/>
                  </a:cubicBezTo>
                  <a:cubicBezTo>
                    <a:pt x="64198" y="268347"/>
                    <a:pt x="80108" y="268347"/>
                    <a:pt x="96018" y="263501"/>
                  </a:cubicBezTo>
                  <a:close/>
                  <a:moveTo>
                    <a:pt x="280471" y="258049"/>
                  </a:moveTo>
                  <a:cubicBezTo>
                    <a:pt x="280471" y="258049"/>
                    <a:pt x="280471" y="258049"/>
                    <a:pt x="285622" y="258049"/>
                  </a:cubicBezTo>
                  <a:cubicBezTo>
                    <a:pt x="285622" y="258049"/>
                    <a:pt x="285622" y="258049"/>
                    <a:pt x="290773" y="258049"/>
                  </a:cubicBezTo>
                  <a:cubicBezTo>
                    <a:pt x="290773" y="258049"/>
                    <a:pt x="290773" y="258049"/>
                    <a:pt x="290773" y="262966"/>
                  </a:cubicBezTo>
                  <a:cubicBezTo>
                    <a:pt x="290773" y="262966"/>
                    <a:pt x="290773" y="262966"/>
                    <a:pt x="295925" y="267884"/>
                  </a:cubicBezTo>
                  <a:cubicBezTo>
                    <a:pt x="301076" y="267884"/>
                    <a:pt x="311378" y="272801"/>
                    <a:pt x="311378" y="277718"/>
                  </a:cubicBezTo>
                  <a:cubicBezTo>
                    <a:pt x="311378" y="277718"/>
                    <a:pt x="311378" y="277718"/>
                    <a:pt x="311378" y="282635"/>
                  </a:cubicBezTo>
                  <a:cubicBezTo>
                    <a:pt x="311378" y="282635"/>
                    <a:pt x="306227" y="282635"/>
                    <a:pt x="306227" y="282635"/>
                  </a:cubicBezTo>
                  <a:cubicBezTo>
                    <a:pt x="306227" y="282635"/>
                    <a:pt x="306227" y="282635"/>
                    <a:pt x="301076" y="282635"/>
                  </a:cubicBezTo>
                  <a:cubicBezTo>
                    <a:pt x="301076" y="282635"/>
                    <a:pt x="301076" y="282635"/>
                    <a:pt x="295925" y="277718"/>
                  </a:cubicBezTo>
                  <a:cubicBezTo>
                    <a:pt x="290773" y="277718"/>
                    <a:pt x="290773" y="277718"/>
                    <a:pt x="285622" y="277718"/>
                  </a:cubicBezTo>
                  <a:cubicBezTo>
                    <a:pt x="285622" y="277718"/>
                    <a:pt x="280471" y="277718"/>
                    <a:pt x="280471" y="277718"/>
                  </a:cubicBezTo>
                  <a:cubicBezTo>
                    <a:pt x="275320" y="282635"/>
                    <a:pt x="275320" y="282635"/>
                    <a:pt x="275320" y="287553"/>
                  </a:cubicBezTo>
                  <a:cubicBezTo>
                    <a:pt x="280471" y="287553"/>
                    <a:pt x="280471" y="292470"/>
                    <a:pt x="285622" y="292470"/>
                  </a:cubicBezTo>
                  <a:cubicBezTo>
                    <a:pt x="285622" y="292470"/>
                    <a:pt x="290773" y="292470"/>
                    <a:pt x="290773" y="297387"/>
                  </a:cubicBezTo>
                  <a:cubicBezTo>
                    <a:pt x="301076" y="297387"/>
                    <a:pt x="311378" y="302304"/>
                    <a:pt x="311378" y="312139"/>
                  </a:cubicBezTo>
                  <a:cubicBezTo>
                    <a:pt x="316529" y="317056"/>
                    <a:pt x="316529" y="326890"/>
                    <a:pt x="306227" y="331808"/>
                  </a:cubicBezTo>
                  <a:cubicBezTo>
                    <a:pt x="306227" y="331808"/>
                    <a:pt x="301076" y="336725"/>
                    <a:pt x="290773" y="336725"/>
                  </a:cubicBezTo>
                  <a:cubicBezTo>
                    <a:pt x="290773" y="336725"/>
                    <a:pt x="290773" y="336725"/>
                    <a:pt x="290773" y="341642"/>
                  </a:cubicBezTo>
                  <a:cubicBezTo>
                    <a:pt x="290773" y="341642"/>
                    <a:pt x="290773" y="341642"/>
                    <a:pt x="285622" y="341642"/>
                  </a:cubicBezTo>
                  <a:cubicBezTo>
                    <a:pt x="285622" y="341642"/>
                    <a:pt x="285622" y="341642"/>
                    <a:pt x="280471" y="341642"/>
                  </a:cubicBezTo>
                  <a:cubicBezTo>
                    <a:pt x="280471" y="341642"/>
                    <a:pt x="280471" y="341642"/>
                    <a:pt x="280471" y="336725"/>
                  </a:cubicBezTo>
                  <a:cubicBezTo>
                    <a:pt x="275320" y="331808"/>
                    <a:pt x="265017" y="331808"/>
                    <a:pt x="265017" y="326890"/>
                  </a:cubicBezTo>
                  <a:cubicBezTo>
                    <a:pt x="259866" y="321973"/>
                    <a:pt x="259866" y="321973"/>
                    <a:pt x="265017" y="321973"/>
                  </a:cubicBezTo>
                  <a:cubicBezTo>
                    <a:pt x="265017" y="317056"/>
                    <a:pt x="265017" y="317056"/>
                    <a:pt x="270169" y="317056"/>
                  </a:cubicBezTo>
                  <a:cubicBezTo>
                    <a:pt x="270169" y="317056"/>
                    <a:pt x="270169" y="317056"/>
                    <a:pt x="275320" y="317056"/>
                  </a:cubicBezTo>
                  <a:cubicBezTo>
                    <a:pt x="275320" y="321973"/>
                    <a:pt x="280471" y="321973"/>
                    <a:pt x="280471" y="321973"/>
                  </a:cubicBezTo>
                  <a:cubicBezTo>
                    <a:pt x="285622" y="321973"/>
                    <a:pt x="285622" y="321973"/>
                    <a:pt x="290773" y="321973"/>
                  </a:cubicBezTo>
                  <a:cubicBezTo>
                    <a:pt x="295925" y="321973"/>
                    <a:pt x="295925" y="321973"/>
                    <a:pt x="295925" y="321973"/>
                  </a:cubicBezTo>
                  <a:cubicBezTo>
                    <a:pt x="301076" y="321973"/>
                    <a:pt x="301076" y="317056"/>
                    <a:pt x="301076" y="312139"/>
                  </a:cubicBezTo>
                  <a:cubicBezTo>
                    <a:pt x="301076" y="312139"/>
                    <a:pt x="295925" y="312139"/>
                    <a:pt x="295925" y="312139"/>
                  </a:cubicBezTo>
                  <a:cubicBezTo>
                    <a:pt x="295925" y="312139"/>
                    <a:pt x="295925" y="312139"/>
                    <a:pt x="290773" y="307221"/>
                  </a:cubicBezTo>
                  <a:cubicBezTo>
                    <a:pt x="285622" y="307221"/>
                    <a:pt x="275320" y="302304"/>
                    <a:pt x="270169" y="297387"/>
                  </a:cubicBezTo>
                  <a:cubicBezTo>
                    <a:pt x="270169" y="297387"/>
                    <a:pt x="265017" y="297387"/>
                    <a:pt x="265017" y="292470"/>
                  </a:cubicBezTo>
                  <a:cubicBezTo>
                    <a:pt x="259866" y="287553"/>
                    <a:pt x="265017" y="277718"/>
                    <a:pt x="270169" y="272801"/>
                  </a:cubicBezTo>
                  <a:cubicBezTo>
                    <a:pt x="270169" y="267884"/>
                    <a:pt x="275320" y="267884"/>
                    <a:pt x="280471" y="262966"/>
                  </a:cubicBezTo>
                  <a:cubicBezTo>
                    <a:pt x="280471" y="262966"/>
                    <a:pt x="280471" y="262966"/>
                    <a:pt x="280471" y="258049"/>
                  </a:cubicBezTo>
                  <a:close/>
                  <a:moveTo>
                    <a:pt x="316528" y="248963"/>
                  </a:moveTo>
                  <a:cubicBezTo>
                    <a:pt x="316528" y="248963"/>
                    <a:pt x="316528" y="248963"/>
                    <a:pt x="396312" y="248963"/>
                  </a:cubicBezTo>
                  <a:cubicBezTo>
                    <a:pt x="396312" y="248963"/>
                    <a:pt x="396312" y="248963"/>
                    <a:pt x="396312" y="253809"/>
                  </a:cubicBezTo>
                  <a:cubicBezTo>
                    <a:pt x="396312" y="263501"/>
                    <a:pt x="401631" y="268347"/>
                    <a:pt x="406950" y="268347"/>
                  </a:cubicBezTo>
                  <a:cubicBezTo>
                    <a:pt x="406950" y="268347"/>
                    <a:pt x="406950" y="268347"/>
                    <a:pt x="412269" y="268347"/>
                  </a:cubicBezTo>
                  <a:cubicBezTo>
                    <a:pt x="412269" y="268347"/>
                    <a:pt x="412269" y="268347"/>
                    <a:pt x="412269" y="336191"/>
                  </a:cubicBezTo>
                  <a:cubicBezTo>
                    <a:pt x="412269" y="336191"/>
                    <a:pt x="412269" y="336191"/>
                    <a:pt x="406950" y="336191"/>
                  </a:cubicBezTo>
                  <a:cubicBezTo>
                    <a:pt x="401631" y="336191"/>
                    <a:pt x="396312" y="341037"/>
                    <a:pt x="396312" y="350729"/>
                  </a:cubicBezTo>
                  <a:cubicBezTo>
                    <a:pt x="396312" y="350729"/>
                    <a:pt x="396312" y="350729"/>
                    <a:pt x="321847" y="350729"/>
                  </a:cubicBezTo>
                  <a:cubicBezTo>
                    <a:pt x="337804" y="341037"/>
                    <a:pt x="348442" y="321653"/>
                    <a:pt x="348442" y="302269"/>
                  </a:cubicBezTo>
                  <a:cubicBezTo>
                    <a:pt x="348442" y="278039"/>
                    <a:pt x="337804" y="258655"/>
                    <a:pt x="316528" y="248963"/>
                  </a:cubicBezTo>
                  <a:close/>
                  <a:moveTo>
                    <a:pt x="170183" y="248963"/>
                  </a:moveTo>
                  <a:cubicBezTo>
                    <a:pt x="170183" y="248963"/>
                    <a:pt x="170183" y="248963"/>
                    <a:pt x="259866" y="248963"/>
                  </a:cubicBezTo>
                  <a:cubicBezTo>
                    <a:pt x="238764" y="258655"/>
                    <a:pt x="228214" y="278039"/>
                    <a:pt x="228214" y="302269"/>
                  </a:cubicBezTo>
                  <a:cubicBezTo>
                    <a:pt x="228214" y="321653"/>
                    <a:pt x="238764" y="341037"/>
                    <a:pt x="254591" y="350729"/>
                  </a:cubicBezTo>
                  <a:cubicBezTo>
                    <a:pt x="254591" y="350729"/>
                    <a:pt x="254591" y="350729"/>
                    <a:pt x="170183" y="350729"/>
                  </a:cubicBezTo>
                  <a:cubicBezTo>
                    <a:pt x="170183" y="341037"/>
                    <a:pt x="164908" y="336191"/>
                    <a:pt x="159632" y="336191"/>
                  </a:cubicBezTo>
                  <a:cubicBezTo>
                    <a:pt x="159632" y="336191"/>
                    <a:pt x="159632" y="336191"/>
                    <a:pt x="154357" y="336191"/>
                  </a:cubicBezTo>
                  <a:cubicBezTo>
                    <a:pt x="154357" y="336191"/>
                    <a:pt x="154357" y="336191"/>
                    <a:pt x="154357" y="268347"/>
                  </a:cubicBezTo>
                  <a:cubicBezTo>
                    <a:pt x="154357" y="268347"/>
                    <a:pt x="154357" y="268347"/>
                    <a:pt x="159632" y="268347"/>
                  </a:cubicBezTo>
                  <a:cubicBezTo>
                    <a:pt x="164908" y="268347"/>
                    <a:pt x="170183" y="263501"/>
                    <a:pt x="170183" y="253809"/>
                  </a:cubicBezTo>
                  <a:cubicBezTo>
                    <a:pt x="170183" y="253809"/>
                    <a:pt x="170183" y="253809"/>
                    <a:pt x="170183" y="248963"/>
                  </a:cubicBezTo>
                  <a:close/>
                  <a:moveTo>
                    <a:pt x="142633" y="238059"/>
                  </a:moveTo>
                  <a:lnTo>
                    <a:pt x="142633" y="359815"/>
                  </a:lnTo>
                  <a:lnTo>
                    <a:pt x="422038" y="359815"/>
                  </a:lnTo>
                  <a:lnTo>
                    <a:pt x="422038" y="238059"/>
                  </a:lnTo>
                  <a:close/>
                  <a:moveTo>
                    <a:pt x="132864" y="228973"/>
                  </a:moveTo>
                  <a:lnTo>
                    <a:pt x="433761" y="228973"/>
                  </a:lnTo>
                  <a:lnTo>
                    <a:pt x="433761" y="374353"/>
                  </a:lnTo>
                  <a:lnTo>
                    <a:pt x="132864" y="374353"/>
                  </a:lnTo>
                  <a:close/>
                  <a:moveTo>
                    <a:pt x="290517" y="174456"/>
                  </a:moveTo>
                  <a:cubicBezTo>
                    <a:pt x="290517" y="174456"/>
                    <a:pt x="290517" y="174456"/>
                    <a:pt x="369283" y="174456"/>
                  </a:cubicBezTo>
                  <a:cubicBezTo>
                    <a:pt x="364032" y="189600"/>
                    <a:pt x="364032" y="204743"/>
                    <a:pt x="358781" y="219887"/>
                  </a:cubicBezTo>
                  <a:cubicBezTo>
                    <a:pt x="358781" y="219887"/>
                    <a:pt x="358781" y="219887"/>
                    <a:pt x="285266" y="219887"/>
                  </a:cubicBezTo>
                  <a:cubicBezTo>
                    <a:pt x="290517" y="204743"/>
                    <a:pt x="290517" y="189600"/>
                    <a:pt x="290517" y="174456"/>
                  </a:cubicBezTo>
                  <a:close/>
                  <a:moveTo>
                    <a:pt x="195388" y="174456"/>
                  </a:moveTo>
                  <a:cubicBezTo>
                    <a:pt x="195388" y="174456"/>
                    <a:pt x="195388" y="174456"/>
                    <a:pt x="269635" y="174456"/>
                  </a:cubicBezTo>
                  <a:cubicBezTo>
                    <a:pt x="269635" y="189600"/>
                    <a:pt x="269635" y="204743"/>
                    <a:pt x="264332" y="219887"/>
                  </a:cubicBezTo>
                  <a:cubicBezTo>
                    <a:pt x="264332" y="219887"/>
                    <a:pt x="264332" y="219887"/>
                    <a:pt x="195388" y="219887"/>
                  </a:cubicBezTo>
                  <a:cubicBezTo>
                    <a:pt x="195388" y="219887"/>
                    <a:pt x="195388" y="219887"/>
                    <a:pt x="195388" y="174456"/>
                  </a:cubicBezTo>
                  <a:close/>
                  <a:moveTo>
                    <a:pt x="101602" y="174456"/>
                  </a:moveTo>
                  <a:cubicBezTo>
                    <a:pt x="101602" y="174456"/>
                    <a:pt x="101602" y="174456"/>
                    <a:pt x="173896" y="174456"/>
                  </a:cubicBezTo>
                  <a:lnTo>
                    <a:pt x="173896" y="218489"/>
                  </a:lnTo>
                  <a:cubicBezTo>
                    <a:pt x="173896" y="218489"/>
                    <a:pt x="173896" y="218489"/>
                    <a:pt x="117093" y="218489"/>
                  </a:cubicBezTo>
                  <a:cubicBezTo>
                    <a:pt x="117093" y="218489"/>
                    <a:pt x="117093" y="218489"/>
                    <a:pt x="117093" y="238059"/>
                  </a:cubicBezTo>
                  <a:cubicBezTo>
                    <a:pt x="117093" y="238059"/>
                    <a:pt x="111929" y="238059"/>
                    <a:pt x="111929" y="238059"/>
                  </a:cubicBezTo>
                  <a:cubicBezTo>
                    <a:pt x="106766" y="218489"/>
                    <a:pt x="101602" y="198919"/>
                    <a:pt x="101602" y="174456"/>
                  </a:cubicBezTo>
                  <a:close/>
                  <a:moveTo>
                    <a:pt x="0" y="174456"/>
                  </a:moveTo>
                  <a:cubicBezTo>
                    <a:pt x="0" y="174456"/>
                    <a:pt x="0" y="174456"/>
                    <a:pt x="79304" y="174456"/>
                  </a:cubicBezTo>
                  <a:cubicBezTo>
                    <a:pt x="79304" y="199042"/>
                    <a:pt x="84591" y="223628"/>
                    <a:pt x="89878" y="243297"/>
                  </a:cubicBezTo>
                  <a:cubicBezTo>
                    <a:pt x="68730" y="248215"/>
                    <a:pt x="47582" y="253132"/>
                    <a:pt x="31721" y="258049"/>
                  </a:cubicBezTo>
                  <a:cubicBezTo>
                    <a:pt x="15861" y="233463"/>
                    <a:pt x="5287" y="203960"/>
                    <a:pt x="0" y="174456"/>
                  </a:cubicBezTo>
                  <a:close/>
                  <a:moveTo>
                    <a:pt x="259029" y="92680"/>
                  </a:moveTo>
                  <a:cubicBezTo>
                    <a:pt x="264332" y="112250"/>
                    <a:pt x="269635" y="131820"/>
                    <a:pt x="269635" y="156283"/>
                  </a:cubicBezTo>
                  <a:cubicBezTo>
                    <a:pt x="269635" y="156283"/>
                    <a:pt x="269635" y="156283"/>
                    <a:pt x="195388" y="156283"/>
                  </a:cubicBezTo>
                  <a:cubicBezTo>
                    <a:pt x="195388" y="156283"/>
                    <a:pt x="195388" y="156283"/>
                    <a:pt x="195388" y="97572"/>
                  </a:cubicBezTo>
                  <a:cubicBezTo>
                    <a:pt x="216602" y="97572"/>
                    <a:pt x="237815" y="92680"/>
                    <a:pt x="259029" y="92680"/>
                  </a:cubicBezTo>
                  <a:close/>
                  <a:moveTo>
                    <a:pt x="111929" y="92680"/>
                  </a:moveTo>
                  <a:cubicBezTo>
                    <a:pt x="132585" y="92680"/>
                    <a:pt x="153240" y="97572"/>
                    <a:pt x="173896" y="97572"/>
                  </a:cubicBezTo>
                  <a:cubicBezTo>
                    <a:pt x="173896" y="97572"/>
                    <a:pt x="173896" y="97572"/>
                    <a:pt x="173896" y="156283"/>
                  </a:cubicBezTo>
                  <a:cubicBezTo>
                    <a:pt x="173896" y="156283"/>
                    <a:pt x="173896" y="156283"/>
                    <a:pt x="101602" y="156283"/>
                  </a:cubicBezTo>
                  <a:cubicBezTo>
                    <a:pt x="101602" y="131820"/>
                    <a:pt x="106766" y="112250"/>
                    <a:pt x="111929" y="92680"/>
                  </a:cubicBezTo>
                  <a:close/>
                  <a:moveTo>
                    <a:pt x="337562" y="72690"/>
                  </a:moveTo>
                  <a:cubicBezTo>
                    <a:pt x="353422" y="97276"/>
                    <a:pt x="363996" y="126779"/>
                    <a:pt x="369283" y="156283"/>
                  </a:cubicBezTo>
                  <a:cubicBezTo>
                    <a:pt x="369283" y="156283"/>
                    <a:pt x="369283" y="156283"/>
                    <a:pt x="289979" y="156283"/>
                  </a:cubicBezTo>
                  <a:cubicBezTo>
                    <a:pt x="289979" y="131697"/>
                    <a:pt x="284692" y="107111"/>
                    <a:pt x="279405" y="87442"/>
                  </a:cubicBezTo>
                  <a:cubicBezTo>
                    <a:pt x="300553" y="82524"/>
                    <a:pt x="321701" y="77607"/>
                    <a:pt x="337562" y="72690"/>
                  </a:cubicBezTo>
                  <a:close/>
                  <a:moveTo>
                    <a:pt x="31721" y="72690"/>
                  </a:moveTo>
                  <a:cubicBezTo>
                    <a:pt x="47582" y="77607"/>
                    <a:pt x="68730" y="82524"/>
                    <a:pt x="89878" y="87442"/>
                  </a:cubicBezTo>
                  <a:cubicBezTo>
                    <a:pt x="84591" y="107111"/>
                    <a:pt x="79304" y="131697"/>
                    <a:pt x="79304" y="156283"/>
                  </a:cubicBezTo>
                  <a:cubicBezTo>
                    <a:pt x="79304" y="156283"/>
                    <a:pt x="79304" y="156283"/>
                    <a:pt x="0" y="156283"/>
                  </a:cubicBezTo>
                  <a:cubicBezTo>
                    <a:pt x="5287" y="126779"/>
                    <a:pt x="15861" y="97276"/>
                    <a:pt x="31721" y="72690"/>
                  </a:cubicBezTo>
                  <a:close/>
                  <a:moveTo>
                    <a:pt x="195388" y="9087"/>
                  </a:moveTo>
                  <a:cubicBezTo>
                    <a:pt x="200717" y="9087"/>
                    <a:pt x="211374" y="14019"/>
                    <a:pt x="216703" y="18952"/>
                  </a:cubicBezTo>
                  <a:cubicBezTo>
                    <a:pt x="227361" y="28817"/>
                    <a:pt x="243347" y="48547"/>
                    <a:pt x="254004" y="73209"/>
                  </a:cubicBezTo>
                  <a:cubicBezTo>
                    <a:pt x="232689" y="73209"/>
                    <a:pt x="216703" y="78142"/>
                    <a:pt x="195388" y="78142"/>
                  </a:cubicBezTo>
                  <a:cubicBezTo>
                    <a:pt x="195388" y="78142"/>
                    <a:pt x="195388" y="78142"/>
                    <a:pt x="195388" y="9087"/>
                  </a:cubicBezTo>
                  <a:close/>
                  <a:moveTo>
                    <a:pt x="173896" y="9087"/>
                  </a:moveTo>
                  <a:cubicBezTo>
                    <a:pt x="173896" y="9087"/>
                    <a:pt x="173896" y="9087"/>
                    <a:pt x="173896" y="78142"/>
                  </a:cubicBezTo>
                  <a:cubicBezTo>
                    <a:pt x="153291" y="78142"/>
                    <a:pt x="137837" y="73209"/>
                    <a:pt x="117233" y="73209"/>
                  </a:cubicBezTo>
                  <a:cubicBezTo>
                    <a:pt x="122384" y="63344"/>
                    <a:pt x="122384" y="58412"/>
                    <a:pt x="127535" y="53479"/>
                  </a:cubicBezTo>
                  <a:cubicBezTo>
                    <a:pt x="137837" y="38682"/>
                    <a:pt x="142989" y="23884"/>
                    <a:pt x="153291" y="18952"/>
                  </a:cubicBezTo>
                  <a:cubicBezTo>
                    <a:pt x="163593" y="14019"/>
                    <a:pt x="168745" y="9087"/>
                    <a:pt x="173896" y="9087"/>
                  </a:cubicBezTo>
                  <a:close/>
                  <a:moveTo>
                    <a:pt x="226650" y="0"/>
                  </a:moveTo>
                  <a:cubicBezTo>
                    <a:pt x="264083" y="9605"/>
                    <a:pt x="301515" y="28816"/>
                    <a:pt x="328252" y="57632"/>
                  </a:cubicBezTo>
                  <a:cubicBezTo>
                    <a:pt x="312210" y="62435"/>
                    <a:pt x="290820" y="67238"/>
                    <a:pt x="274778" y="67238"/>
                  </a:cubicBezTo>
                  <a:cubicBezTo>
                    <a:pt x="269430" y="57632"/>
                    <a:pt x="264083" y="48027"/>
                    <a:pt x="264083" y="43224"/>
                  </a:cubicBezTo>
                  <a:cubicBezTo>
                    <a:pt x="253388" y="24013"/>
                    <a:pt x="242693" y="14408"/>
                    <a:pt x="226650" y="4803"/>
                  </a:cubicBezTo>
                  <a:cubicBezTo>
                    <a:pt x="226650" y="4803"/>
                    <a:pt x="226650" y="4803"/>
                    <a:pt x="226650" y="0"/>
                  </a:cubicBezTo>
                  <a:close/>
                  <a:moveTo>
                    <a:pt x="142633" y="0"/>
                  </a:moveTo>
                  <a:cubicBezTo>
                    <a:pt x="142633" y="0"/>
                    <a:pt x="142633" y="0"/>
                    <a:pt x="142633" y="4803"/>
                  </a:cubicBezTo>
                  <a:cubicBezTo>
                    <a:pt x="121654" y="19211"/>
                    <a:pt x="105920" y="38422"/>
                    <a:pt x="95431" y="67238"/>
                  </a:cubicBezTo>
                  <a:cubicBezTo>
                    <a:pt x="79697" y="67238"/>
                    <a:pt x="58719" y="62435"/>
                    <a:pt x="42985" y="57632"/>
                  </a:cubicBezTo>
                  <a:cubicBezTo>
                    <a:pt x="69208" y="28816"/>
                    <a:pt x="105920" y="9605"/>
                    <a:pt x="142633" y="0"/>
                  </a:cubicBezTo>
                  <a:close/>
                </a:path>
              </a:pathLst>
            </a:custGeom>
            <a:solidFill>
              <a:schemeClr val="accent4"/>
            </a:solidFill>
            <a:ln w="9525">
              <a:noFill/>
              <a:round/>
            </a:ln>
          </p:spPr>
          <p:txBody>
            <a:bodyPr anchor="ctr"/>
            <a:lstStyle/>
            <a:p>
              <a:pPr algn="ctr"/>
              <a:endParaRPr>
                <a:cs typeface="+mn-ea"/>
                <a:sym typeface="+mn-lt"/>
              </a:endParaRPr>
            </a:p>
          </p:txBody>
        </p:sp>
      </p:grpSp>
      <p:grpSp>
        <p:nvGrpSpPr>
          <p:cNvPr id="10" name="组合 9"/>
          <p:cNvGrpSpPr/>
          <p:nvPr/>
        </p:nvGrpSpPr>
        <p:grpSpPr>
          <a:xfrm>
            <a:off x="9051000" y="2133600"/>
            <a:ext cx="2029115" cy="3726180"/>
            <a:chOff x="8868462" y="1722268"/>
            <a:chExt cx="2284088" cy="3836765"/>
          </a:xfrm>
        </p:grpSpPr>
        <p:sp>
          <p:nvSpPr>
            <p:cNvPr id="11" name="矩形 10"/>
            <p:cNvSpPr/>
            <p:nvPr/>
          </p:nvSpPr>
          <p:spPr bwMode="auto">
            <a:xfrm>
              <a:off x="8868462" y="2674508"/>
              <a:ext cx="2098468" cy="2884525"/>
            </a:xfrm>
            <a:prstGeom prst="rect">
              <a:avLst/>
            </a:prstGeom>
            <a:solidFill>
              <a:schemeClr val="tx2">
                <a:lumMod val="20000"/>
                <a:lumOff val="80000"/>
              </a:schemeClr>
            </a:solidFill>
            <a:ln w="57150">
              <a:solidFill>
                <a:schemeClr val="bg1"/>
              </a:solidFill>
              <a:round/>
            </a:ln>
            <a:effectLst/>
          </p:spPr>
          <p:txBody>
            <a:bodyPr vert="horz" wrap="square" lIns="91440" tIns="45720" rIns="91440" bIns="1440000" anchor="b" anchorCtr="1" compatLnSpc="1">
              <a:normAutofit/>
            </a:bodyPr>
            <a:lstStyle/>
            <a:p>
              <a:pPr algn="ctr">
                <a:lnSpc>
                  <a:spcPct val="120000"/>
                </a:lnSpc>
              </a:pPr>
              <a:endParaRPr lang="zh-CN" altLang="en-US" sz="1000" dirty="0">
                <a:solidFill>
                  <a:schemeClr val="tx1">
                    <a:lumMod val="85000"/>
                    <a:lumOff val="15000"/>
                  </a:schemeClr>
                </a:solidFill>
                <a:cs typeface="+mn-ea"/>
                <a:sym typeface="+mn-lt"/>
              </a:endParaRPr>
            </a:p>
          </p:txBody>
        </p:sp>
        <p:grpSp>
          <p:nvGrpSpPr>
            <p:cNvPr id="12" name="组合 11"/>
            <p:cNvGrpSpPr/>
            <p:nvPr/>
          </p:nvGrpSpPr>
          <p:grpSpPr>
            <a:xfrm>
              <a:off x="8870416" y="1722268"/>
              <a:ext cx="2282134" cy="3656176"/>
              <a:chOff x="8096836" y="1722268"/>
              <a:chExt cx="2282134" cy="3656176"/>
            </a:xfrm>
          </p:grpSpPr>
          <p:grpSp>
            <p:nvGrpSpPr>
              <p:cNvPr id="14" name="组合 13"/>
              <p:cNvGrpSpPr/>
              <p:nvPr/>
            </p:nvGrpSpPr>
            <p:grpSpPr>
              <a:xfrm>
                <a:off x="10191398" y="1809496"/>
                <a:ext cx="187572" cy="3332705"/>
                <a:chOff x="11237428" y="1342242"/>
                <a:chExt cx="235435" cy="4183109"/>
              </a:xfrm>
            </p:grpSpPr>
            <p:sp>
              <p:nvSpPr>
                <p:cNvPr id="13" name="任意多边形 121"/>
                <p:cNvSpPr/>
                <p:nvPr/>
              </p:nvSpPr>
              <p:spPr bwMode="auto">
                <a:xfrm>
                  <a:off x="11237428" y="1342242"/>
                  <a:ext cx="235435" cy="1366292"/>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chemeClr val="accent4">
                    <a:lumMod val="50000"/>
                  </a:schemeClr>
                </a:solidFill>
                <a:ln w="9525">
                  <a:noFill/>
                  <a:round/>
                </a:ln>
              </p:spPr>
              <p:txBody>
                <a:bodyPr anchor="ctr"/>
                <a:lstStyle/>
                <a:p>
                  <a:pPr algn="ctr"/>
                  <a:endParaRPr>
                    <a:cs typeface="+mn-ea"/>
                    <a:sym typeface="+mn-lt"/>
                  </a:endParaRPr>
                </a:p>
              </p:txBody>
            </p:sp>
            <p:sp>
              <p:nvSpPr>
                <p:cNvPr id="20" name="任意多边形 122"/>
                <p:cNvSpPr/>
                <p:nvPr/>
              </p:nvSpPr>
              <p:spPr bwMode="auto">
                <a:xfrm>
                  <a:off x="11237428" y="4866154"/>
                  <a:ext cx="235435" cy="285120"/>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4">
                    <a:lumMod val="50000"/>
                  </a:schemeClr>
                </a:solidFill>
                <a:ln w="9525">
                  <a:noFill/>
                  <a:round/>
                </a:ln>
              </p:spPr>
              <p:txBody>
                <a:bodyPr anchor="ctr"/>
                <a:lstStyle/>
                <a:p>
                  <a:pPr algn="ctr"/>
                  <a:endParaRPr>
                    <a:cs typeface="+mn-ea"/>
                    <a:sym typeface="+mn-lt"/>
                  </a:endParaRPr>
                </a:p>
              </p:txBody>
            </p:sp>
            <p:sp>
              <p:nvSpPr>
                <p:cNvPr id="21" name="任意多边形 123"/>
                <p:cNvSpPr/>
                <p:nvPr/>
              </p:nvSpPr>
              <p:spPr bwMode="auto">
                <a:xfrm>
                  <a:off x="11237428" y="5240231"/>
                  <a:ext cx="235435" cy="285120"/>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chemeClr val="accent4">
                    <a:lumMod val="50000"/>
                  </a:schemeClr>
                </a:solidFill>
                <a:ln w="9525">
                  <a:noFill/>
                  <a:round/>
                </a:ln>
              </p:spPr>
              <p:txBody>
                <a:bodyPr anchor="ctr"/>
                <a:lstStyle/>
                <a:p>
                  <a:pPr algn="ctr"/>
                  <a:endParaRPr>
                    <a:cs typeface="+mn-ea"/>
                    <a:sym typeface="+mn-lt"/>
                  </a:endParaRPr>
                </a:p>
              </p:txBody>
            </p:sp>
          </p:grpSp>
          <p:grpSp>
            <p:nvGrpSpPr>
              <p:cNvPr id="15" name="组合 14"/>
              <p:cNvGrpSpPr/>
              <p:nvPr/>
            </p:nvGrpSpPr>
            <p:grpSpPr>
              <a:xfrm>
                <a:off x="8096836" y="1722268"/>
                <a:ext cx="2280180" cy="3656176"/>
                <a:chOff x="8096836" y="1722268"/>
                <a:chExt cx="2280180" cy="3656176"/>
              </a:xfrm>
            </p:grpSpPr>
            <p:sp>
              <p:nvSpPr>
                <p:cNvPr id="16" name="任意多边形 118"/>
                <p:cNvSpPr/>
                <p:nvPr/>
              </p:nvSpPr>
              <p:spPr bwMode="auto">
                <a:xfrm>
                  <a:off x="8096836" y="1722268"/>
                  <a:ext cx="2280180" cy="1410185"/>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chemeClr val="accent5">
                    <a:lumMod val="100000"/>
                  </a:schemeClr>
                </a:solidFill>
                <a:ln w="9525">
                  <a:noFill/>
                  <a:round/>
                </a:ln>
              </p:spPr>
              <p:txBody>
                <a:bodyPr anchor="ctr"/>
                <a:lstStyle/>
                <a:p>
                  <a:pPr algn="ctr"/>
                  <a:endParaRPr>
                    <a:cs typeface="+mn-ea"/>
                    <a:sym typeface="+mn-lt"/>
                  </a:endParaRPr>
                </a:p>
              </p:txBody>
            </p:sp>
            <p:sp>
              <p:nvSpPr>
                <p:cNvPr id="17" name="任意多边形 119"/>
                <p:cNvSpPr/>
                <p:nvPr/>
              </p:nvSpPr>
              <p:spPr bwMode="auto">
                <a:xfrm>
                  <a:off x="8096836" y="4529788"/>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5">
                    <a:lumMod val="100000"/>
                  </a:schemeClr>
                </a:solidFill>
                <a:ln w="9525">
                  <a:noFill/>
                  <a:round/>
                </a:ln>
              </p:spPr>
              <p:txBody>
                <a:bodyPr anchor="ctr"/>
                <a:lstStyle/>
                <a:p>
                  <a:pPr algn="ctr"/>
                  <a:endParaRPr>
                    <a:cs typeface="+mn-ea"/>
                    <a:sym typeface="+mn-lt"/>
                  </a:endParaRPr>
                </a:p>
              </p:txBody>
            </p:sp>
            <p:sp>
              <p:nvSpPr>
                <p:cNvPr id="18" name="任意多边形 120"/>
                <p:cNvSpPr/>
                <p:nvPr/>
              </p:nvSpPr>
              <p:spPr bwMode="auto">
                <a:xfrm>
                  <a:off x="8096836" y="4827817"/>
                  <a:ext cx="2280180" cy="550627"/>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chemeClr val="accent5">
                    <a:lumMod val="100000"/>
                  </a:schemeClr>
                </a:solidFill>
                <a:ln w="9525">
                  <a:noFill/>
                  <a:round/>
                </a:ln>
              </p:spPr>
              <p:txBody>
                <a:bodyPr anchor="ctr"/>
                <a:lstStyle/>
                <a:p>
                  <a:pPr algn="ctr"/>
                  <a:endParaRPr>
                    <a:cs typeface="+mn-ea"/>
                    <a:sym typeface="+mn-lt"/>
                  </a:endParaRPr>
                </a:p>
              </p:txBody>
            </p:sp>
          </p:grpSp>
        </p:grpSp>
        <p:sp>
          <p:nvSpPr>
            <p:cNvPr id="65" name="椭圆 64"/>
            <p:cNvSpPr/>
            <p:nvPr/>
          </p:nvSpPr>
          <p:spPr bwMode="auto">
            <a:xfrm>
              <a:off x="9635360" y="2096622"/>
              <a:ext cx="750290" cy="697823"/>
            </a:xfrm>
            <a:prstGeom prst="ellipse">
              <a:avLst/>
            </a:prstGeom>
            <a:solidFill>
              <a:schemeClr val="bg1"/>
            </a:solidFill>
            <a:ln w="19050">
              <a:solidFill>
                <a:schemeClr val="accent4">
                  <a:lumMod val="75000"/>
                </a:schemeClr>
              </a:solidFill>
              <a:round/>
            </a:ln>
          </p:spPr>
          <p:txBody>
            <a:bodyPr anchor="ctr"/>
            <a:lstStyle/>
            <a:p>
              <a:pPr algn="ctr"/>
              <a:endParaRPr>
                <a:cs typeface="+mn-ea"/>
                <a:sym typeface="+mn-lt"/>
              </a:endParaRPr>
            </a:p>
          </p:txBody>
        </p:sp>
        <p:sp>
          <p:nvSpPr>
            <p:cNvPr id="66" name="任意多边形 124"/>
            <p:cNvSpPr/>
            <p:nvPr/>
          </p:nvSpPr>
          <p:spPr bwMode="auto">
            <a:xfrm>
              <a:off x="9793625" y="2258358"/>
              <a:ext cx="433761" cy="374353"/>
            </a:xfrm>
            <a:custGeom>
              <a:avLst/>
              <a:gdLst>
                <a:gd name="connsiteX0" fmla="*/ 375036 w 433761"/>
                <a:gd name="connsiteY0" fmla="*/ 292577 h 374353"/>
                <a:gd name="connsiteX1" fmla="*/ 364399 w 433761"/>
                <a:gd name="connsiteY1" fmla="*/ 302269 h 374353"/>
                <a:gd name="connsiteX2" fmla="*/ 375036 w 433761"/>
                <a:gd name="connsiteY2" fmla="*/ 311961 h 374353"/>
                <a:gd name="connsiteX3" fmla="*/ 390993 w 433761"/>
                <a:gd name="connsiteY3" fmla="*/ 302269 h 374353"/>
                <a:gd name="connsiteX4" fmla="*/ 375036 w 433761"/>
                <a:gd name="connsiteY4" fmla="*/ 292577 h 374353"/>
                <a:gd name="connsiteX5" fmla="*/ 186010 w 433761"/>
                <a:gd name="connsiteY5" fmla="*/ 292577 h 374353"/>
                <a:gd name="connsiteX6" fmla="*/ 175459 w 433761"/>
                <a:gd name="connsiteY6" fmla="*/ 302269 h 374353"/>
                <a:gd name="connsiteX7" fmla="*/ 186010 w 433761"/>
                <a:gd name="connsiteY7" fmla="*/ 311961 h 374353"/>
                <a:gd name="connsiteX8" fmla="*/ 201836 w 433761"/>
                <a:gd name="connsiteY8" fmla="*/ 302269 h 374353"/>
                <a:gd name="connsiteX9" fmla="*/ 186010 w 433761"/>
                <a:gd name="connsiteY9" fmla="*/ 292577 h 374353"/>
                <a:gd name="connsiteX10" fmla="*/ 96019 w 433761"/>
                <a:gd name="connsiteY10" fmla="*/ 263501 h 374353"/>
                <a:gd name="connsiteX11" fmla="*/ 106625 w 433761"/>
                <a:gd name="connsiteY11" fmla="*/ 292577 h 374353"/>
                <a:gd name="connsiteX12" fmla="*/ 117232 w 433761"/>
                <a:gd name="connsiteY12" fmla="*/ 307115 h 374353"/>
                <a:gd name="connsiteX13" fmla="*/ 117232 w 433761"/>
                <a:gd name="connsiteY13" fmla="*/ 321653 h 374353"/>
                <a:gd name="connsiteX14" fmla="*/ 42985 w 433761"/>
                <a:gd name="connsiteY14" fmla="*/ 273193 h 374353"/>
                <a:gd name="connsiteX15" fmla="*/ 96019 w 433761"/>
                <a:gd name="connsiteY15" fmla="*/ 263501 h 374353"/>
                <a:gd name="connsiteX16" fmla="*/ 280471 w 433761"/>
                <a:gd name="connsiteY16" fmla="*/ 258049 h 374353"/>
                <a:gd name="connsiteX17" fmla="*/ 285622 w 433761"/>
                <a:gd name="connsiteY17" fmla="*/ 258049 h 374353"/>
                <a:gd name="connsiteX18" fmla="*/ 290773 w 433761"/>
                <a:gd name="connsiteY18" fmla="*/ 258049 h 374353"/>
                <a:gd name="connsiteX19" fmla="*/ 290773 w 433761"/>
                <a:gd name="connsiteY19" fmla="*/ 262966 h 374353"/>
                <a:gd name="connsiteX20" fmla="*/ 295924 w 433761"/>
                <a:gd name="connsiteY20" fmla="*/ 267884 h 374353"/>
                <a:gd name="connsiteX21" fmla="*/ 311378 w 433761"/>
                <a:gd name="connsiteY21" fmla="*/ 277718 h 374353"/>
                <a:gd name="connsiteX22" fmla="*/ 311378 w 433761"/>
                <a:gd name="connsiteY22" fmla="*/ 282635 h 374353"/>
                <a:gd name="connsiteX23" fmla="*/ 306227 w 433761"/>
                <a:gd name="connsiteY23" fmla="*/ 282635 h 374353"/>
                <a:gd name="connsiteX24" fmla="*/ 301075 w 433761"/>
                <a:gd name="connsiteY24" fmla="*/ 282635 h 374353"/>
                <a:gd name="connsiteX25" fmla="*/ 295924 w 433761"/>
                <a:gd name="connsiteY25" fmla="*/ 277718 h 374353"/>
                <a:gd name="connsiteX26" fmla="*/ 285622 w 433761"/>
                <a:gd name="connsiteY26" fmla="*/ 277718 h 374353"/>
                <a:gd name="connsiteX27" fmla="*/ 280471 w 433761"/>
                <a:gd name="connsiteY27" fmla="*/ 277718 h 374353"/>
                <a:gd name="connsiteX28" fmla="*/ 275320 w 433761"/>
                <a:gd name="connsiteY28" fmla="*/ 287553 h 374353"/>
                <a:gd name="connsiteX29" fmla="*/ 285622 w 433761"/>
                <a:gd name="connsiteY29" fmla="*/ 292470 h 374353"/>
                <a:gd name="connsiteX30" fmla="*/ 290773 w 433761"/>
                <a:gd name="connsiteY30" fmla="*/ 297387 h 374353"/>
                <a:gd name="connsiteX31" fmla="*/ 311378 w 433761"/>
                <a:gd name="connsiteY31" fmla="*/ 312139 h 374353"/>
                <a:gd name="connsiteX32" fmla="*/ 306227 w 433761"/>
                <a:gd name="connsiteY32" fmla="*/ 331808 h 374353"/>
                <a:gd name="connsiteX33" fmla="*/ 290773 w 433761"/>
                <a:gd name="connsiteY33" fmla="*/ 336725 h 374353"/>
                <a:gd name="connsiteX34" fmla="*/ 290773 w 433761"/>
                <a:gd name="connsiteY34" fmla="*/ 341642 h 374353"/>
                <a:gd name="connsiteX35" fmla="*/ 285622 w 433761"/>
                <a:gd name="connsiteY35" fmla="*/ 341642 h 374353"/>
                <a:gd name="connsiteX36" fmla="*/ 280471 w 433761"/>
                <a:gd name="connsiteY36" fmla="*/ 341642 h 374353"/>
                <a:gd name="connsiteX37" fmla="*/ 280471 w 433761"/>
                <a:gd name="connsiteY37" fmla="*/ 336725 h 374353"/>
                <a:gd name="connsiteX38" fmla="*/ 265017 w 433761"/>
                <a:gd name="connsiteY38" fmla="*/ 326890 h 374353"/>
                <a:gd name="connsiteX39" fmla="*/ 265017 w 433761"/>
                <a:gd name="connsiteY39" fmla="*/ 321973 h 374353"/>
                <a:gd name="connsiteX40" fmla="*/ 270168 w 433761"/>
                <a:gd name="connsiteY40" fmla="*/ 317056 h 374353"/>
                <a:gd name="connsiteX41" fmla="*/ 275320 w 433761"/>
                <a:gd name="connsiteY41" fmla="*/ 317056 h 374353"/>
                <a:gd name="connsiteX42" fmla="*/ 280471 w 433761"/>
                <a:gd name="connsiteY42" fmla="*/ 321973 h 374353"/>
                <a:gd name="connsiteX43" fmla="*/ 290773 w 433761"/>
                <a:gd name="connsiteY43" fmla="*/ 321973 h 374353"/>
                <a:gd name="connsiteX44" fmla="*/ 295924 w 433761"/>
                <a:gd name="connsiteY44" fmla="*/ 321973 h 374353"/>
                <a:gd name="connsiteX45" fmla="*/ 301075 w 433761"/>
                <a:gd name="connsiteY45" fmla="*/ 312139 h 374353"/>
                <a:gd name="connsiteX46" fmla="*/ 295924 w 433761"/>
                <a:gd name="connsiteY46" fmla="*/ 312139 h 374353"/>
                <a:gd name="connsiteX47" fmla="*/ 290773 w 433761"/>
                <a:gd name="connsiteY47" fmla="*/ 307221 h 374353"/>
                <a:gd name="connsiteX48" fmla="*/ 270168 w 433761"/>
                <a:gd name="connsiteY48" fmla="*/ 297387 h 374353"/>
                <a:gd name="connsiteX49" fmla="*/ 265017 w 433761"/>
                <a:gd name="connsiteY49" fmla="*/ 292470 h 374353"/>
                <a:gd name="connsiteX50" fmla="*/ 270168 w 433761"/>
                <a:gd name="connsiteY50" fmla="*/ 272801 h 374353"/>
                <a:gd name="connsiteX51" fmla="*/ 280471 w 433761"/>
                <a:gd name="connsiteY51" fmla="*/ 262966 h 374353"/>
                <a:gd name="connsiteX52" fmla="*/ 280471 w 433761"/>
                <a:gd name="connsiteY52" fmla="*/ 258049 h 374353"/>
                <a:gd name="connsiteX53" fmla="*/ 316528 w 433761"/>
                <a:gd name="connsiteY53" fmla="*/ 248963 h 374353"/>
                <a:gd name="connsiteX54" fmla="*/ 396312 w 433761"/>
                <a:gd name="connsiteY54" fmla="*/ 248963 h 374353"/>
                <a:gd name="connsiteX55" fmla="*/ 396312 w 433761"/>
                <a:gd name="connsiteY55" fmla="*/ 253809 h 374353"/>
                <a:gd name="connsiteX56" fmla="*/ 406950 w 433761"/>
                <a:gd name="connsiteY56" fmla="*/ 268347 h 374353"/>
                <a:gd name="connsiteX57" fmla="*/ 412269 w 433761"/>
                <a:gd name="connsiteY57" fmla="*/ 268347 h 374353"/>
                <a:gd name="connsiteX58" fmla="*/ 412269 w 433761"/>
                <a:gd name="connsiteY58" fmla="*/ 336191 h 374353"/>
                <a:gd name="connsiteX59" fmla="*/ 406950 w 433761"/>
                <a:gd name="connsiteY59" fmla="*/ 336191 h 374353"/>
                <a:gd name="connsiteX60" fmla="*/ 396312 w 433761"/>
                <a:gd name="connsiteY60" fmla="*/ 350729 h 374353"/>
                <a:gd name="connsiteX61" fmla="*/ 321847 w 433761"/>
                <a:gd name="connsiteY61" fmla="*/ 350729 h 374353"/>
                <a:gd name="connsiteX62" fmla="*/ 348442 w 433761"/>
                <a:gd name="connsiteY62" fmla="*/ 302269 h 374353"/>
                <a:gd name="connsiteX63" fmla="*/ 316528 w 433761"/>
                <a:gd name="connsiteY63" fmla="*/ 248963 h 374353"/>
                <a:gd name="connsiteX64" fmla="*/ 170183 w 433761"/>
                <a:gd name="connsiteY64" fmla="*/ 248963 h 374353"/>
                <a:gd name="connsiteX65" fmla="*/ 259866 w 433761"/>
                <a:gd name="connsiteY65" fmla="*/ 248963 h 374353"/>
                <a:gd name="connsiteX66" fmla="*/ 228213 w 433761"/>
                <a:gd name="connsiteY66" fmla="*/ 302269 h 374353"/>
                <a:gd name="connsiteX67" fmla="*/ 254591 w 433761"/>
                <a:gd name="connsiteY67" fmla="*/ 350729 h 374353"/>
                <a:gd name="connsiteX68" fmla="*/ 170183 w 433761"/>
                <a:gd name="connsiteY68" fmla="*/ 350729 h 374353"/>
                <a:gd name="connsiteX69" fmla="*/ 159632 w 433761"/>
                <a:gd name="connsiteY69" fmla="*/ 336191 h 374353"/>
                <a:gd name="connsiteX70" fmla="*/ 154357 w 433761"/>
                <a:gd name="connsiteY70" fmla="*/ 336191 h 374353"/>
                <a:gd name="connsiteX71" fmla="*/ 154357 w 433761"/>
                <a:gd name="connsiteY71" fmla="*/ 268347 h 374353"/>
                <a:gd name="connsiteX72" fmla="*/ 159632 w 433761"/>
                <a:gd name="connsiteY72" fmla="*/ 268347 h 374353"/>
                <a:gd name="connsiteX73" fmla="*/ 170183 w 433761"/>
                <a:gd name="connsiteY73" fmla="*/ 253809 h 374353"/>
                <a:gd name="connsiteX74" fmla="*/ 170183 w 433761"/>
                <a:gd name="connsiteY74" fmla="*/ 248963 h 374353"/>
                <a:gd name="connsiteX75" fmla="*/ 142633 w 433761"/>
                <a:gd name="connsiteY75" fmla="*/ 238059 h 374353"/>
                <a:gd name="connsiteX76" fmla="*/ 142633 w 433761"/>
                <a:gd name="connsiteY76" fmla="*/ 359815 h 374353"/>
                <a:gd name="connsiteX77" fmla="*/ 422038 w 433761"/>
                <a:gd name="connsiteY77" fmla="*/ 359815 h 374353"/>
                <a:gd name="connsiteX78" fmla="*/ 422038 w 433761"/>
                <a:gd name="connsiteY78" fmla="*/ 238059 h 374353"/>
                <a:gd name="connsiteX79" fmla="*/ 132864 w 433761"/>
                <a:gd name="connsiteY79" fmla="*/ 228973 h 374353"/>
                <a:gd name="connsiteX80" fmla="*/ 433761 w 433761"/>
                <a:gd name="connsiteY80" fmla="*/ 228973 h 374353"/>
                <a:gd name="connsiteX81" fmla="*/ 433761 w 433761"/>
                <a:gd name="connsiteY81" fmla="*/ 374353 h 374353"/>
                <a:gd name="connsiteX82" fmla="*/ 132864 w 433761"/>
                <a:gd name="connsiteY82" fmla="*/ 374353 h 374353"/>
                <a:gd name="connsiteX83" fmla="*/ 290517 w 433761"/>
                <a:gd name="connsiteY83" fmla="*/ 174456 h 374353"/>
                <a:gd name="connsiteX84" fmla="*/ 369283 w 433761"/>
                <a:gd name="connsiteY84" fmla="*/ 174456 h 374353"/>
                <a:gd name="connsiteX85" fmla="*/ 358781 w 433761"/>
                <a:gd name="connsiteY85" fmla="*/ 219887 h 374353"/>
                <a:gd name="connsiteX86" fmla="*/ 285266 w 433761"/>
                <a:gd name="connsiteY86" fmla="*/ 219887 h 374353"/>
                <a:gd name="connsiteX87" fmla="*/ 290517 w 433761"/>
                <a:gd name="connsiteY87" fmla="*/ 174456 h 374353"/>
                <a:gd name="connsiteX88" fmla="*/ 195388 w 433761"/>
                <a:gd name="connsiteY88" fmla="*/ 174456 h 374353"/>
                <a:gd name="connsiteX89" fmla="*/ 269635 w 433761"/>
                <a:gd name="connsiteY89" fmla="*/ 174456 h 374353"/>
                <a:gd name="connsiteX90" fmla="*/ 264332 w 433761"/>
                <a:gd name="connsiteY90" fmla="*/ 219887 h 374353"/>
                <a:gd name="connsiteX91" fmla="*/ 195388 w 433761"/>
                <a:gd name="connsiteY91" fmla="*/ 219887 h 374353"/>
                <a:gd name="connsiteX92" fmla="*/ 195388 w 433761"/>
                <a:gd name="connsiteY92" fmla="*/ 174456 h 374353"/>
                <a:gd name="connsiteX93" fmla="*/ 101602 w 433761"/>
                <a:gd name="connsiteY93" fmla="*/ 174456 h 374353"/>
                <a:gd name="connsiteX94" fmla="*/ 173896 w 433761"/>
                <a:gd name="connsiteY94" fmla="*/ 174456 h 374353"/>
                <a:gd name="connsiteX95" fmla="*/ 173896 w 433761"/>
                <a:gd name="connsiteY95" fmla="*/ 218489 h 374353"/>
                <a:gd name="connsiteX96" fmla="*/ 117094 w 433761"/>
                <a:gd name="connsiteY96" fmla="*/ 218489 h 374353"/>
                <a:gd name="connsiteX97" fmla="*/ 117094 w 433761"/>
                <a:gd name="connsiteY97" fmla="*/ 238059 h 374353"/>
                <a:gd name="connsiteX98" fmla="*/ 111930 w 433761"/>
                <a:gd name="connsiteY98" fmla="*/ 238059 h 374353"/>
                <a:gd name="connsiteX99" fmla="*/ 101602 w 433761"/>
                <a:gd name="connsiteY99" fmla="*/ 174456 h 374353"/>
                <a:gd name="connsiteX100" fmla="*/ 0 w 433761"/>
                <a:gd name="connsiteY100" fmla="*/ 174456 h 374353"/>
                <a:gd name="connsiteX101" fmla="*/ 79304 w 433761"/>
                <a:gd name="connsiteY101" fmla="*/ 174456 h 374353"/>
                <a:gd name="connsiteX102" fmla="*/ 89878 w 433761"/>
                <a:gd name="connsiteY102" fmla="*/ 243297 h 374353"/>
                <a:gd name="connsiteX103" fmla="*/ 31722 w 433761"/>
                <a:gd name="connsiteY103" fmla="*/ 258049 h 374353"/>
                <a:gd name="connsiteX104" fmla="*/ 0 w 433761"/>
                <a:gd name="connsiteY104" fmla="*/ 174456 h 374353"/>
                <a:gd name="connsiteX105" fmla="*/ 259028 w 433761"/>
                <a:gd name="connsiteY105" fmla="*/ 92680 h 374353"/>
                <a:gd name="connsiteX106" fmla="*/ 269635 w 433761"/>
                <a:gd name="connsiteY106" fmla="*/ 156283 h 374353"/>
                <a:gd name="connsiteX107" fmla="*/ 195388 w 433761"/>
                <a:gd name="connsiteY107" fmla="*/ 156283 h 374353"/>
                <a:gd name="connsiteX108" fmla="*/ 195388 w 433761"/>
                <a:gd name="connsiteY108" fmla="*/ 97572 h 374353"/>
                <a:gd name="connsiteX109" fmla="*/ 259028 w 433761"/>
                <a:gd name="connsiteY109" fmla="*/ 92680 h 374353"/>
                <a:gd name="connsiteX110" fmla="*/ 111930 w 433761"/>
                <a:gd name="connsiteY110" fmla="*/ 92680 h 374353"/>
                <a:gd name="connsiteX111" fmla="*/ 173896 w 433761"/>
                <a:gd name="connsiteY111" fmla="*/ 97572 h 374353"/>
                <a:gd name="connsiteX112" fmla="*/ 173896 w 433761"/>
                <a:gd name="connsiteY112" fmla="*/ 156283 h 374353"/>
                <a:gd name="connsiteX113" fmla="*/ 101602 w 433761"/>
                <a:gd name="connsiteY113" fmla="*/ 156283 h 374353"/>
                <a:gd name="connsiteX114" fmla="*/ 111930 w 433761"/>
                <a:gd name="connsiteY114" fmla="*/ 92680 h 374353"/>
                <a:gd name="connsiteX115" fmla="*/ 337561 w 433761"/>
                <a:gd name="connsiteY115" fmla="*/ 72690 h 374353"/>
                <a:gd name="connsiteX116" fmla="*/ 369283 w 433761"/>
                <a:gd name="connsiteY116" fmla="*/ 156283 h 374353"/>
                <a:gd name="connsiteX117" fmla="*/ 289979 w 433761"/>
                <a:gd name="connsiteY117" fmla="*/ 156283 h 374353"/>
                <a:gd name="connsiteX118" fmla="*/ 279405 w 433761"/>
                <a:gd name="connsiteY118" fmla="*/ 87442 h 374353"/>
                <a:gd name="connsiteX119" fmla="*/ 337561 w 433761"/>
                <a:gd name="connsiteY119" fmla="*/ 72690 h 374353"/>
                <a:gd name="connsiteX120" fmla="*/ 31722 w 433761"/>
                <a:gd name="connsiteY120" fmla="*/ 72690 h 374353"/>
                <a:gd name="connsiteX121" fmla="*/ 89878 w 433761"/>
                <a:gd name="connsiteY121" fmla="*/ 87442 h 374353"/>
                <a:gd name="connsiteX122" fmla="*/ 79304 w 433761"/>
                <a:gd name="connsiteY122" fmla="*/ 156283 h 374353"/>
                <a:gd name="connsiteX123" fmla="*/ 0 w 433761"/>
                <a:gd name="connsiteY123" fmla="*/ 156283 h 374353"/>
                <a:gd name="connsiteX124" fmla="*/ 31722 w 433761"/>
                <a:gd name="connsiteY124" fmla="*/ 72690 h 374353"/>
                <a:gd name="connsiteX125" fmla="*/ 195388 w 433761"/>
                <a:gd name="connsiteY125" fmla="*/ 9087 h 374353"/>
                <a:gd name="connsiteX126" fmla="*/ 216703 w 433761"/>
                <a:gd name="connsiteY126" fmla="*/ 18952 h 374353"/>
                <a:gd name="connsiteX127" fmla="*/ 254004 w 433761"/>
                <a:gd name="connsiteY127" fmla="*/ 73209 h 374353"/>
                <a:gd name="connsiteX128" fmla="*/ 195388 w 433761"/>
                <a:gd name="connsiteY128" fmla="*/ 78142 h 374353"/>
                <a:gd name="connsiteX129" fmla="*/ 195388 w 433761"/>
                <a:gd name="connsiteY129" fmla="*/ 9087 h 374353"/>
                <a:gd name="connsiteX130" fmla="*/ 173896 w 433761"/>
                <a:gd name="connsiteY130" fmla="*/ 9087 h 374353"/>
                <a:gd name="connsiteX131" fmla="*/ 173896 w 433761"/>
                <a:gd name="connsiteY131" fmla="*/ 78142 h 374353"/>
                <a:gd name="connsiteX132" fmla="*/ 117233 w 433761"/>
                <a:gd name="connsiteY132" fmla="*/ 73209 h 374353"/>
                <a:gd name="connsiteX133" fmla="*/ 127535 w 433761"/>
                <a:gd name="connsiteY133" fmla="*/ 53479 h 374353"/>
                <a:gd name="connsiteX134" fmla="*/ 153291 w 433761"/>
                <a:gd name="connsiteY134" fmla="*/ 18952 h 374353"/>
                <a:gd name="connsiteX135" fmla="*/ 173896 w 433761"/>
                <a:gd name="connsiteY135" fmla="*/ 9087 h 374353"/>
                <a:gd name="connsiteX136" fmla="*/ 226650 w 433761"/>
                <a:gd name="connsiteY136" fmla="*/ 0 h 374353"/>
                <a:gd name="connsiteX137" fmla="*/ 328252 w 433761"/>
                <a:gd name="connsiteY137" fmla="*/ 57632 h 374353"/>
                <a:gd name="connsiteX138" fmla="*/ 274777 w 433761"/>
                <a:gd name="connsiteY138" fmla="*/ 67238 h 374353"/>
                <a:gd name="connsiteX139" fmla="*/ 264082 w 433761"/>
                <a:gd name="connsiteY139" fmla="*/ 43224 h 374353"/>
                <a:gd name="connsiteX140" fmla="*/ 226650 w 433761"/>
                <a:gd name="connsiteY140" fmla="*/ 4803 h 374353"/>
                <a:gd name="connsiteX141" fmla="*/ 226650 w 433761"/>
                <a:gd name="connsiteY141" fmla="*/ 0 h 374353"/>
                <a:gd name="connsiteX142" fmla="*/ 142633 w 433761"/>
                <a:gd name="connsiteY142" fmla="*/ 0 h 374353"/>
                <a:gd name="connsiteX143" fmla="*/ 142633 w 433761"/>
                <a:gd name="connsiteY143" fmla="*/ 4803 h 374353"/>
                <a:gd name="connsiteX144" fmla="*/ 95431 w 433761"/>
                <a:gd name="connsiteY144" fmla="*/ 67238 h 374353"/>
                <a:gd name="connsiteX145" fmla="*/ 42985 w 433761"/>
                <a:gd name="connsiteY145" fmla="*/ 57632 h 374353"/>
                <a:gd name="connsiteX146" fmla="*/ 142633 w 433761"/>
                <a:gd name="connsiteY146" fmla="*/ 0 h 3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33761" h="374353">
                  <a:moveTo>
                    <a:pt x="375036" y="292577"/>
                  </a:moveTo>
                  <a:cubicBezTo>
                    <a:pt x="369717" y="292577"/>
                    <a:pt x="364399" y="297423"/>
                    <a:pt x="364399" y="302269"/>
                  </a:cubicBezTo>
                  <a:cubicBezTo>
                    <a:pt x="364399" y="307115"/>
                    <a:pt x="369717" y="311961"/>
                    <a:pt x="375036" y="311961"/>
                  </a:cubicBezTo>
                  <a:cubicBezTo>
                    <a:pt x="385674" y="311961"/>
                    <a:pt x="390993" y="307115"/>
                    <a:pt x="390993" y="302269"/>
                  </a:cubicBezTo>
                  <a:cubicBezTo>
                    <a:pt x="390993" y="297423"/>
                    <a:pt x="385674" y="292577"/>
                    <a:pt x="375036" y="292577"/>
                  </a:cubicBezTo>
                  <a:close/>
                  <a:moveTo>
                    <a:pt x="186010" y="292577"/>
                  </a:moveTo>
                  <a:cubicBezTo>
                    <a:pt x="180734" y="292577"/>
                    <a:pt x="175459" y="297423"/>
                    <a:pt x="175459" y="302269"/>
                  </a:cubicBezTo>
                  <a:cubicBezTo>
                    <a:pt x="175459" y="307115"/>
                    <a:pt x="180734" y="311961"/>
                    <a:pt x="186010" y="311961"/>
                  </a:cubicBezTo>
                  <a:cubicBezTo>
                    <a:pt x="196561" y="311961"/>
                    <a:pt x="201836" y="307115"/>
                    <a:pt x="201836" y="302269"/>
                  </a:cubicBezTo>
                  <a:cubicBezTo>
                    <a:pt x="201836" y="297423"/>
                    <a:pt x="196561" y="292577"/>
                    <a:pt x="186010" y="292577"/>
                  </a:cubicBezTo>
                  <a:close/>
                  <a:moveTo>
                    <a:pt x="96019" y="263501"/>
                  </a:moveTo>
                  <a:cubicBezTo>
                    <a:pt x="101322" y="273193"/>
                    <a:pt x="106625" y="282885"/>
                    <a:pt x="106625" y="292577"/>
                  </a:cubicBezTo>
                  <a:cubicBezTo>
                    <a:pt x="111929" y="297423"/>
                    <a:pt x="117232" y="302269"/>
                    <a:pt x="117232" y="307115"/>
                  </a:cubicBezTo>
                  <a:cubicBezTo>
                    <a:pt x="117232" y="307115"/>
                    <a:pt x="117232" y="307115"/>
                    <a:pt x="117232" y="321653"/>
                  </a:cubicBezTo>
                  <a:cubicBezTo>
                    <a:pt x="90715" y="311961"/>
                    <a:pt x="64198" y="297423"/>
                    <a:pt x="42985" y="273193"/>
                  </a:cubicBezTo>
                  <a:cubicBezTo>
                    <a:pt x="64198" y="268347"/>
                    <a:pt x="80109" y="268347"/>
                    <a:pt x="96019" y="263501"/>
                  </a:cubicBezTo>
                  <a:close/>
                  <a:moveTo>
                    <a:pt x="280471" y="258049"/>
                  </a:moveTo>
                  <a:cubicBezTo>
                    <a:pt x="280471" y="258049"/>
                    <a:pt x="280471" y="258049"/>
                    <a:pt x="285622" y="258049"/>
                  </a:cubicBezTo>
                  <a:cubicBezTo>
                    <a:pt x="285622" y="258049"/>
                    <a:pt x="285622" y="258049"/>
                    <a:pt x="290773" y="258049"/>
                  </a:cubicBezTo>
                  <a:cubicBezTo>
                    <a:pt x="290773" y="258049"/>
                    <a:pt x="290773" y="258049"/>
                    <a:pt x="290773" y="262966"/>
                  </a:cubicBezTo>
                  <a:cubicBezTo>
                    <a:pt x="290773" y="262966"/>
                    <a:pt x="290773" y="262966"/>
                    <a:pt x="295924" y="267884"/>
                  </a:cubicBezTo>
                  <a:cubicBezTo>
                    <a:pt x="301075" y="267884"/>
                    <a:pt x="311378" y="272801"/>
                    <a:pt x="311378" y="277718"/>
                  </a:cubicBezTo>
                  <a:cubicBezTo>
                    <a:pt x="311378" y="277718"/>
                    <a:pt x="311378" y="277718"/>
                    <a:pt x="311378" y="282635"/>
                  </a:cubicBezTo>
                  <a:cubicBezTo>
                    <a:pt x="311378" y="282635"/>
                    <a:pt x="306227" y="282635"/>
                    <a:pt x="306227" y="282635"/>
                  </a:cubicBezTo>
                  <a:cubicBezTo>
                    <a:pt x="306227" y="282635"/>
                    <a:pt x="306227" y="282635"/>
                    <a:pt x="301075" y="282635"/>
                  </a:cubicBezTo>
                  <a:cubicBezTo>
                    <a:pt x="301075" y="282635"/>
                    <a:pt x="301075" y="282635"/>
                    <a:pt x="295924" y="277718"/>
                  </a:cubicBezTo>
                  <a:cubicBezTo>
                    <a:pt x="290773" y="277718"/>
                    <a:pt x="290773" y="277718"/>
                    <a:pt x="285622" y="277718"/>
                  </a:cubicBezTo>
                  <a:cubicBezTo>
                    <a:pt x="285622" y="277718"/>
                    <a:pt x="280471" y="277718"/>
                    <a:pt x="280471" y="277718"/>
                  </a:cubicBezTo>
                  <a:cubicBezTo>
                    <a:pt x="275320" y="282635"/>
                    <a:pt x="275320" y="282635"/>
                    <a:pt x="275320" y="287553"/>
                  </a:cubicBezTo>
                  <a:cubicBezTo>
                    <a:pt x="280471" y="287553"/>
                    <a:pt x="280471" y="292470"/>
                    <a:pt x="285622" y="292470"/>
                  </a:cubicBezTo>
                  <a:cubicBezTo>
                    <a:pt x="285622" y="292470"/>
                    <a:pt x="290773" y="292470"/>
                    <a:pt x="290773" y="297387"/>
                  </a:cubicBezTo>
                  <a:cubicBezTo>
                    <a:pt x="301075" y="297387"/>
                    <a:pt x="311378" y="302304"/>
                    <a:pt x="311378" y="312139"/>
                  </a:cubicBezTo>
                  <a:cubicBezTo>
                    <a:pt x="316529" y="317056"/>
                    <a:pt x="316529" y="326890"/>
                    <a:pt x="306227" y="331808"/>
                  </a:cubicBezTo>
                  <a:cubicBezTo>
                    <a:pt x="306227" y="331808"/>
                    <a:pt x="301075" y="336725"/>
                    <a:pt x="290773" y="336725"/>
                  </a:cubicBezTo>
                  <a:cubicBezTo>
                    <a:pt x="290773" y="336725"/>
                    <a:pt x="290773" y="336725"/>
                    <a:pt x="290773" y="341642"/>
                  </a:cubicBezTo>
                  <a:cubicBezTo>
                    <a:pt x="290773" y="341642"/>
                    <a:pt x="290773" y="341642"/>
                    <a:pt x="285622" y="341642"/>
                  </a:cubicBezTo>
                  <a:cubicBezTo>
                    <a:pt x="285622" y="341642"/>
                    <a:pt x="285622" y="341642"/>
                    <a:pt x="280471" y="341642"/>
                  </a:cubicBezTo>
                  <a:cubicBezTo>
                    <a:pt x="280471" y="341642"/>
                    <a:pt x="280471" y="341642"/>
                    <a:pt x="280471" y="336725"/>
                  </a:cubicBezTo>
                  <a:cubicBezTo>
                    <a:pt x="275320" y="331808"/>
                    <a:pt x="265017" y="331808"/>
                    <a:pt x="265017" y="326890"/>
                  </a:cubicBezTo>
                  <a:cubicBezTo>
                    <a:pt x="259866" y="321973"/>
                    <a:pt x="259866" y="321973"/>
                    <a:pt x="265017" y="321973"/>
                  </a:cubicBezTo>
                  <a:cubicBezTo>
                    <a:pt x="265017" y="317056"/>
                    <a:pt x="265017" y="317056"/>
                    <a:pt x="270168" y="317056"/>
                  </a:cubicBezTo>
                  <a:cubicBezTo>
                    <a:pt x="270168" y="317056"/>
                    <a:pt x="270168" y="317056"/>
                    <a:pt x="275320" y="317056"/>
                  </a:cubicBezTo>
                  <a:cubicBezTo>
                    <a:pt x="275320" y="321973"/>
                    <a:pt x="280471" y="321973"/>
                    <a:pt x="280471" y="321973"/>
                  </a:cubicBezTo>
                  <a:cubicBezTo>
                    <a:pt x="285622" y="321973"/>
                    <a:pt x="285622" y="321973"/>
                    <a:pt x="290773" y="321973"/>
                  </a:cubicBezTo>
                  <a:cubicBezTo>
                    <a:pt x="295924" y="321973"/>
                    <a:pt x="295924" y="321973"/>
                    <a:pt x="295924" y="321973"/>
                  </a:cubicBezTo>
                  <a:cubicBezTo>
                    <a:pt x="301075" y="321973"/>
                    <a:pt x="301075" y="317056"/>
                    <a:pt x="301075" y="312139"/>
                  </a:cubicBezTo>
                  <a:cubicBezTo>
                    <a:pt x="301075" y="312139"/>
                    <a:pt x="295924" y="312139"/>
                    <a:pt x="295924" y="312139"/>
                  </a:cubicBezTo>
                  <a:cubicBezTo>
                    <a:pt x="295924" y="312139"/>
                    <a:pt x="295924" y="312139"/>
                    <a:pt x="290773" y="307221"/>
                  </a:cubicBezTo>
                  <a:cubicBezTo>
                    <a:pt x="285622" y="307221"/>
                    <a:pt x="275320" y="302304"/>
                    <a:pt x="270168" y="297387"/>
                  </a:cubicBezTo>
                  <a:cubicBezTo>
                    <a:pt x="270168" y="297387"/>
                    <a:pt x="265017" y="297387"/>
                    <a:pt x="265017" y="292470"/>
                  </a:cubicBezTo>
                  <a:cubicBezTo>
                    <a:pt x="259866" y="287553"/>
                    <a:pt x="265017" y="277718"/>
                    <a:pt x="270168" y="272801"/>
                  </a:cubicBezTo>
                  <a:cubicBezTo>
                    <a:pt x="270168" y="267884"/>
                    <a:pt x="275320" y="267884"/>
                    <a:pt x="280471" y="262966"/>
                  </a:cubicBezTo>
                  <a:cubicBezTo>
                    <a:pt x="280471" y="262966"/>
                    <a:pt x="280471" y="262966"/>
                    <a:pt x="280471" y="258049"/>
                  </a:cubicBezTo>
                  <a:close/>
                  <a:moveTo>
                    <a:pt x="316528" y="248963"/>
                  </a:moveTo>
                  <a:cubicBezTo>
                    <a:pt x="316528" y="248963"/>
                    <a:pt x="316528" y="248963"/>
                    <a:pt x="396312" y="248963"/>
                  </a:cubicBezTo>
                  <a:cubicBezTo>
                    <a:pt x="396312" y="248963"/>
                    <a:pt x="396312" y="248963"/>
                    <a:pt x="396312" y="253809"/>
                  </a:cubicBezTo>
                  <a:cubicBezTo>
                    <a:pt x="396312" y="263501"/>
                    <a:pt x="401631" y="268347"/>
                    <a:pt x="406950" y="268347"/>
                  </a:cubicBezTo>
                  <a:cubicBezTo>
                    <a:pt x="406950" y="268347"/>
                    <a:pt x="406950" y="268347"/>
                    <a:pt x="412269" y="268347"/>
                  </a:cubicBezTo>
                  <a:cubicBezTo>
                    <a:pt x="412269" y="268347"/>
                    <a:pt x="412269" y="268347"/>
                    <a:pt x="412269" y="336191"/>
                  </a:cubicBezTo>
                  <a:cubicBezTo>
                    <a:pt x="412269" y="336191"/>
                    <a:pt x="412269" y="336191"/>
                    <a:pt x="406950" y="336191"/>
                  </a:cubicBezTo>
                  <a:cubicBezTo>
                    <a:pt x="401631" y="336191"/>
                    <a:pt x="396312" y="341037"/>
                    <a:pt x="396312" y="350729"/>
                  </a:cubicBezTo>
                  <a:cubicBezTo>
                    <a:pt x="396312" y="350729"/>
                    <a:pt x="396312" y="350729"/>
                    <a:pt x="321847" y="350729"/>
                  </a:cubicBezTo>
                  <a:cubicBezTo>
                    <a:pt x="337804" y="341037"/>
                    <a:pt x="348442" y="321653"/>
                    <a:pt x="348442" y="302269"/>
                  </a:cubicBezTo>
                  <a:cubicBezTo>
                    <a:pt x="348442" y="278039"/>
                    <a:pt x="337804" y="258655"/>
                    <a:pt x="316528" y="248963"/>
                  </a:cubicBezTo>
                  <a:close/>
                  <a:moveTo>
                    <a:pt x="170183" y="248963"/>
                  </a:moveTo>
                  <a:cubicBezTo>
                    <a:pt x="170183" y="248963"/>
                    <a:pt x="170183" y="248963"/>
                    <a:pt x="259866" y="248963"/>
                  </a:cubicBezTo>
                  <a:cubicBezTo>
                    <a:pt x="238764" y="258655"/>
                    <a:pt x="228213" y="278039"/>
                    <a:pt x="228213" y="302269"/>
                  </a:cubicBezTo>
                  <a:cubicBezTo>
                    <a:pt x="228213" y="321653"/>
                    <a:pt x="238764" y="341037"/>
                    <a:pt x="254591" y="350729"/>
                  </a:cubicBezTo>
                  <a:cubicBezTo>
                    <a:pt x="254591" y="350729"/>
                    <a:pt x="254591" y="350729"/>
                    <a:pt x="170183" y="350729"/>
                  </a:cubicBezTo>
                  <a:cubicBezTo>
                    <a:pt x="170183" y="341037"/>
                    <a:pt x="164908" y="336191"/>
                    <a:pt x="159632" y="336191"/>
                  </a:cubicBezTo>
                  <a:cubicBezTo>
                    <a:pt x="159632" y="336191"/>
                    <a:pt x="159632" y="336191"/>
                    <a:pt x="154357" y="336191"/>
                  </a:cubicBezTo>
                  <a:cubicBezTo>
                    <a:pt x="154357" y="336191"/>
                    <a:pt x="154357" y="336191"/>
                    <a:pt x="154357" y="268347"/>
                  </a:cubicBezTo>
                  <a:cubicBezTo>
                    <a:pt x="154357" y="268347"/>
                    <a:pt x="154357" y="268347"/>
                    <a:pt x="159632" y="268347"/>
                  </a:cubicBezTo>
                  <a:cubicBezTo>
                    <a:pt x="164908" y="268347"/>
                    <a:pt x="170183" y="263501"/>
                    <a:pt x="170183" y="253809"/>
                  </a:cubicBezTo>
                  <a:cubicBezTo>
                    <a:pt x="170183" y="253809"/>
                    <a:pt x="170183" y="253809"/>
                    <a:pt x="170183" y="248963"/>
                  </a:cubicBezTo>
                  <a:close/>
                  <a:moveTo>
                    <a:pt x="142633" y="238059"/>
                  </a:moveTo>
                  <a:lnTo>
                    <a:pt x="142633" y="359815"/>
                  </a:lnTo>
                  <a:lnTo>
                    <a:pt x="422038" y="359815"/>
                  </a:lnTo>
                  <a:lnTo>
                    <a:pt x="422038" y="238059"/>
                  </a:lnTo>
                  <a:close/>
                  <a:moveTo>
                    <a:pt x="132864" y="228973"/>
                  </a:moveTo>
                  <a:lnTo>
                    <a:pt x="433761" y="228973"/>
                  </a:lnTo>
                  <a:lnTo>
                    <a:pt x="433761" y="374353"/>
                  </a:lnTo>
                  <a:lnTo>
                    <a:pt x="132864" y="374353"/>
                  </a:lnTo>
                  <a:close/>
                  <a:moveTo>
                    <a:pt x="290517" y="174456"/>
                  </a:moveTo>
                  <a:cubicBezTo>
                    <a:pt x="290517" y="174456"/>
                    <a:pt x="290517" y="174456"/>
                    <a:pt x="369283" y="174456"/>
                  </a:cubicBezTo>
                  <a:cubicBezTo>
                    <a:pt x="364032" y="189600"/>
                    <a:pt x="364032" y="204743"/>
                    <a:pt x="358781" y="219887"/>
                  </a:cubicBezTo>
                  <a:cubicBezTo>
                    <a:pt x="358781" y="219887"/>
                    <a:pt x="358781" y="219887"/>
                    <a:pt x="285266" y="219887"/>
                  </a:cubicBezTo>
                  <a:cubicBezTo>
                    <a:pt x="290517" y="204743"/>
                    <a:pt x="290517" y="189600"/>
                    <a:pt x="290517" y="174456"/>
                  </a:cubicBezTo>
                  <a:close/>
                  <a:moveTo>
                    <a:pt x="195388" y="174456"/>
                  </a:moveTo>
                  <a:cubicBezTo>
                    <a:pt x="195388" y="174456"/>
                    <a:pt x="195388" y="174456"/>
                    <a:pt x="269635" y="174456"/>
                  </a:cubicBezTo>
                  <a:cubicBezTo>
                    <a:pt x="269635" y="189600"/>
                    <a:pt x="269635" y="204743"/>
                    <a:pt x="264332" y="219887"/>
                  </a:cubicBezTo>
                  <a:cubicBezTo>
                    <a:pt x="264332" y="219887"/>
                    <a:pt x="264332" y="219887"/>
                    <a:pt x="195388" y="219887"/>
                  </a:cubicBezTo>
                  <a:cubicBezTo>
                    <a:pt x="195388" y="219887"/>
                    <a:pt x="195388" y="219887"/>
                    <a:pt x="195388" y="174456"/>
                  </a:cubicBezTo>
                  <a:close/>
                  <a:moveTo>
                    <a:pt x="101602" y="174456"/>
                  </a:moveTo>
                  <a:cubicBezTo>
                    <a:pt x="101602" y="174456"/>
                    <a:pt x="101602" y="174456"/>
                    <a:pt x="173896" y="174456"/>
                  </a:cubicBezTo>
                  <a:lnTo>
                    <a:pt x="173896" y="218489"/>
                  </a:lnTo>
                  <a:cubicBezTo>
                    <a:pt x="173896" y="218489"/>
                    <a:pt x="173896" y="218489"/>
                    <a:pt x="117094" y="218489"/>
                  </a:cubicBezTo>
                  <a:cubicBezTo>
                    <a:pt x="117094" y="218489"/>
                    <a:pt x="117094" y="218489"/>
                    <a:pt x="117094" y="238059"/>
                  </a:cubicBezTo>
                  <a:cubicBezTo>
                    <a:pt x="117094" y="238059"/>
                    <a:pt x="111930" y="238059"/>
                    <a:pt x="111930" y="238059"/>
                  </a:cubicBezTo>
                  <a:cubicBezTo>
                    <a:pt x="106766" y="218489"/>
                    <a:pt x="101602" y="198919"/>
                    <a:pt x="101602" y="174456"/>
                  </a:cubicBezTo>
                  <a:close/>
                  <a:moveTo>
                    <a:pt x="0" y="174456"/>
                  </a:moveTo>
                  <a:cubicBezTo>
                    <a:pt x="0" y="174456"/>
                    <a:pt x="0" y="174456"/>
                    <a:pt x="79304" y="174456"/>
                  </a:cubicBezTo>
                  <a:cubicBezTo>
                    <a:pt x="79304" y="199042"/>
                    <a:pt x="84591" y="223628"/>
                    <a:pt x="89878" y="243297"/>
                  </a:cubicBezTo>
                  <a:cubicBezTo>
                    <a:pt x="68730" y="248214"/>
                    <a:pt x="47582" y="253132"/>
                    <a:pt x="31722" y="258049"/>
                  </a:cubicBezTo>
                  <a:cubicBezTo>
                    <a:pt x="15861" y="233463"/>
                    <a:pt x="5287" y="203959"/>
                    <a:pt x="0" y="174456"/>
                  </a:cubicBezTo>
                  <a:close/>
                  <a:moveTo>
                    <a:pt x="259028" y="92680"/>
                  </a:moveTo>
                  <a:cubicBezTo>
                    <a:pt x="264332" y="112250"/>
                    <a:pt x="269635" y="131820"/>
                    <a:pt x="269635" y="156283"/>
                  </a:cubicBezTo>
                  <a:cubicBezTo>
                    <a:pt x="269635" y="156283"/>
                    <a:pt x="269635" y="156283"/>
                    <a:pt x="195388" y="156283"/>
                  </a:cubicBezTo>
                  <a:cubicBezTo>
                    <a:pt x="195388" y="156283"/>
                    <a:pt x="195388" y="156283"/>
                    <a:pt x="195388" y="97572"/>
                  </a:cubicBezTo>
                  <a:cubicBezTo>
                    <a:pt x="216601" y="97572"/>
                    <a:pt x="237815" y="92680"/>
                    <a:pt x="259028" y="92680"/>
                  </a:cubicBezTo>
                  <a:close/>
                  <a:moveTo>
                    <a:pt x="111930" y="92680"/>
                  </a:moveTo>
                  <a:cubicBezTo>
                    <a:pt x="132585" y="92680"/>
                    <a:pt x="153241" y="97572"/>
                    <a:pt x="173896" y="97572"/>
                  </a:cubicBezTo>
                  <a:cubicBezTo>
                    <a:pt x="173896" y="97572"/>
                    <a:pt x="173896" y="97572"/>
                    <a:pt x="173896" y="156283"/>
                  </a:cubicBezTo>
                  <a:cubicBezTo>
                    <a:pt x="173896" y="156283"/>
                    <a:pt x="173896" y="156283"/>
                    <a:pt x="101602" y="156283"/>
                  </a:cubicBezTo>
                  <a:cubicBezTo>
                    <a:pt x="101602" y="131820"/>
                    <a:pt x="106766" y="112250"/>
                    <a:pt x="111930" y="92680"/>
                  </a:cubicBezTo>
                  <a:close/>
                  <a:moveTo>
                    <a:pt x="337561" y="72690"/>
                  </a:moveTo>
                  <a:cubicBezTo>
                    <a:pt x="353422" y="97276"/>
                    <a:pt x="363996" y="126779"/>
                    <a:pt x="369283" y="156283"/>
                  </a:cubicBezTo>
                  <a:cubicBezTo>
                    <a:pt x="369283" y="156283"/>
                    <a:pt x="369283" y="156283"/>
                    <a:pt x="289979" y="156283"/>
                  </a:cubicBezTo>
                  <a:cubicBezTo>
                    <a:pt x="289979" y="131697"/>
                    <a:pt x="284692" y="107111"/>
                    <a:pt x="279405" y="87442"/>
                  </a:cubicBezTo>
                  <a:cubicBezTo>
                    <a:pt x="300553" y="82524"/>
                    <a:pt x="321701" y="77607"/>
                    <a:pt x="337561" y="72690"/>
                  </a:cubicBezTo>
                  <a:close/>
                  <a:moveTo>
                    <a:pt x="31722" y="72690"/>
                  </a:moveTo>
                  <a:cubicBezTo>
                    <a:pt x="47582" y="77607"/>
                    <a:pt x="68730" y="82524"/>
                    <a:pt x="89878" y="87442"/>
                  </a:cubicBezTo>
                  <a:cubicBezTo>
                    <a:pt x="84591" y="107111"/>
                    <a:pt x="79304" y="131697"/>
                    <a:pt x="79304" y="156283"/>
                  </a:cubicBezTo>
                  <a:cubicBezTo>
                    <a:pt x="79304" y="156283"/>
                    <a:pt x="79304" y="156283"/>
                    <a:pt x="0" y="156283"/>
                  </a:cubicBezTo>
                  <a:cubicBezTo>
                    <a:pt x="5287" y="126779"/>
                    <a:pt x="15861" y="97276"/>
                    <a:pt x="31722" y="72690"/>
                  </a:cubicBezTo>
                  <a:close/>
                  <a:moveTo>
                    <a:pt x="195388" y="9087"/>
                  </a:moveTo>
                  <a:cubicBezTo>
                    <a:pt x="200717" y="9087"/>
                    <a:pt x="211374" y="14019"/>
                    <a:pt x="216703" y="18952"/>
                  </a:cubicBezTo>
                  <a:cubicBezTo>
                    <a:pt x="227360" y="28817"/>
                    <a:pt x="243347" y="48547"/>
                    <a:pt x="254004" y="73209"/>
                  </a:cubicBezTo>
                  <a:cubicBezTo>
                    <a:pt x="232689" y="73209"/>
                    <a:pt x="216703" y="78142"/>
                    <a:pt x="195388" y="78142"/>
                  </a:cubicBezTo>
                  <a:cubicBezTo>
                    <a:pt x="195388" y="78142"/>
                    <a:pt x="195388" y="78142"/>
                    <a:pt x="195388" y="9087"/>
                  </a:cubicBezTo>
                  <a:close/>
                  <a:moveTo>
                    <a:pt x="173896" y="9087"/>
                  </a:moveTo>
                  <a:cubicBezTo>
                    <a:pt x="173896" y="9087"/>
                    <a:pt x="173896" y="9087"/>
                    <a:pt x="173896" y="78142"/>
                  </a:cubicBezTo>
                  <a:cubicBezTo>
                    <a:pt x="153291" y="78142"/>
                    <a:pt x="137838" y="73209"/>
                    <a:pt x="117233" y="73209"/>
                  </a:cubicBezTo>
                  <a:cubicBezTo>
                    <a:pt x="122384" y="63344"/>
                    <a:pt x="122384" y="58412"/>
                    <a:pt x="127535" y="53479"/>
                  </a:cubicBezTo>
                  <a:cubicBezTo>
                    <a:pt x="137838" y="38682"/>
                    <a:pt x="142989" y="23884"/>
                    <a:pt x="153291" y="18952"/>
                  </a:cubicBezTo>
                  <a:cubicBezTo>
                    <a:pt x="163594" y="14019"/>
                    <a:pt x="168745" y="9087"/>
                    <a:pt x="173896" y="9087"/>
                  </a:cubicBezTo>
                  <a:close/>
                  <a:moveTo>
                    <a:pt x="226650" y="0"/>
                  </a:moveTo>
                  <a:cubicBezTo>
                    <a:pt x="264082" y="9605"/>
                    <a:pt x="301515" y="28816"/>
                    <a:pt x="328252" y="57632"/>
                  </a:cubicBezTo>
                  <a:cubicBezTo>
                    <a:pt x="312210" y="62435"/>
                    <a:pt x="290820" y="67238"/>
                    <a:pt x="274777" y="67238"/>
                  </a:cubicBezTo>
                  <a:cubicBezTo>
                    <a:pt x="269430" y="57632"/>
                    <a:pt x="264082" y="48027"/>
                    <a:pt x="264082" y="43224"/>
                  </a:cubicBezTo>
                  <a:cubicBezTo>
                    <a:pt x="253387" y="24013"/>
                    <a:pt x="242692" y="14408"/>
                    <a:pt x="226650" y="4803"/>
                  </a:cubicBezTo>
                  <a:cubicBezTo>
                    <a:pt x="226650" y="4803"/>
                    <a:pt x="226650" y="4803"/>
                    <a:pt x="226650" y="0"/>
                  </a:cubicBezTo>
                  <a:close/>
                  <a:moveTo>
                    <a:pt x="142633" y="0"/>
                  </a:moveTo>
                  <a:cubicBezTo>
                    <a:pt x="142633" y="0"/>
                    <a:pt x="142633" y="0"/>
                    <a:pt x="142633" y="4803"/>
                  </a:cubicBezTo>
                  <a:cubicBezTo>
                    <a:pt x="121654" y="19211"/>
                    <a:pt x="105921" y="38422"/>
                    <a:pt x="95431" y="67238"/>
                  </a:cubicBezTo>
                  <a:cubicBezTo>
                    <a:pt x="79697" y="67238"/>
                    <a:pt x="58719" y="62435"/>
                    <a:pt x="42985" y="57632"/>
                  </a:cubicBezTo>
                  <a:cubicBezTo>
                    <a:pt x="69208" y="28816"/>
                    <a:pt x="105921" y="9605"/>
                    <a:pt x="142633" y="0"/>
                  </a:cubicBezTo>
                  <a:close/>
                </a:path>
              </a:pathLst>
            </a:custGeom>
            <a:solidFill>
              <a:schemeClr val="accent4"/>
            </a:solidFill>
            <a:ln w="9525">
              <a:noFill/>
              <a:round/>
            </a:ln>
          </p:spPr>
          <p:txBody>
            <a:bodyPr anchor="ctr"/>
            <a:lstStyle/>
            <a:p>
              <a:pPr algn="ctr"/>
              <a:endParaRPr>
                <a:cs typeface="+mn-ea"/>
                <a:sym typeface="+mn-lt"/>
              </a:endParaRPr>
            </a:p>
          </p:txBody>
        </p:sp>
      </p:grpSp>
      <p:sp>
        <p:nvSpPr>
          <p:cNvPr id="69" name="文本框 68"/>
          <p:cNvSpPr txBox="1"/>
          <p:nvPr/>
        </p:nvSpPr>
        <p:spPr>
          <a:xfrm>
            <a:off x="1593215" y="3272790"/>
            <a:ext cx="1962785" cy="1456690"/>
          </a:xfrm>
          <a:prstGeom prst="rect">
            <a:avLst/>
          </a:prstGeom>
          <a:noFill/>
        </p:spPr>
        <p:txBody>
          <a:bodyPr wrap="square" rtlCol="0">
            <a:spAutoFit/>
          </a:bodyPr>
          <a:lstStyle/>
          <a:p>
            <a:pPr algn="ctr">
              <a:lnSpc>
                <a:spcPct val="120000"/>
              </a:lnSpc>
              <a:buClrTx/>
              <a:buSzTx/>
              <a:buFontTx/>
            </a:pPr>
            <a:r>
              <a:rPr lang="zh-CN" altLang="en-US" sz="2000" b="1">
                <a:solidFill>
                  <a:srgbClr val="FF0000"/>
                </a:solidFill>
              </a:rPr>
              <a:t>设计先天不足</a:t>
            </a:r>
            <a:endParaRPr lang="zh-CN" altLang="en-US" sz="2000" b="1"/>
          </a:p>
          <a:p>
            <a:pPr>
              <a:lnSpc>
                <a:spcPct val="120000"/>
              </a:lnSpc>
            </a:pPr>
            <a:r>
              <a:rPr lang="zh-CN" altLang="en-US"/>
              <a:t>需要解问题越困难，出差错的可能性越大</a:t>
            </a:r>
          </a:p>
        </p:txBody>
      </p:sp>
      <p:sp>
        <p:nvSpPr>
          <p:cNvPr id="70" name="文本框 69"/>
          <p:cNvSpPr txBox="1"/>
          <p:nvPr/>
        </p:nvSpPr>
        <p:spPr>
          <a:xfrm>
            <a:off x="5303520" y="3201035"/>
            <a:ext cx="2010410" cy="2121535"/>
          </a:xfrm>
          <a:prstGeom prst="rect">
            <a:avLst/>
          </a:prstGeom>
          <a:noFill/>
        </p:spPr>
        <p:txBody>
          <a:bodyPr wrap="square" rtlCol="0">
            <a:spAutoFit/>
          </a:bodyPr>
          <a:lstStyle/>
          <a:p>
            <a:pPr algn="ctr">
              <a:lnSpc>
                <a:spcPct val="120000"/>
              </a:lnSpc>
            </a:pPr>
            <a:r>
              <a:rPr lang="zh-CN" altLang="en-US" sz="2000" b="1" dirty="0"/>
              <a:t>磨损老化</a:t>
            </a:r>
          </a:p>
          <a:p>
            <a:pPr algn="ctr">
              <a:lnSpc>
                <a:spcPct val="120000"/>
              </a:lnSpc>
            </a:pPr>
            <a:r>
              <a:rPr lang="zh-CN" altLang="en-US" dirty="0"/>
              <a:t>材料疲化，表面在移动接触过程中磨损、腐蚀、绝缘退化、耗损机理等</a:t>
            </a:r>
          </a:p>
        </p:txBody>
      </p:sp>
      <p:sp>
        <p:nvSpPr>
          <p:cNvPr id="71" name="文本框 70"/>
          <p:cNvSpPr txBox="1"/>
          <p:nvPr/>
        </p:nvSpPr>
        <p:spPr>
          <a:xfrm>
            <a:off x="3420745" y="3274695"/>
            <a:ext cx="1962785" cy="2121535"/>
          </a:xfrm>
          <a:prstGeom prst="rect">
            <a:avLst/>
          </a:prstGeom>
          <a:noFill/>
        </p:spPr>
        <p:txBody>
          <a:bodyPr wrap="square" rtlCol="0">
            <a:spAutoFit/>
          </a:bodyPr>
          <a:lstStyle/>
          <a:p>
            <a:pPr algn="ctr">
              <a:lnSpc>
                <a:spcPct val="120000"/>
              </a:lnSpc>
            </a:pPr>
            <a:r>
              <a:rPr lang="zh-CN" altLang="en-US" sz="2000" b="1" dirty="0"/>
              <a:t>过应力状态</a:t>
            </a:r>
          </a:p>
          <a:p>
            <a:pPr>
              <a:lnSpc>
                <a:spcPct val="120000"/>
              </a:lnSpc>
            </a:pPr>
            <a:r>
              <a:rPr lang="zh-CN" altLang="en-US" dirty="0"/>
              <a:t>如施加的电力(电流电压)超过电子元器件的承受能力，电子元器件就会失效</a:t>
            </a:r>
          </a:p>
        </p:txBody>
      </p:sp>
      <p:sp>
        <p:nvSpPr>
          <p:cNvPr id="73" name="文本框 72"/>
          <p:cNvSpPr txBox="1"/>
          <p:nvPr/>
        </p:nvSpPr>
        <p:spPr>
          <a:xfrm>
            <a:off x="7211695" y="3272790"/>
            <a:ext cx="1962785" cy="2453640"/>
          </a:xfrm>
          <a:prstGeom prst="rect">
            <a:avLst/>
          </a:prstGeom>
          <a:noFill/>
        </p:spPr>
        <p:txBody>
          <a:bodyPr wrap="square" rtlCol="0">
            <a:spAutoFit/>
          </a:bodyPr>
          <a:lstStyle/>
          <a:p>
            <a:pPr algn="ctr">
              <a:lnSpc>
                <a:spcPct val="120000"/>
              </a:lnSpc>
            </a:pPr>
            <a:r>
              <a:rPr lang="zh-CN" altLang="en-US" sz="2000" b="1" dirty="0"/>
              <a:t>设备参数变异</a:t>
            </a:r>
          </a:p>
          <a:p>
            <a:pPr>
              <a:lnSpc>
                <a:spcPct val="120000"/>
              </a:lnSpc>
            </a:pPr>
            <a:r>
              <a:rPr lang="zh-CN" altLang="en-US" dirty="0"/>
              <a:t>零部件的实际强度值分布和载荷值分布存在重叠或者干涉时，就会发生失效</a:t>
            </a:r>
            <a:r>
              <a:rPr lang="zh-CN" altLang="en-US" b="1" dirty="0">
                <a:solidFill>
                  <a:srgbClr val="FF0000"/>
                </a:solidFill>
              </a:rPr>
              <a:t>（电波干扰）</a:t>
            </a:r>
          </a:p>
        </p:txBody>
      </p:sp>
      <p:sp>
        <p:nvSpPr>
          <p:cNvPr id="74" name="文本框 73"/>
          <p:cNvSpPr txBox="1"/>
          <p:nvPr/>
        </p:nvSpPr>
        <p:spPr>
          <a:xfrm>
            <a:off x="9011285" y="3284855"/>
            <a:ext cx="1962785" cy="1494155"/>
          </a:xfrm>
          <a:prstGeom prst="rect">
            <a:avLst/>
          </a:prstGeom>
          <a:noFill/>
        </p:spPr>
        <p:txBody>
          <a:bodyPr wrap="square" rtlCol="0">
            <a:spAutoFit/>
          </a:bodyPr>
          <a:lstStyle/>
          <a:p>
            <a:pPr algn="ctr">
              <a:lnSpc>
                <a:spcPct val="120000"/>
              </a:lnSpc>
            </a:pPr>
            <a:r>
              <a:rPr lang="zh-CN" altLang="en-US" sz="2000" b="1" dirty="0">
                <a:solidFill>
                  <a:srgbClr val="FF0000"/>
                </a:solidFill>
              </a:rPr>
              <a:t>错误组装、操作或维修</a:t>
            </a:r>
          </a:p>
          <a:p>
            <a:pPr algn="ctr">
              <a:lnSpc>
                <a:spcPct val="120000"/>
              </a:lnSpc>
            </a:pPr>
            <a:r>
              <a:rPr lang="zh-CN" altLang="en-US" dirty="0"/>
              <a:t>组装、操作或维修中发生错误</a:t>
            </a:r>
          </a:p>
        </p:txBody>
      </p:sp>
      <p:sp>
        <p:nvSpPr>
          <p:cNvPr id="75" name="文本框 74"/>
          <p:cNvSpPr txBox="1"/>
          <p:nvPr/>
        </p:nvSpPr>
        <p:spPr>
          <a:xfrm>
            <a:off x="1415415" y="1484630"/>
            <a:ext cx="3474720" cy="583565"/>
          </a:xfrm>
          <a:prstGeom prst="rect">
            <a:avLst/>
          </a:prstGeom>
          <a:noFill/>
        </p:spPr>
        <p:txBody>
          <a:bodyPr wrap="square" rtlCol="0">
            <a:spAutoFit/>
          </a:bodyPr>
          <a:lstStyle/>
          <a:p>
            <a:r>
              <a:rPr lang="zh-CN" altLang="en-US" sz="3200" b="1">
                <a:solidFill>
                  <a:srgbClr val="FF0000"/>
                </a:solidFill>
              </a:rPr>
              <a:t>失效无处不在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rot="2030519">
            <a:off x="590550" y="2507615"/>
            <a:ext cx="3181350" cy="2844800"/>
          </a:xfrm>
          <a:custGeom>
            <a:avLst/>
            <a:gdLst>
              <a:gd name="connsiteX0" fmla="*/ 1704398 w 3706655"/>
              <a:gd name="connsiteY0" fmla="*/ 906813 h 3648114"/>
              <a:gd name="connsiteX1" fmla="*/ 410589 w 3706655"/>
              <a:gd name="connsiteY1" fmla="*/ 3137519 h 3648114"/>
              <a:gd name="connsiteX2" fmla="*/ 2998208 w 3706655"/>
              <a:gd name="connsiteY2" fmla="*/ 3137519 h 3648114"/>
              <a:gd name="connsiteX3" fmla="*/ 1590749 w 3706655"/>
              <a:gd name="connsiteY3" fmla="*/ 0 h 3648114"/>
              <a:gd name="connsiteX4" fmla="*/ 3706655 w 3706655"/>
              <a:gd name="connsiteY4" fmla="*/ 3648114 h 3648114"/>
              <a:gd name="connsiteX5" fmla="*/ 519434 w 3706655"/>
              <a:gd name="connsiteY5" fmla="*/ 3648114 h 3648114"/>
              <a:gd name="connsiteX6" fmla="*/ 0 w 3706655"/>
              <a:gd name="connsiteY6" fmla="*/ 2742670 h 364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6655" h="3648114">
                <a:moveTo>
                  <a:pt x="1704398" y="906813"/>
                </a:moveTo>
                <a:lnTo>
                  <a:pt x="410589" y="3137519"/>
                </a:lnTo>
                <a:lnTo>
                  <a:pt x="2998208" y="3137519"/>
                </a:lnTo>
                <a:close/>
                <a:moveTo>
                  <a:pt x="1590749" y="0"/>
                </a:moveTo>
                <a:lnTo>
                  <a:pt x="3706655" y="3648114"/>
                </a:lnTo>
                <a:lnTo>
                  <a:pt x="519434" y="3648114"/>
                </a:lnTo>
                <a:lnTo>
                  <a:pt x="0" y="2742670"/>
                </a:lnTo>
                <a:close/>
              </a:path>
            </a:pathLst>
          </a:custGeom>
          <a:solidFill>
            <a:schemeClr val="accent1">
              <a:lumMod val="20000"/>
              <a:lumOff val="80000"/>
            </a:schemeClr>
          </a:solid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3" name="组合 62"/>
          <p:cNvGrpSpPr/>
          <p:nvPr/>
        </p:nvGrpSpPr>
        <p:grpSpPr>
          <a:xfrm>
            <a:off x="1261413" y="2708910"/>
            <a:ext cx="5985207" cy="3478105"/>
            <a:chOff x="1524" y="3586"/>
            <a:chExt cx="12008" cy="6265"/>
          </a:xfrm>
        </p:grpSpPr>
        <p:sp>
          <p:nvSpPr>
            <p:cNvPr id="5" name="文本框 6"/>
            <p:cNvSpPr txBox="1"/>
            <p:nvPr/>
          </p:nvSpPr>
          <p:spPr>
            <a:xfrm>
              <a:off x="1524" y="5988"/>
              <a:ext cx="1406" cy="434"/>
            </a:xfrm>
            <a:prstGeom prst="rect">
              <a:avLst/>
            </a:prstGeom>
            <a:noFill/>
          </p:spPr>
          <p:txBody>
            <a:bodyPr wrap="none" anchor="ctr" anchorCtr="0"/>
            <a:lstStyle/>
            <a:p>
              <a:pPr algn="ctr">
                <a:lnSpc>
                  <a:spcPct val="120000"/>
                </a:lnSpc>
              </a:pPr>
              <a:r>
                <a:rPr lang="zh-CN" altLang="en-US" sz="2800" b="1">
                  <a:cs typeface="+mn-ea"/>
                  <a:sym typeface="+mn-lt"/>
                </a:rPr>
                <a:t>概念理解</a:t>
              </a:r>
            </a:p>
          </p:txBody>
        </p:sp>
        <p:grpSp>
          <p:nvGrpSpPr>
            <p:cNvPr id="6" name="组合 5"/>
            <p:cNvGrpSpPr/>
            <p:nvPr/>
          </p:nvGrpSpPr>
          <p:grpSpPr>
            <a:xfrm>
              <a:off x="3825" y="3688"/>
              <a:ext cx="700" cy="670"/>
              <a:chOff x="1363763" y="1653267"/>
              <a:chExt cx="489858" cy="489858"/>
            </a:xfrm>
          </p:grpSpPr>
          <p:sp>
            <p:nvSpPr>
              <p:cNvPr id="54" name="椭圆 53"/>
              <p:cNvSpPr/>
              <p:nvPr/>
            </p:nvSpPr>
            <p:spPr>
              <a:xfrm>
                <a:off x="1363763" y="1653267"/>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5" name="任意多边形: 形状 54"/>
              <p:cNvSpPr/>
              <p:nvPr/>
            </p:nvSpPr>
            <p:spPr bwMode="auto">
              <a:xfrm>
                <a:off x="1518705" y="1804342"/>
                <a:ext cx="179973" cy="17997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grpSp>
        <p:grpSp>
          <p:nvGrpSpPr>
            <p:cNvPr id="7" name="组合 6"/>
            <p:cNvGrpSpPr/>
            <p:nvPr/>
          </p:nvGrpSpPr>
          <p:grpSpPr>
            <a:xfrm>
              <a:off x="3825" y="5361"/>
              <a:ext cx="700" cy="670"/>
              <a:chOff x="4475098" y="3071265"/>
              <a:chExt cx="489858" cy="489858"/>
            </a:xfrm>
          </p:grpSpPr>
          <p:sp>
            <p:nvSpPr>
              <p:cNvPr id="52" name="椭圆 51"/>
              <p:cNvSpPr/>
              <p:nvPr/>
            </p:nvSpPr>
            <p:spPr>
              <a:xfrm>
                <a:off x="4475098" y="3071265"/>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3" name="任意多边形: 形状 52"/>
              <p:cNvSpPr/>
              <p:nvPr/>
            </p:nvSpPr>
            <p:spPr bwMode="auto">
              <a:xfrm>
                <a:off x="4581870" y="3207631"/>
                <a:ext cx="259868" cy="224200"/>
              </a:xfrm>
              <a:custGeom>
                <a:avLst/>
                <a:gdLst>
                  <a:gd name="connsiteX0" fmla="*/ 19050 w 331788"/>
                  <a:gd name="connsiteY0" fmla="*/ 213226 h 286251"/>
                  <a:gd name="connsiteX1" fmla="*/ 151105 w 331788"/>
                  <a:gd name="connsiteY1" fmla="*/ 213226 h 286251"/>
                  <a:gd name="connsiteX2" fmla="*/ 151105 w 331788"/>
                  <a:gd name="connsiteY2" fmla="*/ 278564 h 286251"/>
                  <a:gd name="connsiteX3" fmla="*/ 152400 w 331788"/>
                  <a:gd name="connsiteY3" fmla="*/ 286251 h 286251"/>
                  <a:gd name="connsiteX4" fmla="*/ 25523 w 331788"/>
                  <a:gd name="connsiteY4" fmla="*/ 286251 h 286251"/>
                  <a:gd name="connsiteX5" fmla="*/ 19050 w 331788"/>
                  <a:gd name="connsiteY5" fmla="*/ 278564 h 286251"/>
                  <a:gd name="connsiteX6" fmla="*/ 19050 w 331788"/>
                  <a:gd name="connsiteY6" fmla="*/ 213226 h 286251"/>
                  <a:gd name="connsiteX7" fmla="*/ 185265 w 331788"/>
                  <a:gd name="connsiteY7" fmla="*/ 165601 h 286251"/>
                  <a:gd name="connsiteX8" fmla="*/ 308448 w 331788"/>
                  <a:gd name="connsiteY8" fmla="*/ 165601 h 286251"/>
                  <a:gd name="connsiteX9" fmla="*/ 313635 w 331788"/>
                  <a:gd name="connsiteY9" fmla="*/ 165601 h 286251"/>
                  <a:gd name="connsiteX10" fmla="*/ 331788 w 331788"/>
                  <a:gd name="connsiteY10" fmla="*/ 187421 h 286251"/>
                  <a:gd name="connsiteX11" fmla="*/ 331788 w 331788"/>
                  <a:gd name="connsiteY11" fmla="*/ 278550 h 286251"/>
                  <a:gd name="connsiteX12" fmla="*/ 324008 w 331788"/>
                  <a:gd name="connsiteY12" fmla="*/ 286251 h 286251"/>
                  <a:gd name="connsiteX13" fmla="*/ 169705 w 331788"/>
                  <a:gd name="connsiteY13" fmla="*/ 286251 h 286251"/>
                  <a:gd name="connsiteX14" fmla="*/ 161925 w 331788"/>
                  <a:gd name="connsiteY14" fmla="*/ 278550 h 286251"/>
                  <a:gd name="connsiteX15" fmla="*/ 161925 w 331788"/>
                  <a:gd name="connsiteY15" fmla="*/ 187421 h 286251"/>
                  <a:gd name="connsiteX16" fmla="*/ 168408 w 331788"/>
                  <a:gd name="connsiteY16" fmla="*/ 173302 h 286251"/>
                  <a:gd name="connsiteX17" fmla="*/ 174892 w 331788"/>
                  <a:gd name="connsiteY17" fmla="*/ 166885 h 286251"/>
                  <a:gd name="connsiteX18" fmla="*/ 185265 w 331788"/>
                  <a:gd name="connsiteY18" fmla="*/ 165601 h 286251"/>
                  <a:gd name="connsiteX19" fmla="*/ 59302 w 331788"/>
                  <a:gd name="connsiteY19" fmla="*/ 117976 h 286251"/>
                  <a:gd name="connsiteX20" fmla="*/ 78640 w 331788"/>
                  <a:gd name="connsiteY20" fmla="*/ 117976 h 286251"/>
                  <a:gd name="connsiteX21" fmla="*/ 86375 w 331788"/>
                  <a:gd name="connsiteY21" fmla="*/ 123154 h 286251"/>
                  <a:gd name="connsiteX22" fmla="*/ 94110 w 331788"/>
                  <a:gd name="connsiteY22" fmla="*/ 160692 h 286251"/>
                  <a:gd name="connsiteX23" fmla="*/ 95399 w 331788"/>
                  <a:gd name="connsiteY23" fmla="*/ 165870 h 286251"/>
                  <a:gd name="connsiteX24" fmla="*/ 96688 w 331788"/>
                  <a:gd name="connsiteY24" fmla="*/ 169753 h 286251"/>
                  <a:gd name="connsiteX25" fmla="*/ 96688 w 331788"/>
                  <a:gd name="connsiteY25" fmla="*/ 172342 h 286251"/>
                  <a:gd name="connsiteX26" fmla="*/ 103134 w 331788"/>
                  <a:gd name="connsiteY26" fmla="*/ 172342 h 286251"/>
                  <a:gd name="connsiteX27" fmla="*/ 103134 w 331788"/>
                  <a:gd name="connsiteY27" fmla="*/ 165870 h 286251"/>
                  <a:gd name="connsiteX28" fmla="*/ 103134 w 331788"/>
                  <a:gd name="connsiteY28" fmla="*/ 164576 h 286251"/>
                  <a:gd name="connsiteX29" fmla="*/ 104424 w 331788"/>
                  <a:gd name="connsiteY29" fmla="*/ 160692 h 286251"/>
                  <a:gd name="connsiteX30" fmla="*/ 112159 w 331788"/>
                  <a:gd name="connsiteY30" fmla="*/ 134804 h 286251"/>
                  <a:gd name="connsiteX31" fmla="*/ 107002 w 331788"/>
                  <a:gd name="connsiteY31" fmla="*/ 121859 h 286251"/>
                  <a:gd name="connsiteX32" fmla="*/ 109580 w 331788"/>
                  <a:gd name="connsiteY32" fmla="*/ 117976 h 286251"/>
                  <a:gd name="connsiteX33" fmla="*/ 121183 w 331788"/>
                  <a:gd name="connsiteY33" fmla="*/ 117976 h 286251"/>
                  <a:gd name="connsiteX34" fmla="*/ 125050 w 331788"/>
                  <a:gd name="connsiteY34" fmla="*/ 121859 h 286251"/>
                  <a:gd name="connsiteX35" fmla="*/ 118605 w 331788"/>
                  <a:gd name="connsiteY35" fmla="*/ 134804 h 286251"/>
                  <a:gd name="connsiteX36" fmla="*/ 126340 w 331788"/>
                  <a:gd name="connsiteY36" fmla="*/ 160692 h 286251"/>
                  <a:gd name="connsiteX37" fmla="*/ 126340 w 331788"/>
                  <a:gd name="connsiteY37" fmla="*/ 165870 h 286251"/>
                  <a:gd name="connsiteX38" fmla="*/ 127629 w 331788"/>
                  <a:gd name="connsiteY38" fmla="*/ 165870 h 286251"/>
                  <a:gd name="connsiteX39" fmla="*/ 127629 w 331788"/>
                  <a:gd name="connsiteY39" fmla="*/ 172342 h 286251"/>
                  <a:gd name="connsiteX40" fmla="*/ 134075 w 331788"/>
                  <a:gd name="connsiteY40" fmla="*/ 172342 h 286251"/>
                  <a:gd name="connsiteX41" fmla="*/ 134075 w 331788"/>
                  <a:gd name="connsiteY41" fmla="*/ 169753 h 286251"/>
                  <a:gd name="connsiteX42" fmla="*/ 135364 w 331788"/>
                  <a:gd name="connsiteY42" fmla="*/ 165870 h 286251"/>
                  <a:gd name="connsiteX43" fmla="*/ 136653 w 331788"/>
                  <a:gd name="connsiteY43" fmla="*/ 160692 h 286251"/>
                  <a:gd name="connsiteX44" fmla="*/ 144388 w 331788"/>
                  <a:gd name="connsiteY44" fmla="*/ 123154 h 286251"/>
                  <a:gd name="connsiteX45" fmla="*/ 152123 w 331788"/>
                  <a:gd name="connsiteY45" fmla="*/ 117976 h 286251"/>
                  <a:gd name="connsiteX46" fmla="*/ 171461 w 331788"/>
                  <a:gd name="connsiteY46" fmla="*/ 117976 h 286251"/>
                  <a:gd name="connsiteX47" fmla="*/ 192088 w 331788"/>
                  <a:gd name="connsiteY47" fmla="*/ 138687 h 286251"/>
                  <a:gd name="connsiteX48" fmla="*/ 192088 w 331788"/>
                  <a:gd name="connsiteY48" fmla="*/ 152926 h 286251"/>
                  <a:gd name="connsiteX49" fmla="*/ 184353 w 331788"/>
                  <a:gd name="connsiteY49" fmla="*/ 152926 h 286251"/>
                  <a:gd name="connsiteX50" fmla="*/ 163726 w 331788"/>
                  <a:gd name="connsiteY50" fmla="*/ 160692 h 286251"/>
                  <a:gd name="connsiteX51" fmla="*/ 158569 w 331788"/>
                  <a:gd name="connsiteY51" fmla="*/ 165870 h 286251"/>
                  <a:gd name="connsiteX52" fmla="*/ 154702 w 331788"/>
                  <a:gd name="connsiteY52" fmla="*/ 172342 h 286251"/>
                  <a:gd name="connsiteX53" fmla="*/ 150834 w 331788"/>
                  <a:gd name="connsiteY53" fmla="*/ 186581 h 286251"/>
                  <a:gd name="connsiteX54" fmla="*/ 150834 w 331788"/>
                  <a:gd name="connsiteY54" fmla="*/ 202114 h 286251"/>
                  <a:gd name="connsiteX55" fmla="*/ 10313 w 331788"/>
                  <a:gd name="connsiteY55" fmla="*/ 202114 h 286251"/>
                  <a:gd name="connsiteX56" fmla="*/ 0 w 331788"/>
                  <a:gd name="connsiteY56" fmla="*/ 190464 h 286251"/>
                  <a:gd name="connsiteX57" fmla="*/ 0 w 331788"/>
                  <a:gd name="connsiteY57" fmla="*/ 182698 h 286251"/>
                  <a:gd name="connsiteX58" fmla="*/ 10313 w 331788"/>
                  <a:gd name="connsiteY58" fmla="*/ 172342 h 286251"/>
                  <a:gd name="connsiteX59" fmla="*/ 38675 w 331788"/>
                  <a:gd name="connsiteY59" fmla="*/ 172342 h 286251"/>
                  <a:gd name="connsiteX60" fmla="*/ 38675 w 331788"/>
                  <a:gd name="connsiteY60" fmla="*/ 138687 h 286251"/>
                  <a:gd name="connsiteX61" fmla="*/ 59302 w 331788"/>
                  <a:gd name="connsiteY61" fmla="*/ 117976 h 286251"/>
                  <a:gd name="connsiteX62" fmla="*/ 206838 w 331788"/>
                  <a:gd name="connsiteY62" fmla="*/ 33838 h 286251"/>
                  <a:gd name="connsiteX63" fmla="*/ 208124 w 331788"/>
                  <a:gd name="connsiteY63" fmla="*/ 33838 h 286251"/>
                  <a:gd name="connsiteX64" fmla="*/ 278858 w 331788"/>
                  <a:gd name="connsiteY64" fmla="*/ 48038 h 286251"/>
                  <a:gd name="connsiteX65" fmla="*/ 296863 w 331788"/>
                  <a:gd name="connsiteY65" fmla="*/ 69984 h 286251"/>
                  <a:gd name="connsiteX66" fmla="*/ 296863 w 331788"/>
                  <a:gd name="connsiteY66" fmla="*/ 99676 h 286251"/>
                  <a:gd name="connsiteX67" fmla="*/ 246706 w 331788"/>
                  <a:gd name="connsiteY67" fmla="*/ 151313 h 286251"/>
                  <a:gd name="connsiteX68" fmla="*/ 195263 w 331788"/>
                  <a:gd name="connsiteY68" fmla="*/ 99676 h 286251"/>
                  <a:gd name="connsiteX69" fmla="*/ 195263 w 331788"/>
                  <a:gd name="connsiteY69" fmla="*/ 45456 h 286251"/>
                  <a:gd name="connsiteX70" fmla="*/ 206838 w 331788"/>
                  <a:gd name="connsiteY70" fmla="*/ 33838 h 286251"/>
                  <a:gd name="connsiteX71" fmla="*/ 150465 w 331788"/>
                  <a:gd name="connsiteY71" fmla="*/ 198 h 286251"/>
                  <a:gd name="connsiteX72" fmla="*/ 163513 w 331788"/>
                  <a:gd name="connsiteY72" fmla="*/ 10479 h 286251"/>
                  <a:gd name="connsiteX73" fmla="*/ 163513 w 331788"/>
                  <a:gd name="connsiteY73" fmla="*/ 60599 h 286251"/>
                  <a:gd name="connsiteX74" fmla="*/ 116540 w 331788"/>
                  <a:gd name="connsiteY74" fmla="*/ 106863 h 286251"/>
                  <a:gd name="connsiteX75" fmla="*/ 68263 w 331788"/>
                  <a:gd name="connsiteY75" fmla="*/ 60599 h 286251"/>
                  <a:gd name="connsiteX76" fmla="*/ 68263 w 331788"/>
                  <a:gd name="connsiteY76" fmla="*/ 33611 h 286251"/>
                  <a:gd name="connsiteX77" fmla="*/ 85225 w 331788"/>
                  <a:gd name="connsiteY77" fmla="*/ 13049 h 286251"/>
                  <a:gd name="connsiteX78" fmla="*/ 150465 w 331788"/>
                  <a:gd name="connsiteY78" fmla="*/ 198 h 2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286251">
                    <a:moveTo>
                      <a:pt x="19050" y="213226"/>
                    </a:moveTo>
                    <a:lnTo>
                      <a:pt x="151105" y="213226"/>
                    </a:lnTo>
                    <a:cubicBezTo>
                      <a:pt x="151105" y="213226"/>
                      <a:pt x="151105" y="213226"/>
                      <a:pt x="151105" y="278564"/>
                    </a:cubicBezTo>
                    <a:cubicBezTo>
                      <a:pt x="151105" y="281126"/>
                      <a:pt x="152400" y="283689"/>
                      <a:pt x="152400" y="286251"/>
                    </a:cubicBezTo>
                    <a:cubicBezTo>
                      <a:pt x="152400" y="286251"/>
                      <a:pt x="152400" y="286251"/>
                      <a:pt x="25523" y="286251"/>
                    </a:cubicBezTo>
                    <a:cubicBezTo>
                      <a:pt x="21639" y="286251"/>
                      <a:pt x="19050" y="282408"/>
                      <a:pt x="19050" y="278564"/>
                    </a:cubicBezTo>
                    <a:cubicBezTo>
                      <a:pt x="19050" y="278564"/>
                      <a:pt x="19050" y="278564"/>
                      <a:pt x="19050" y="213226"/>
                    </a:cubicBezTo>
                    <a:close/>
                    <a:moveTo>
                      <a:pt x="185265" y="165601"/>
                    </a:moveTo>
                    <a:lnTo>
                      <a:pt x="308448" y="165601"/>
                    </a:lnTo>
                    <a:cubicBezTo>
                      <a:pt x="309745" y="165601"/>
                      <a:pt x="312338" y="165601"/>
                      <a:pt x="313635" y="165601"/>
                    </a:cubicBezTo>
                    <a:cubicBezTo>
                      <a:pt x="324008" y="168168"/>
                      <a:pt x="331788" y="177153"/>
                      <a:pt x="331788" y="187421"/>
                    </a:cubicBezTo>
                    <a:cubicBezTo>
                      <a:pt x="331788" y="187421"/>
                      <a:pt x="331788" y="187421"/>
                      <a:pt x="331788" y="278550"/>
                    </a:cubicBezTo>
                    <a:cubicBezTo>
                      <a:pt x="331788" y="282401"/>
                      <a:pt x="327898" y="286251"/>
                      <a:pt x="324008" y="286251"/>
                    </a:cubicBezTo>
                    <a:cubicBezTo>
                      <a:pt x="324008" y="286251"/>
                      <a:pt x="324008" y="286251"/>
                      <a:pt x="169705" y="286251"/>
                    </a:cubicBezTo>
                    <a:cubicBezTo>
                      <a:pt x="165815" y="286251"/>
                      <a:pt x="161925" y="282401"/>
                      <a:pt x="161925" y="278550"/>
                    </a:cubicBezTo>
                    <a:cubicBezTo>
                      <a:pt x="161925" y="278550"/>
                      <a:pt x="161925" y="278550"/>
                      <a:pt x="161925" y="187421"/>
                    </a:cubicBezTo>
                    <a:cubicBezTo>
                      <a:pt x="161925" y="182287"/>
                      <a:pt x="164518" y="177153"/>
                      <a:pt x="168408" y="173302"/>
                    </a:cubicBezTo>
                    <a:cubicBezTo>
                      <a:pt x="169705" y="170735"/>
                      <a:pt x="172298" y="168168"/>
                      <a:pt x="174892" y="166885"/>
                    </a:cubicBezTo>
                    <a:cubicBezTo>
                      <a:pt x="177485" y="165601"/>
                      <a:pt x="181375" y="165601"/>
                      <a:pt x="185265" y="165601"/>
                    </a:cubicBezTo>
                    <a:close/>
                    <a:moveTo>
                      <a:pt x="59302" y="117976"/>
                    </a:moveTo>
                    <a:cubicBezTo>
                      <a:pt x="59302" y="117976"/>
                      <a:pt x="59302" y="117976"/>
                      <a:pt x="78640" y="117976"/>
                    </a:cubicBezTo>
                    <a:cubicBezTo>
                      <a:pt x="82507" y="117976"/>
                      <a:pt x="85086" y="120565"/>
                      <a:pt x="86375" y="123154"/>
                    </a:cubicBezTo>
                    <a:cubicBezTo>
                      <a:pt x="86375" y="123154"/>
                      <a:pt x="86375" y="123154"/>
                      <a:pt x="94110" y="160692"/>
                    </a:cubicBezTo>
                    <a:cubicBezTo>
                      <a:pt x="94110" y="160692"/>
                      <a:pt x="94110" y="160692"/>
                      <a:pt x="95399" y="165870"/>
                    </a:cubicBezTo>
                    <a:cubicBezTo>
                      <a:pt x="95399" y="165870"/>
                      <a:pt x="95399" y="165870"/>
                      <a:pt x="96688" y="169753"/>
                    </a:cubicBezTo>
                    <a:cubicBezTo>
                      <a:pt x="96688" y="171048"/>
                      <a:pt x="96688" y="171048"/>
                      <a:pt x="96688" y="172342"/>
                    </a:cubicBezTo>
                    <a:cubicBezTo>
                      <a:pt x="96688" y="172342"/>
                      <a:pt x="96688" y="172342"/>
                      <a:pt x="103134" y="172342"/>
                    </a:cubicBezTo>
                    <a:cubicBezTo>
                      <a:pt x="103134" y="169753"/>
                      <a:pt x="103134" y="168459"/>
                      <a:pt x="103134" y="165870"/>
                    </a:cubicBezTo>
                    <a:cubicBezTo>
                      <a:pt x="103134" y="165870"/>
                      <a:pt x="103134" y="165870"/>
                      <a:pt x="103134" y="164576"/>
                    </a:cubicBezTo>
                    <a:cubicBezTo>
                      <a:pt x="103134" y="164576"/>
                      <a:pt x="103134" y="164576"/>
                      <a:pt x="104424" y="160692"/>
                    </a:cubicBezTo>
                    <a:cubicBezTo>
                      <a:pt x="104424" y="160692"/>
                      <a:pt x="104424" y="160692"/>
                      <a:pt x="112159" y="134804"/>
                    </a:cubicBezTo>
                    <a:cubicBezTo>
                      <a:pt x="112159" y="134804"/>
                      <a:pt x="112159" y="134804"/>
                      <a:pt x="107002" y="121859"/>
                    </a:cubicBezTo>
                    <a:cubicBezTo>
                      <a:pt x="105713" y="120565"/>
                      <a:pt x="107002" y="117976"/>
                      <a:pt x="109580" y="117976"/>
                    </a:cubicBezTo>
                    <a:cubicBezTo>
                      <a:pt x="109580" y="117976"/>
                      <a:pt x="109580" y="117976"/>
                      <a:pt x="121183" y="117976"/>
                    </a:cubicBezTo>
                    <a:cubicBezTo>
                      <a:pt x="123761" y="117976"/>
                      <a:pt x="125050" y="120565"/>
                      <a:pt x="125050" y="121859"/>
                    </a:cubicBezTo>
                    <a:cubicBezTo>
                      <a:pt x="125050" y="121859"/>
                      <a:pt x="125050" y="121859"/>
                      <a:pt x="118605" y="134804"/>
                    </a:cubicBezTo>
                    <a:cubicBezTo>
                      <a:pt x="118605" y="134804"/>
                      <a:pt x="118605" y="134804"/>
                      <a:pt x="126340" y="160692"/>
                    </a:cubicBezTo>
                    <a:cubicBezTo>
                      <a:pt x="126340" y="160692"/>
                      <a:pt x="126340" y="160692"/>
                      <a:pt x="126340" y="165870"/>
                    </a:cubicBezTo>
                    <a:cubicBezTo>
                      <a:pt x="127629" y="165870"/>
                      <a:pt x="127629" y="165870"/>
                      <a:pt x="127629" y="165870"/>
                    </a:cubicBezTo>
                    <a:cubicBezTo>
                      <a:pt x="127629" y="168459"/>
                      <a:pt x="127629" y="169753"/>
                      <a:pt x="127629" y="172342"/>
                    </a:cubicBezTo>
                    <a:cubicBezTo>
                      <a:pt x="127629" y="172342"/>
                      <a:pt x="127629" y="172342"/>
                      <a:pt x="134075" y="172342"/>
                    </a:cubicBezTo>
                    <a:cubicBezTo>
                      <a:pt x="134075" y="171048"/>
                      <a:pt x="134075" y="171048"/>
                      <a:pt x="134075" y="169753"/>
                    </a:cubicBezTo>
                    <a:cubicBezTo>
                      <a:pt x="134075" y="169753"/>
                      <a:pt x="134075" y="169753"/>
                      <a:pt x="135364" y="165870"/>
                    </a:cubicBezTo>
                    <a:cubicBezTo>
                      <a:pt x="135364" y="165870"/>
                      <a:pt x="135364" y="165870"/>
                      <a:pt x="136653" y="160692"/>
                    </a:cubicBezTo>
                    <a:cubicBezTo>
                      <a:pt x="136653" y="160692"/>
                      <a:pt x="136653" y="160692"/>
                      <a:pt x="144388" y="123154"/>
                    </a:cubicBezTo>
                    <a:cubicBezTo>
                      <a:pt x="145677" y="120565"/>
                      <a:pt x="148256" y="117976"/>
                      <a:pt x="152123" y="117976"/>
                    </a:cubicBezTo>
                    <a:cubicBezTo>
                      <a:pt x="152123" y="117976"/>
                      <a:pt x="152123" y="117976"/>
                      <a:pt x="171461" y="117976"/>
                    </a:cubicBezTo>
                    <a:cubicBezTo>
                      <a:pt x="183064" y="117976"/>
                      <a:pt x="192088" y="127037"/>
                      <a:pt x="192088" y="138687"/>
                    </a:cubicBezTo>
                    <a:cubicBezTo>
                      <a:pt x="192088" y="138687"/>
                      <a:pt x="192088" y="138687"/>
                      <a:pt x="192088" y="152926"/>
                    </a:cubicBezTo>
                    <a:cubicBezTo>
                      <a:pt x="192088" y="152926"/>
                      <a:pt x="192088" y="152926"/>
                      <a:pt x="184353" y="152926"/>
                    </a:cubicBezTo>
                    <a:cubicBezTo>
                      <a:pt x="176618" y="152926"/>
                      <a:pt x="168883" y="156809"/>
                      <a:pt x="163726" y="160692"/>
                    </a:cubicBezTo>
                    <a:cubicBezTo>
                      <a:pt x="161148" y="161987"/>
                      <a:pt x="159858" y="164576"/>
                      <a:pt x="158569" y="165870"/>
                    </a:cubicBezTo>
                    <a:cubicBezTo>
                      <a:pt x="157280" y="168459"/>
                      <a:pt x="155991" y="169753"/>
                      <a:pt x="154702" y="172342"/>
                    </a:cubicBezTo>
                    <a:cubicBezTo>
                      <a:pt x="152123" y="176225"/>
                      <a:pt x="150834" y="181403"/>
                      <a:pt x="150834" y="186581"/>
                    </a:cubicBezTo>
                    <a:cubicBezTo>
                      <a:pt x="150834" y="186581"/>
                      <a:pt x="150834" y="186581"/>
                      <a:pt x="150834" y="202114"/>
                    </a:cubicBezTo>
                    <a:cubicBezTo>
                      <a:pt x="150834" y="202114"/>
                      <a:pt x="150834" y="202114"/>
                      <a:pt x="10313" y="202114"/>
                    </a:cubicBezTo>
                    <a:cubicBezTo>
                      <a:pt x="5157" y="202114"/>
                      <a:pt x="0" y="196936"/>
                      <a:pt x="0" y="190464"/>
                    </a:cubicBezTo>
                    <a:cubicBezTo>
                      <a:pt x="0" y="190464"/>
                      <a:pt x="0" y="190464"/>
                      <a:pt x="0" y="182698"/>
                    </a:cubicBezTo>
                    <a:cubicBezTo>
                      <a:pt x="0" y="176225"/>
                      <a:pt x="5157" y="172342"/>
                      <a:pt x="10313" y="172342"/>
                    </a:cubicBezTo>
                    <a:cubicBezTo>
                      <a:pt x="10313" y="172342"/>
                      <a:pt x="10313" y="172342"/>
                      <a:pt x="38675" y="172342"/>
                    </a:cubicBezTo>
                    <a:cubicBezTo>
                      <a:pt x="38675" y="172342"/>
                      <a:pt x="38675" y="172342"/>
                      <a:pt x="38675" y="138687"/>
                    </a:cubicBezTo>
                    <a:cubicBezTo>
                      <a:pt x="38675" y="127037"/>
                      <a:pt x="47700" y="117976"/>
                      <a:pt x="59302" y="117976"/>
                    </a:cubicBezTo>
                    <a:close/>
                    <a:moveTo>
                      <a:pt x="206838" y="33838"/>
                    </a:moveTo>
                    <a:cubicBezTo>
                      <a:pt x="206838" y="33838"/>
                      <a:pt x="208124" y="33838"/>
                      <a:pt x="208124" y="33838"/>
                    </a:cubicBezTo>
                    <a:cubicBezTo>
                      <a:pt x="223557" y="36420"/>
                      <a:pt x="258281" y="44166"/>
                      <a:pt x="278858" y="48038"/>
                    </a:cubicBezTo>
                    <a:cubicBezTo>
                      <a:pt x="289147" y="50620"/>
                      <a:pt x="296863" y="59657"/>
                      <a:pt x="296863" y="69984"/>
                    </a:cubicBezTo>
                    <a:cubicBezTo>
                      <a:pt x="296863" y="69984"/>
                      <a:pt x="296863" y="69984"/>
                      <a:pt x="296863" y="99676"/>
                    </a:cubicBezTo>
                    <a:cubicBezTo>
                      <a:pt x="296863" y="128076"/>
                      <a:pt x="275000" y="151313"/>
                      <a:pt x="246706" y="151313"/>
                    </a:cubicBezTo>
                    <a:cubicBezTo>
                      <a:pt x="218412" y="151313"/>
                      <a:pt x="195263" y="128076"/>
                      <a:pt x="195263" y="99676"/>
                    </a:cubicBezTo>
                    <a:cubicBezTo>
                      <a:pt x="195263" y="99676"/>
                      <a:pt x="195263" y="99676"/>
                      <a:pt x="195263" y="45456"/>
                    </a:cubicBezTo>
                    <a:cubicBezTo>
                      <a:pt x="195263" y="39002"/>
                      <a:pt x="200407" y="33838"/>
                      <a:pt x="206838" y="33838"/>
                    </a:cubicBezTo>
                    <a:close/>
                    <a:moveTo>
                      <a:pt x="150465" y="198"/>
                    </a:moveTo>
                    <a:cubicBezTo>
                      <a:pt x="156989" y="-1087"/>
                      <a:pt x="163513" y="4053"/>
                      <a:pt x="163513" y="10479"/>
                    </a:cubicBezTo>
                    <a:cubicBezTo>
                      <a:pt x="163513" y="10479"/>
                      <a:pt x="163513" y="10479"/>
                      <a:pt x="163513" y="60599"/>
                    </a:cubicBezTo>
                    <a:cubicBezTo>
                      <a:pt x="163513" y="86301"/>
                      <a:pt x="142636" y="106863"/>
                      <a:pt x="116540" y="106863"/>
                    </a:cubicBezTo>
                    <a:cubicBezTo>
                      <a:pt x="90444" y="106863"/>
                      <a:pt x="68263" y="86301"/>
                      <a:pt x="68263" y="60599"/>
                    </a:cubicBezTo>
                    <a:cubicBezTo>
                      <a:pt x="68263" y="60599"/>
                      <a:pt x="68263" y="60599"/>
                      <a:pt x="68263" y="33611"/>
                    </a:cubicBezTo>
                    <a:cubicBezTo>
                      <a:pt x="68263" y="23330"/>
                      <a:pt x="76092" y="14334"/>
                      <a:pt x="85225" y="13049"/>
                    </a:cubicBezTo>
                    <a:cubicBezTo>
                      <a:pt x="104797" y="9194"/>
                      <a:pt x="137417" y="2768"/>
                      <a:pt x="150465" y="198"/>
                    </a:cubicBezTo>
                    <a:close/>
                  </a:path>
                </a:pathLst>
              </a:custGeom>
              <a:solidFill>
                <a:srgbClr val="FFFFFF"/>
              </a:solidFill>
              <a:ln>
                <a:noFill/>
              </a:ln>
            </p:spPr>
            <p:txBody>
              <a:bodyPr anchor="ctr"/>
              <a:lstStyle/>
              <a:p>
                <a:pPr algn="ctr"/>
                <a:endParaRPr>
                  <a:cs typeface="+mn-ea"/>
                  <a:sym typeface="+mn-lt"/>
                </a:endParaRPr>
              </a:p>
            </p:txBody>
          </p:sp>
        </p:grpSp>
        <p:grpSp>
          <p:nvGrpSpPr>
            <p:cNvPr id="8" name="组合 7"/>
            <p:cNvGrpSpPr/>
            <p:nvPr/>
          </p:nvGrpSpPr>
          <p:grpSpPr>
            <a:xfrm>
              <a:off x="3825" y="7152"/>
              <a:ext cx="700" cy="670"/>
              <a:chOff x="7698094" y="1653267"/>
              <a:chExt cx="489858" cy="489858"/>
            </a:xfrm>
          </p:grpSpPr>
          <p:sp>
            <p:nvSpPr>
              <p:cNvPr id="50" name="椭圆 49"/>
              <p:cNvSpPr/>
              <p:nvPr/>
            </p:nvSpPr>
            <p:spPr>
              <a:xfrm>
                <a:off x="7698094" y="1653267"/>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1" name="任意多边形: 形状 50"/>
              <p:cNvSpPr/>
              <p:nvPr/>
            </p:nvSpPr>
            <p:spPr bwMode="auto">
              <a:xfrm>
                <a:off x="7831850" y="1789278"/>
                <a:ext cx="212129" cy="21009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rgbClr val="FFFFFF"/>
              </a:solidFill>
              <a:ln>
                <a:noFill/>
              </a:ln>
            </p:spPr>
            <p:txBody>
              <a:bodyPr anchor="ctr"/>
              <a:lstStyle/>
              <a:p>
                <a:pPr algn="ctr"/>
                <a:endParaRPr>
                  <a:cs typeface="+mn-ea"/>
                  <a:sym typeface="+mn-lt"/>
                </a:endParaRPr>
              </a:p>
            </p:txBody>
          </p:sp>
        </p:grpSp>
        <p:grpSp>
          <p:nvGrpSpPr>
            <p:cNvPr id="9" name="组合 8"/>
            <p:cNvGrpSpPr/>
            <p:nvPr/>
          </p:nvGrpSpPr>
          <p:grpSpPr>
            <a:xfrm>
              <a:off x="3825" y="8825"/>
              <a:ext cx="700" cy="670"/>
              <a:chOff x="7698094" y="1653267"/>
              <a:chExt cx="489858" cy="489858"/>
            </a:xfrm>
          </p:grpSpPr>
          <p:sp>
            <p:nvSpPr>
              <p:cNvPr id="48" name="椭圆 47"/>
              <p:cNvSpPr/>
              <p:nvPr/>
            </p:nvSpPr>
            <p:spPr>
              <a:xfrm>
                <a:off x="7698094" y="1653267"/>
                <a:ext cx="489858" cy="4898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9" name="任意多边形: 形状 48"/>
              <p:cNvSpPr/>
              <p:nvPr/>
            </p:nvSpPr>
            <p:spPr bwMode="auto">
              <a:xfrm>
                <a:off x="7831850" y="1793174"/>
                <a:ext cx="212129" cy="202306"/>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a:cs typeface="+mn-ea"/>
                  <a:sym typeface="+mn-lt"/>
                </a:endParaRPr>
              </a:p>
            </p:txBody>
          </p:sp>
        </p:grpSp>
        <p:sp>
          <p:nvSpPr>
            <p:cNvPr id="57" name="文本框 56"/>
            <p:cNvSpPr txBox="1"/>
            <p:nvPr/>
          </p:nvSpPr>
          <p:spPr>
            <a:xfrm>
              <a:off x="4801" y="3586"/>
              <a:ext cx="8695" cy="1273"/>
            </a:xfrm>
            <a:prstGeom prst="rect">
              <a:avLst/>
            </a:prstGeom>
            <a:noFill/>
            <a:ln w="19050">
              <a:solidFill>
                <a:schemeClr val="accent1">
                  <a:lumMod val="50000"/>
                </a:schemeClr>
              </a:solidFill>
              <a:prstDash val="dash"/>
            </a:ln>
          </p:spPr>
          <p:txBody>
            <a:bodyPr wrap="square" rtlCol="0" anchor="t">
              <a:spAutoFit/>
            </a:bodyPr>
            <a:lstStyle/>
            <a:p>
              <a:r>
                <a:rPr lang="zh-CN" altLang="en-US" sz="2000">
                  <a:sym typeface="+mn-ea"/>
                </a:rPr>
                <a:t>规定的条件。环境条件、工作条件，如温度、湿度、场地的平整度等。</a:t>
              </a:r>
            </a:p>
          </p:txBody>
        </p:sp>
        <p:sp>
          <p:nvSpPr>
            <p:cNvPr id="58" name="文本框 57"/>
            <p:cNvSpPr txBox="1"/>
            <p:nvPr/>
          </p:nvSpPr>
          <p:spPr>
            <a:xfrm>
              <a:off x="4800" y="4941"/>
              <a:ext cx="8695" cy="1828"/>
            </a:xfrm>
            <a:prstGeom prst="rect">
              <a:avLst/>
            </a:prstGeom>
            <a:noFill/>
            <a:ln w="19050">
              <a:solidFill>
                <a:schemeClr val="accent1">
                  <a:lumMod val="50000"/>
                </a:schemeClr>
              </a:solidFill>
              <a:prstDash val="dash"/>
            </a:ln>
          </p:spPr>
          <p:txBody>
            <a:bodyPr wrap="square" rtlCol="0" anchor="t">
              <a:spAutoFit/>
            </a:bodyPr>
            <a:lstStyle/>
            <a:p>
              <a:r>
                <a:rPr lang="zh-CN" altLang="en-US" sz="2000">
                  <a:sym typeface="+mn-ea"/>
                </a:rPr>
                <a:t>规定的时间。“时间”是指广义的时间，如小时、公里、次数，</a:t>
              </a:r>
              <a:r>
                <a:rPr lang="zh-CN" altLang="en-US" sz="2000" b="1">
                  <a:solidFill>
                    <a:srgbClr val="FF0000"/>
                  </a:solidFill>
                  <a:sym typeface="+mn-ea"/>
                </a:rPr>
                <a:t>每行驶 10公里</a:t>
              </a:r>
              <a:r>
                <a:rPr lang="zh-CN" altLang="en-US" sz="2000">
                  <a:sym typeface="+mn-ea"/>
                </a:rPr>
                <a:t>发生故障的次数。</a:t>
              </a:r>
            </a:p>
          </p:txBody>
        </p:sp>
        <p:sp>
          <p:nvSpPr>
            <p:cNvPr id="59" name="文本框 58"/>
            <p:cNvSpPr txBox="1"/>
            <p:nvPr/>
          </p:nvSpPr>
          <p:spPr>
            <a:xfrm>
              <a:off x="4800" y="6751"/>
              <a:ext cx="8695" cy="1828"/>
            </a:xfrm>
            <a:prstGeom prst="rect">
              <a:avLst/>
            </a:prstGeom>
            <a:noFill/>
            <a:ln w="19050">
              <a:solidFill>
                <a:schemeClr val="accent1">
                  <a:lumMod val="50000"/>
                </a:schemeClr>
              </a:solidFill>
              <a:prstDash val="dash"/>
            </a:ln>
          </p:spPr>
          <p:txBody>
            <a:bodyPr wrap="square" rtlCol="0" anchor="t">
              <a:spAutoFit/>
            </a:bodyPr>
            <a:lstStyle/>
            <a:p>
              <a:r>
                <a:rPr lang="zh-CN" altLang="en-US" sz="2000">
                  <a:sym typeface="+mn-ea"/>
                </a:rPr>
                <a:t>规定的功能。产品规格说明书中规定的正常工作指标，如搬运、顶升、旋转等。</a:t>
              </a:r>
            </a:p>
          </p:txBody>
        </p:sp>
        <p:sp>
          <p:nvSpPr>
            <p:cNvPr id="60" name="文本框 59"/>
            <p:cNvSpPr txBox="1"/>
            <p:nvPr/>
          </p:nvSpPr>
          <p:spPr>
            <a:xfrm>
              <a:off x="4837" y="8578"/>
              <a:ext cx="8695" cy="1273"/>
            </a:xfrm>
            <a:prstGeom prst="rect">
              <a:avLst/>
            </a:prstGeom>
            <a:noFill/>
            <a:ln w="19050">
              <a:solidFill>
                <a:schemeClr val="accent1">
                  <a:lumMod val="50000"/>
                </a:schemeClr>
              </a:solidFill>
              <a:prstDash val="dash"/>
            </a:ln>
          </p:spPr>
          <p:txBody>
            <a:bodyPr wrap="square" rtlCol="0" anchor="t">
              <a:spAutoFit/>
            </a:bodyPr>
            <a:lstStyle/>
            <a:p>
              <a:r>
                <a:rPr lang="zh-CN" altLang="en-US" sz="2000">
                  <a:sym typeface="+mn-ea"/>
                </a:rPr>
                <a:t>能力。它通常用</a:t>
              </a:r>
              <a:r>
                <a:rPr lang="zh-CN" altLang="en-US" sz="2000" b="1">
                  <a:solidFill>
                    <a:srgbClr val="FF0000"/>
                  </a:solidFill>
                  <a:sym typeface="+mn-ea"/>
                </a:rPr>
                <a:t>概率度量</a:t>
              </a:r>
              <a:r>
                <a:rPr lang="zh-CN" altLang="en-US" sz="2000">
                  <a:sym typeface="+mn-ea"/>
                </a:rPr>
                <a:t>。可靠性的概率度量称为可靠度。</a:t>
              </a:r>
            </a:p>
          </p:txBody>
        </p:sp>
      </p:grpSp>
      <p:sp>
        <p:nvSpPr>
          <p:cNvPr id="62" name="文本框 61"/>
          <p:cNvSpPr txBox="1"/>
          <p:nvPr/>
        </p:nvSpPr>
        <p:spPr>
          <a:xfrm>
            <a:off x="1559560" y="1484630"/>
            <a:ext cx="9347835" cy="829945"/>
          </a:xfrm>
          <a:prstGeom prst="rect">
            <a:avLst/>
          </a:prstGeom>
          <a:noFill/>
        </p:spPr>
        <p:txBody>
          <a:bodyPr wrap="square" rtlCol="0" anchor="t">
            <a:spAutoFit/>
          </a:bodyPr>
          <a:lstStyle/>
          <a:p>
            <a:r>
              <a:rPr lang="zh-CN" altLang="en-US" sz="2400">
                <a:sym typeface="+mn-ea"/>
              </a:rPr>
              <a:t>可靠性的概念：</a:t>
            </a:r>
          </a:p>
          <a:p>
            <a:r>
              <a:rPr lang="zh-CN" altLang="en-US" sz="2400">
                <a:sym typeface="+mn-ea"/>
              </a:rPr>
              <a:t>产品在</a:t>
            </a:r>
            <a:r>
              <a:rPr lang="zh-CN" altLang="en-US" sz="2400">
                <a:solidFill>
                  <a:srgbClr val="FF0000"/>
                </a:solidFill>
                <a:sym typeface="+mn-ea"/>
              </a:rPr>
              <a:t>给定时间内</a:t>
            </a:r>
            <a:r>
              <a:rPr lang="zh-CN" altLang="en-US" sz="2400">
                <a:sym typeface="+mn-ea"/>
              </a:rPr>
              <a:t>、</a:t>
            </a:r>
            <a:r>
              <a:rPr lang="zh-CN" altLang="en-US" sz="2400">
                <a:solidFill>
                  <a:srgbClr val="FF0000"/>
                </a:solidFill>
                <a:sym typeface="+mn-ea"/>
              </a:rPr>
              <a:t>给定条件下</a:t>
            </a:r>
            <a:r>
              <a:rPr lang="zh-CN" altLang="en-US" sz="2400">
                <a:sym typeface="+mn-ea"/>
              </a:rPr>
              <a:t>，完成</a:t>
            </a:r>
            <a:r>
              <a:rPr lang="zh-CN" altLang="en-US" sz="2400">
                <a:solidFill>
                  <a:srgbClr val="FF0000"/>
                </a:solidFill>
                <a:sym typeface="+mn-ea"/>
              </a:rPr>
              <a:t>所需功能</a:t>
            </a:r>
            <a:r>
              <a:rPr lang="zh-CN" altLang="en-US" sz="2400">
                <a:sym typeface="+mn-ea"/>
              </a:rPr>
              <a:t>而不出现失效的概率</a:t>
            </a:r>
          </a:p>
        </p:txBody>
      </p:sp>
      <p:sp>
        <p:nvSpPr>
          <p:cNvPr id="64" name="文本框 63"/>
          <p:cNvSpPr txBox="1"/>
          <p:nvPr/>
        </p:nvSpPr>
        <p:spPr>
          <a:xfrm>
            <a:off x="7680325" y="2636520"/>
            <a:ext cx="3940810" cy="3584575"/>
          </a:xfrm>
          <a:prstGeom prst="rect">
            <a:avLst/>
          </a:prstGeom>
          <a:noFill/>
          <a:ln w="19050">
            <a:solidFill>
              <a:schemeClr val="accent1">
                <a:lumMod val="50000"/>
              </a:schemeClr>
            </a:solidFill>
            <a:prstDash val="dash"/>
          </a:ln>
        </p:spPr>
        <p:txBody>
          <a:bodyPr wrap="square" rtlCol="0" anchor="t">
            <a:noAutofit/>
          </a:bodyPr>
          <a:lstStyle/>
          <a:p>
            <a:pPr marL="342900" lvl="0" indent="-342900" algn="l">
              <a:lnSpc>
                <a:spcPct val="130000"/>
              </a:lnSpc>
              <a:buClrTx/>
              <a:buSzTx/>
              <a:buFont typeface="Wingdings" panose="05000000000000000000" charset="0"/>
              <a:buChar char="n"/>
            </a:pPr>
            <a:r>
              <a:rPr lang="zh-CN" altLang="en-US" sz="2000">
                <a:sym typeface="+mn-ea"/>
              </a:rPr>
              <a:t>可靠性与质量管理的区别</a:t>
            </a:r>
          </a:p>
          <a:p>
            <a:pPr lvl="0" algn="l">
              <a:lnSpc>
                <a:spcPct val="130000"/>
              </a:lnSpc>
              <a:buClrTx/>
              <a:buSzTx/>
              <a:buFontTx/>
            </a:pPr>
            <a:r>
              <a:rPr lang="zh-CN" altLang="en-US" sz="2000">
                <a:sym typeface="+mn-ea"/>
              </a:rPr>
              <a:t>质量管理关注的是出厂时刻(1=0)的产品合格率，可靠性关注的是使用过程中(&gt;0)产品的故障情况。</a:t>
            </a:r>
          </a:p>
          <a:p>
            <a:pPr marL="342900" lvl="0" indent="-342900" algn="l">
              <a:lnSpc>
                <a:spcPct val="130000"/>
              </a:lnSpc>
              <a:buClrTx/>
              <a:buSzTx/>
              <a:buFont typeface="Wingdings" panose="05000000000000000000" charset="0"/>
              <a:buChar char="n"/>
            </a:pPr>
            <a:r>
              <a:rPr lang="zh-CN" altLang="en-US" sz="2000">
                <a:sym typeface="+mn-ea"/>
              </a:rPr>
              <a:t>可靠性与耐用性的区别</a:t>
            </a:r>
          </a:p>
          <a:p>
            <a:pPr lvl="0" algn="l">
              <a:lnSpc>
                <a:spcPct val="130000"/>
              </a:lnSpc>
              <a:buClrTx/>
              <a:buSzTx/>
              <a:buFontTx/>
            </a:pPr>
            <a:r>
              <a:rPr lang="zh-CN" altLang="en-US" sz="2000">
                <a:sym typeface="+mn-ea"/>
              </a:rPr>
              <a:t>耐用性是可靠性的一个方面，是指因磨损引起故障发生的可能性。可靠性还包括因疲劳、腐蚀、参数设定错误等引起故障的可能性</a:t>
            </a:r>
          </a:p>
        </p:txBody>
      </p:sp>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15415" y="2781300"/>
            <a:ext cx="4727575" cy="3024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文本框 56"/>
          <p:cNvSpPr txBox="1"/>
          <p:nvPr/>
        </p:nvSpPr>
        <p:spPr>
          <a:xfrm>
            <a:off x="1631315" y="3069590"/>
            <a:ext cx="4311650" cy="398780"/>
          </a:xfrm>
          <a:prstGeom prst="rect">
            <a:avLst/>
          </a:prstGeom>
          <a:noFill/>
          <a:ln w="19050">
            <a:solidFill>
              <a:schemeClr val="accent1">
                <a:lumMod val="50000"/>
              </a:schemeClr>
            </a:solidFill>
            <a:prstDash val="dash"/>
          </a:ln>
        </p:spPr>
        <p:txBody>
          <a:bodyPr wrap="square" rtlCol="0" anchor="t">
            <a:spAutoFit/>
          </a:bodyPr>
          <a:lstStyle/>
          <a:p>
            <a:r>
              <a:rPr lang="zh-CN" altLang="en-US" sz="2000">
                <a:solidFill>
                  <a:schemeClr val="bg1"/>
                </a:solidFill>
                <a:sym typeface="+mn-ea"/>
              </a:rPr>
              <a:t>防止或降低发生失效的可能性和频率</a:t>
            </a:r>
          </a:p>
        </p:txBody>
      </p:sp>
      <p:sp>
        <p:nvSpPr>
          <p:cNvPr id="58" name="文本框 57"/>
          <p:cNvSpPr txBox="1"/>
          <p:nvPr/>
        </p:nvSpPr>
        <p:spPr>
          <a:xfrm>
            <a:off x="1631315" y="3726815"/>
            <a:ext cx="4311650" cy="398780"/>
          </a:xfrm>
          <a:prstGeom prst="rect">
            <a:avLst/>
          </a:prstGeom>
          <a:noFill/>
          <a:ln w="19050">
            <a:solidFill>
              <a:schemeClr val="accent1">
                <a:lumMod val="50000"/>
              </a:schemeClr>
            </a:solidFill>
            <a:prstDash val="dash"/>
          </a:ln>
        </p:spPr>
        <p:txBody>
          <a:bodyPr wrap="square" rtlCol="0" anchor="t">
            <a:spAutoFit/>
          </a:bodyPr>
          <a:lstStyle/>
          <a:p>
            <a:r>
              <a:rPr lang="zh-CN" altLang="en-US" sz="2000">
                <a:solidFill>
                  <a:schemeClr val="bg1"/>
                </a:solidFill>
                <a:sym typeface="+mn-ea"/>
              </a:rPr>
              <a:t>确认并纠正发生失效的原因</a:t>
            </a:r>
          </a:p>
        </p:txBody>
      </p:sp>
      <p:sp>
        <p:nvSpPr>
          <p:cNvPr id="59" name="文本框 58"/>
          <p:cNvSpPr txBox="1"/>
          <p:nvPr/>
        </p:nvSpPr>
        <p:spPr>
          <a:xfrm>
            <a:off x="1612900" y="4421505"/>
            <a:ext cx="4311650" cy="398780"/>
          </a:xfrm>
          <a:prstGeom prst="rect">
            <a:avLst/>
          </a:prstGeom>
          <a:noFill/>
          <a:ln w="19050">
            <a:solidFill>
              <a:schemeClr val="accent1">
                <a:lumMod val="50000"/>
              </a:schemeClr>
            </a:solidFill>
            <a:prstDash val="dash"/>
          </a:ln>
        </p:spPr>
        <p:txBody>
          <a:bodyPr wrap="square" rtlCol="0" anchor="t">
            <a:spAutoFit/>
          </a:bodyPr>
          <a:lstStyle/>
          <a:p>
            <a:r>
              <a:rPr lang="zh-CN" altLang="en-US" sz="2000">
                <a:solidFill>
                  <a:schemeClr val="bg1"/>
                </a:solidFill>
                <a:sym typeface="+mn-ea"/>
              </a:rPr>
              <a:t>确定解决失效的方法</a:t>
            </a:r>
          </a:p>
        </p:txBody>
      </p:sp>
      <p:sp>
        <p:nvSpPr>
          <p:cNvPr id="60" name="文本框 59"/>
          <p:cNvSpPr txBox="1"/>
          <p:nvPr/>
        </p:nvSpPr>
        <p:spPr>
          <a:xfrm>
            <a:off x="1631315" y="5140960"/>
            <a:ext cx="4311650" cy="398780"/>
          </a:xfrm>
          <a:prstGeom prst="rect">
            <a:avLst/>
          </a:prstGeom>
          <a:noFill/>
          <a:ln w="19050">
            <a:solidFill>
              <a:schemeClr val="accent1">
                <a:lumMod val="50000"/>
              </a:schemeClr>
            </a:solidFill>
            <a:prstDash val="dash"/>
          </a:ln>
        </p:spPr>
        <p:txBody>
          <a:bodyPr wrap="square" rtlCol="0" anchor="t">
            <a:spAutoFit/>
          </a:bodyPr>
          <a:lstStyle/>
          <a:p>
            <a:r>
              <a:rPr lang="zh-CN" altLang="en-US" sz="2000">
                <a:solidFill>
                  <a:schemeClr val="bg1"/>
                </a:solidFill>
                <a:sym typeface="+mn-ea"/>
              </a:rPr>
              <a:t>分析可靠性数据并评估可靠性</a:t>
            </a:r>
          </a:p>
        </p:txBody>
      </p:sp>
      <p:sp>
        <p:nvSpPr>
          <p:cNvPr id="62" name="文本框 61"/>
          <p:cNvSpPr txBox="1"/>
          <p:nvPr/>
        </p:nvSpPr>
        <p:spPr>
          <a:xfrm>
            <a:off x="925830" y="1484630"/>
            <a:ext cx="10505440" cy="1322070"/>
          </a:xfrm>
          <a:prstGeom prst="rect">
            <a:avLst/>
          </a:prstGeom>
          <a:noFill/>
        </p:spPr>
        <p:txBody>
          <a:bodyPr wrap="square" rtlCol="0" anchor="t">
            <a:spAutoFit/>
          </a:bodyPr>
          <a:lstStyle/>
          <a:p>
            <a:r>
              <a:rPr lang="zh-CN" altLang="en-US" sz="2000">
                <a:sym typeface="+mn-ea"/>
              </a:rPr>
              <a:t>可靠性工程是指为达到产品可靠性要求而进行的一套设计、研制、生产和试验工作。</a:t>
            </a:r>
          </a:p>
          <a:p>
            <a:r>
              <a:rPr lang="zh-CN" altLang="en-US" sz="2000">
                <a:sym typeface="+mn-ea"/>
              </a:rPr>
              <a:t>可靠性工程是一门研究产品缺陷或者故障发生和发展的规律，进而解决缺陷或者预防和纠正故障，从而使缺陷或者故障不发生或者尽可能少发生的学科，因此可靠性工程是</a:t>
            </a:r>
            <a:r>
              <a:rPr lang="zh-CN" altLang="en-US" sz="2000" b="1">
                <a:solidFill>
                  <a:srgbClr val="FF0000"/>
                </a:solidFill>
                <a:sym typeface="+mn-ea"/>
              </a:rPr>
              <a:t>一门与故障对抗的学科</a:t>
            </a:r>
            <a:r>
              <a:rPr lang="zh-CN" altLang="en-US" sz="2000">
                <a:sym typeface="+mn-ea"/>
              </a:rPr>
              <a:t>。</a:t>
            </a:r>
          </a:p>
        </p:txBody>
      </p:sp>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性的目的</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3" name="文本框 2"/>
          <p:cNvSpPr txBox="1"/>
          <p:nvPr/>
        </p:nvSpPr>
        <p:spPr>
          <a:xfrm>
            <a:off x="991870" y="5876925"/>
            <a:ext cx="10316210" cy="368300"/>
          </a:xfrm>
          <a:prstGeom prst="rect">
            <a:avLst/>
          </a:prstGeom>
          <a:noFill/>
        </p:spPr>
        <p:txBody>
          <a:bodyPr wrap="square" rtlCol="0" anchor="t">
            <a:spAutoFit/>
          </a:bodyPr>
          <a:lstStyle/>
          <a:p>
            <a:r>
              <a:rPr lang="zh-CN" altLang="en-US"/>
              <a:t>需要强调的是，分析可靠性数据并不是可靠性工程的首要目的，可靠性工程的首要目的是</a:t>
            </a:r>
            <a:r>
              <a:rPr lang="zh-CN" altLang="en-US" b="1">
                <a:solidFill>
                  <a:srgbClr val="FF0000"/>
                </a:solidFill>
              </a:rPr>
              <a:t>解决故障</a:t>
            </a:r>
            <a:r>
              <a:rPr lang="zh-CN" altLang="en-US"/>
              <a:t>。</a:t>
            </a:r>
          </a:p>
        </p:txBody>
      </p:sp>
      <p:sp>
        <p:nvSpPr>
          <p:cNvPr id="11" name="文本框 10"/>
          <p:cNvSpPr txBox="1"/>
          <p:nvPr/>
        </p:nvSpPr>
        <p:spPr>
          <a:xfrm>
            <a:off x="7200900" y="2806700"/>
            <a:ext cx="4229735" cy="1506855"/>
          </a:xfrm>
          <a:prstGeom prst="rect">
            <a:avLst/>
          </a:prstGeom>
          <a:noFill/>
          <a:ln w="19050">
            <a:solidFill>
              <a:schemeClr val="accent1">
                <a:lumMod val="50000"/>
              </a:schemeClr>
            </a:solidFill>
            <a:prstDash val="dash"/>
          </a:ln>
        </p:spPr>
        <p:txBody>
          <a:bodyPr wrap="square" rtlCol="0" anchor="t">
            <a:spAutoFit/>
          </a:bodyPr>
          <a:lstStyle/>
          <a:p>
            <a:pPr lvl="0" algn="l">
              <a:buClrTx/>
              <a:buSzTx/>
              <a:buFontTx/>
            </a:pPr>
            <a:r>
              <a:rPr lang="zh-CN" altLang="en-US" sz="2400" b="1">
                <a:solidFill>
                  <a:schemeClr val="tx1"/>
                </a:solidFill>
                <a:sym typeface="+mn-ea"/>
              </a:rPr>
              <a:t>硬件知识</a:t>
            </a:r>
          </a:p>
          <a:p>
            <a:pPr marL="342900" lvl="0" indent="-342900" algn="l">
              <a:buClrTx/>
              <a:buSzTx/>
              <a:buFont typeface="Wingdings" panose="05000000000000000000" charset="0"/>
              <a:buChar char="n"/>
            </a:pPr>
            <a:r>
              <a:rPr lang="zh-CN" altLang="en-US" sz="2000">
                <a:solidFill>
                  <a:schemeClr val="tx1"/>
                </a:solidFill>
                <a:sym typeface="+mn-ea"/>
              </a:rPr>
              <a:t>产品内部结构</a:t>
            </a:r>
          </a:p>
          <a:p>
            <a:pPr marL="342900" lvl="0" indent="-342900" algn="l">
              <a:lnSpc>
                <a:spcPct val="80000"/>
              </a:lnSpc>
              <a:buClrTx/>
              <a:buSzTx/>
              <a:buFont typeface="Wingdings" panose="05000000000000000000" charset="0"/>
              <a:buChar char="n"/>
            </a:pPr>
            <a:r>
              <a:rPr lang="zh-CN" altLang="en-US" sz="2000">
                <a:solidFill>
                  <a:schemeClr val="tx1"/>
                </a:solidFill>
                <a:sym typeface="+mn-ea"/>
              </a:rPr>
              <a:t>导致失效原因，如：本身缺陷、过应力、磨损、组装等，防止失效发生的知识等</a:t>
            </a:r>
          </a:p>
        </p:txBody>
      </p:sp>
      <p:sp>
        <p:nvSpPr>
          <p:cNvPr id="12" name="文本框 11"/>
          <p:cNvSpPr txBox="1"/>
          <p:nvPr/>
        </p:nvSpPr>
        <p:spPr>
          <a:xfrm>
            <a:off x="7247890" y="4436745"/>
            <a:ext cx="4240530" cy="1383665"/>
          </a:xfrm>
          <a:prstGeom prst="rect">
            <a:avLst/>
          </a:prstGeom>
          <a:noFill/>
          <a:ln w="19050">
            <a:solidFill>
              <a:schemeClr val="accent1">
                <a:lumMod val="50000"/>
              </a:schemeClr>
            </a:solidFill>
            <a:prstDash val="dash"/>
          </a:ln>
        </p:spPr>
        <p:txBody>
          <a:bodyPr wrap="square" rtlCol="0" anchor="t">
            <a:spAutoFit/>
          </a:bodyPr>
          <a:lstStyle/>
          <a:p>
            <a:pPr lvl="0" algn="l">
              <a:buClrTx/>
              <a:buSzTx/>
              <a:buFontTx/>
            </a:pPr>
            <a:r>
              <a:rPr lang="zh-CN" altLang="en-US" sz="2400" b="1">
                <a:solidFill>
                  <a:schemeClr val="tx1"/>
                </a:solidFill>
                <a:sym typeface="+mn-ea"/>
              </a:rPr>
              <a:t>统计知识</a:t>
            </a:r>
          </a:p>
          <a:p>
            <a:pPr marL="342900" lvl="0" indent="-342900" algn="l">
              <a:buClrTx/>
              <a:buSzTx/>
              <a:buFont typeface="Wingdings" panose="05000000000000000000" charset="0"/>
              <a:buChar char="l"/>
            </a:pPr>
            <a:r>
              <a:rPr lang="zh-CN" altLang="en-US" sz="2000">
                <a:solidFill>
                  <a:schemeClr val="tx1"/>
                </a:solidFill>
                <a:sym typeface="+mn-ea"/>
              </a:rPr>
              <a:t>可靠性相关的数学和统计模型</a:t>
            </a:r>
          </a:p>
          <a:p>
            <a:pPr marL="342900" lvl="0" indent="-342900" algn="l">
              <a:buClrTx/>
              <a:buSzTx/>
              <a:buFont typeface="Wingdings" panose="05000000000000000000" charset="0"/>
              <a:buChar char="l"/>
            </a:pPr>
            <a:r>
              <a:rPr lang="zh-CN" altLang="en-US" sz="2000">
                <a:solidFill>
                  <a:schemeClr val="tx1"/>
                </a:solidFill>
                <a:sym typeface="+mn-ea"/>
              </a:rPr>
              <a:t>可靠性度量和预测</a:t>
            </a:r>
          </a:p>
          <a:p>
            <a:pPr marL="342900" lvl="0" indent="-342900" algn="l">
              <a:buClrTx/>
              <a:buSzTx/>
              <a:buFont typeface="Wingdings" panose="05000000000000000000" charset="0"/>
              <a:buChar char="l"/>
            </a:pPr>
            <a:r>
              <a:rPr lang="zh-CN" altLang="en-US" sz="2000">
                <a:solidFill>
                  <a:schemeClr val="tx1"/>
                </a:solidFill>
                <a:sym typeface="+mn-ea"/>
              </a:rPr>
              <a:t>可靠性数据分析</a:t>
            </a:r>
          </a:p>
        </p:txBody>
      </p:sp>
      <p:cxnSp>
        <p:nvCxnSpPr>
          <p:cNvPr id="14" name="直接箭头连接符 13"/>
          <p:cNvCxnSpPr>
            <a:stCxn id="11" idx="1"/>
          </p:cNvCxnSpPr>
          <p:nvPr/>
        </p:nvCxnSpPr>
        <p:spPr>
          <a:xfrm flipH="1">
            <a:off x="6167755" y="3560445"/>
            <a:ext cx="1033145" cy="12700"/>
          </a:xfrm>
          <a:prstGeom prst="straightConnector1">
            <a:avLst/>
          </a:prstGeom>
          <a:ln w="28575"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6142990" y="5013325"/>
            <a:ext cx="1033145" cy="12700"/>
          </a:xfrm>
          <a:prstGeom prst="straightConnector1">
            <a:avLst/>
          </a:prstGeom>
          <a:ln w="28575" cmpd="sng">
            <a:solidFill>
              <a:schemeClr val="accent1">
                <a:shade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23570" y="3356610"/>
            <a:ext cx="457835" cy="1938020"/>
          </a:xfrm>
          <a:prstGeom prst="rect">
            <a:avLst/>
          </a:prstGeom>
          <a:noFill/>
        </p:spPr>
        <p:txBody>
          <a:bodyPr wrap="square" rtlCol="0">
            <a:spAutoFit/>
          </a:bodyPr>
          <a:lstStyle/>
          <a:p>
            <a:r>
              <a:rPr lang="zh-CN" altLang="en-US" sz="2400" b="1">
                <a:solidFill>
                  <a:srgbClr val="FF0000"/>
                </a:solidFill>
              </a:rPr>
              <a:t>可靠性工程</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性的实现</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4" name="文本框 3"/>
          <p:cNvSpPr txBox="1"/>
          <p:nvPr/>
        </p:nvSpPr>
        <p:spPr>
          <a:xfrm>
            <a:off x="1127125" y="1556385"/>
            <a:ext cx="10271125" cy="1014730"/>
          </a:xfrm>
          <a:prstGeom prst="rect">
            <a:avLst/>
          </a:prstGeom>
          <a:noFill/>
        </p:spPr>
        <p:txBody>
          <a:bodyPr wrap="square" rtlCol="0" anchor="t">
            <a:spAutoFit/>
          </a:bodyPr>
          <a:lstStyle/>
          <a:p>
            <a:r>
              <a:rPr lang="zh-CN" altLang="en-US" sz="2000"/>
              <a:t>可靠性是设计出来的，是生产出来的，是管理出来的。可靠性工程是一项贯穿产品全生命周期的活动，如图所示，产品从论证、设计到研发、生产，再到出厂使用，都需要可靠性管理的充分参与。</a:t>
            </a:r>
          </a:p>
        </p:txBody>
      </p:sp>
      <p:grpSp>
        <p:nvGrpSpPr>
          <p:cNvPr id="50" name="组合 49"/>
          <p:cNvGrpSpPr/>
          <p:nvPr/>
        </p:nvGrpSpPr>
        <p:grpSpPr>
          <a:xfrm>
            <a:off x="706755" y="2421890"/>
            <a:ext cx="11290300" cy="1162050"/>
            <a:chOff x="1671" y="4266"/>
            <a:chExt cx="16043" cy="1830"/>
          </a:xfrm>
        </p:grpSpPr>
        <p:sp>
          <p:nvSpPr>
            <p:cNvPr id="6" name="任意多边形: 形状 5"/>
            <p:cNvSpPr/>
            <p:nvPr/>
          </p:nvSpPr>
          <p:spPr bwMode="auto">
            <a:xfrm>
              <a:off x="6448" y="4731"/>
              <a:ext cx="3314" cy="900"/>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5"/>
            </a:solidFill>
            <a:ln>
              <a:noFill/>
            </a:ln>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8" name="任意多边形: 形状 7"/>
            <p:cNvSpPr/>
            <p:nvPr/>
          </p:nvSpPr>
          <p:spPr bwMode="auto">
            <a:xfrm>
              <a:off x="7574" y="4996"/>
              <a:ext cx="988" cy="329"/>
            </a:xfrm>
            <a:custGeom>
              <a:avLst/>
              <a:gdLst>
                <a:gd name="T0" fmla="*/ 456 w 911"/>
                <a:gd name="T1" fmla="*/ 498 h 498"/>
                <a:gd name="T2" fmla="*/ 14 w 911"/>
                <a:gd name="T3" fmla="*/ 266 h 498"/>
                <a:gd name="T4" fmla="*/ 0 w 911"/>
                <a:gd name="T5" fmla="*/ 249 h 498"/>
                <a:gd name="T6" fmla="*/ 14 w 911"/>
                <a:gd name="T7" fmla="*/ 233 h 498"/>
                <a:gd name="T8" fmla="*/ 456 w 911"/>
                <a:gd name="T9" fmla="*/ 0 h 498"/>
                <a:gd name="T10" fmla="*/ 897 w 911"/>
                <a:gd name="T11" fmla="*/ 233 h 498"/>
                <a:gd name="T12" fmla="*/ 911 w 911"/>
                <a:gd name="T13" fmla="*/ 249 h 498"/>
                <a:gd name="T14" fmla="*/ 897 w 911"/>
                <a:gd name="T15" fmla="*/ 266 h 498"/>
                <a:gd name="T16" fmla="*/ 456 w 911"/>
                <a:gd name="T17" fmla="*/ 498 h 498"/>
                <a:gd name="T18" fmla="*/ 578 w 911"/>
                <a:gd name="T19" fmla="*/ 85 h 498"/>
                <a:gd name="T20" fmla="*/ 661 w 911"/>
                <a:gd name="T21" fmla="*/ 249 h 498"/>
                <a:gd name="T22" fmla="*/ 578 w 911"/>
                <a:gd name="T23" fmla="*/ 414 h 498"/>
                <a:gd name="T24" fmla="*/ 584 w 911"/>
                <a:gd name="T25" fmla="*/ 424 h 498"/>
                <a:gd name="T26" fmla="*/ 839 w 911"/>
                <a:gd name="T27" fmla="*/ 253 h 498"/>
                <a:gd name="T28" fmla="*/ 844 w 911"/>
                <a:gd name="T29" fmla="*/ 249 h 498"/>
                <a:gd name="T30" fmla="*/ 839 w 911"/>
                <a:gd name="T31" fmla="*/ 245 h 498"/>
                <a:gd name="T32" fmla="*/ 584 w 911"/>
                <a:gd name="T33" fmla="*/ 74 h 498"/>
                <a:gd name="T34" fmla="*/ 578 w 911"/>
                <a:gd name="T35" fmla="*/ 85 h 498"/>
                <a:gd name="T36" fmla="*/ 327 w 911"/>
                <a:gd name="T37" fmla="*/ 74 h 498"/>
                <a:gd name="T38" fmla="*/ 72 w 911"/>
                <a:gd name="T39" fmla="*/ 245 h 498"/>
                <a:gd name="T40" fmla="*/ 68 w 911"/>
                <a:gd name="T41" fmla="*/ 249 h 498"/>
                <a:gd name="T42" fmla="*/ 72 w 911"/>
                <a:gd name="T43" fmla="*/ 253 h 498"/>
                <a:gd name="T44" fmla="*/ 327 w 911"/>
                <a:gd name="T45" fmla="*/ 424 h 498"/>
                <a:gd name="T46" fmla="*/ 333 w 911"/>
                <a:gd name="T47" fmla="*/ 414 h 498"/>
                <a:gd name="T48" fmla="*/ 250 w 911"/>
                <a:gd name="T49" fmla="*/ 249 h 498"/>
                <a:gd name="T50" fmla="*/ 333 w 911"/>
                <a:gd name="T51" fmla="*/ 85 h 498"/>
                <a:gd name="T52" fmla="*/ 327 w 911"/>
                <a:gd name="T53" fmla="*/ 74 h 498"/>
                <a:gd name="T54" fmla="*/ 456 w 911"/>
                <a:gd name="T55" fmla="*/ 119 h 498"/>
                <a:gd name="T56" fmla="*/ 325 w 911"/>
                <a:gd name="T57" fmla="*/ 249 h 498"/>
                <a:gd name="T58" fmla="*/ 456 w 911"/>
                <a:gd name="T59" fmla="*/ 380 h 498"/>
                <a:gd name="T60" fmla="*/ 586 w 911"/>
                <a:gd name="T61" fmla="*/ 249 h 498"/>
                <a:gd name="T62" fmla="*/ 456 w 911"/>
                <a:gd name="T63"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498">
                  <a:moveTo>
                    <a:pt x="456" y="498"/>
                  </a:moveTo>
                  <a:cubicBezTo>
                    <a:pt x="213" y="498"/>
                    <a:pt x="22" y="275"/>
                    <a:pt x="14" y="266"/>
                  </a:cubicBezTo>
                  <a:cubicBezTo>
                    <a:pt x="0" y="249"/>
                    <a:pt x="0" y="249"/>
                    <a:pt x="0" y="249"/>
                  </a:cubicBezTo>
                  <a:cubicBezTo>
                    <a:pt x="14" y="233"/>
                    <a:pt x="14" y="233"/>
                    <a:pt x="14" y="233"/>
                  </a:cubicBezTo>
                  <a:cubicBezTo>
                    <a:pt x="22" y="223"/>
                    <a:pt x="214" y="0"/>
                    <a:pt x="456" y="0"/>
                  </a:cubicBezTo>
                  <a:cubicBezTo>
                    <a:pt x="698" y="0"/>
                    <a:pt x="889" y="223"/>
                    <a:pt x="897" y="233"/>
                  </a:cubicBezTo>
                  <a:cubicBezTo>
                    <a:pt x="911" y="249"/>
                    <a:pt x="911" y="249"/>
                    <a:pt x="911" y="249"/>
                  </a:cubicBezTo>
                  <a:cubicBezTo>
                    <a:pt x="897" y="266"/>
                    <a:pt x="897" y="266"/>
                    <a:pt x="897" y="266"/>
                  </a:cubicBezTo>
                  <a:cubicBezTo>
                    <a:pt x="889" y="275"/>
                    <a:pt x="698" y="498"/>
                    <a:pt x="456" y="498"/>
                  </a:cubicBezTo>
                  <a:close/>
                  <a:moveTo>
                    <a:pt x="578" y="85"/>
                  </a:moveTo>
                  <a:cubicBezTo>
                    <a:pt x="631" y="124"/>
                    <a:pt x="661" y="184"/>
                    <a:pt x="661" y="249"/>
                  </a:cubicBezTo>
                  <a:cubicBezTo>
                    <a:pt x="661" y="314"/>
                    <a:pt x="631" y="374"/>
                    <a:pt x="578" y="414"/>
                  </a:cubicBezTo>
                  <a:cubicBezTo>
                    <a:pt x="584" y="424"/>
                    <a:pt x="584" y="424"/>
                    <a:pt x="584" y="424"/>
                  </a:cubicBezTo>
                  <a:cubicBezTo>
                    <a:pt x="706" y="382"/>
                    <a:pt x="803" y="291"/>
                    <a:pt x="839" y="253"/>
                  </a:cubicBezTo>
                  <a:cubicBezTo>
                    <a:pt x="844" y="249"/>
                    <a:pt x="844" y="249"/>
                    <a:pt x="844" y="249"/>
                  </a:cubicBezTo>
                  <a:cubicBezTo>
                    <a:pt x="839" y="245"/>
                    <a:pt x="839" y="245"/>
                    <a:pt x="839" y="245"/>
                  </a:cubicBezTo>
                  <a:cubicBezTo>
                    <a:pt x="803" y="208"/>
                    <a:pt x="706" y="117"/>
                    <a:pt x="584" y="74"/>
                  </a:cubicBezTo>
                  <a:lnTo>
                    <a:pt x="578" y="85"/>
                  </a:lnTo>
                  <a:close/>
                  <a:moveTo>
                    <a:pt x="327" y="74"/>
                  </a:moveTo>
                  <a:cubicBezTo>
                    <a:pt x="206" y="117"/>
                    <a:pt x="108" y="208"/>
                    <a:pt x="72" y="245"/>
                  </a:cubicBezTo>
                  <a:cubicBezTo>
                    <a:pt x="68" y="249"/>
                    <a:pt x="68" y="249"/>
                    <a:pt x="68" y="249"/>
                  </a:cubicBezTo>
                  <a:cubicBezTo>
                    <a:pt x="72" y="253"/>
                    <a:pt x="72" y="253"/>
                    <a:pt x="72" y="253"/>
                  </a:cubicBezTo>
                  <a:cubicBezTo>
                    <a:pt x="108" y="291"/>
                    <a:pt x="206" y="382"/>
                    <a:pt x="327" y="424"/>
                  </a:cubicBezTo>
                  <a:cubicBezTo>
                    <a:pt x="333" y="414"/>
                    <a:pt x="333" y="414"/>
                    <a:pt x="333" y="414"/>
                  </a:cubicBezTo>
                  <a:cubicBezTo>
                    <a:pt x="280" y="374"/>
                    <a:pt x="250" y="314"/>
                    <a:pt x="250" y="249"/>
                  </a:cubicBezTo>
                  <a:cubicBezTo>
                    <a:pt x="250" y="184"/>
                    <a:pt x="280" y="124"/>
                    <a:pt x="333" y="85"/>
                  </a:cubicBezTo>
                  <a:lnTo>
                    <a:pt x="327" y="74"/>
                  </a:lnTo>
                  <a:close/>
                  <a:moveTo>
                    <a:pt x="456" y="119"/>
                  </a:moveTo>
                  <a:cubicBezTo>
                    <a:pt x="384" y="119"/>
                    <a:pt x="325" y="177"/>
                    <a:pt x="325" y="249"/>
                  </a:cubicBezTo>
                  <a:cubicBezTo>
                    <a:pt x="325" y="321"/>
                    <a:pt x="384" y="380"/>
                    <a:pt x="456" y="380"/>
                  </a:cubicBezTo>
                  <a:cubicBezTo>
                    <a:pt x="528" y="380"/>
                    <a:pt x="586" y="321"/>
                    <a:pt x="586" y="249"/>
                  </a:cubicBezTo>
                  <a:cubicBezTo>
                    <a:pt x="586" y="177"/>
                    <a:pt x="528" y="119"/>
                    <a:pt x="456"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2" name="任意多边形: 形状 3"/>
            <p:cNvSpPr/>
            <p:nvPr/>
          </p:nvSpPr>
          <p:spPr bwMode="auto">
            <a:xfrm>
              <a:off x="8836" y="4731"/>
              <a:ext cx="3314" cy="900"/>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4">
                <a:lumMod val="75000"/>
              </a:schemeClr>
            </a:solidFill>
            <a:ln>
              <a:noFill/>
            </a:ln>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10" name="任意多边形: 形状 9"/>
            <p:cNvSpPr/>
            <p:nvPr/>
          </p:nvSpPr>
          <p:spPr bwMode="auto">
            <a:xfrm>
              <a:off x="10124" y="4981"/>
              <a:ext cx="843" cy="359"/>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5" name="任意多边形: 形状 4"/>
            <p:cNvSpPr/>
            <p:nvPr/>
          </p:nvSpPr>
          <p:spPr bwMode="auto">
            <a:xfrm>
              <a:off x="11224" y="4731"/>
              <a:ext cx="3314" cy="900"/>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solidFill>
            <a:ln>
              <a:noFill/>
            </a:ln>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11" name="任意多边形: 形状 10"/>
            <p:cNvSpPr/>
            <p:nvPr/>
          </p:nvSpPr>
          <p:spPr bwMode="auto">
            <a:xfrm>
              <a:off x="12603" y="4951"/>
              <a:ext cx="554" cy="42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7" name="任意多边形: 形状 6"/>
            <p:cNvSpPr/>
            <p:nvPr/>
          </p:nvSpPr>
          <p:spPr bwMode="auto">
            <a:xfrm>
              <a:off x="13612" y="4266"/>
              <a:ext cx="4103" cy="1830"/>
            </a:xfrm>
            <a:custGeom>
              <a:avLst/>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chemeClr val="accent3"/>
            </a:solidFill>
            <a:ln>
              <a:noFill/>
            </a:ln>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12" name="任意多边形: 形状 11"/>
            <p:cNvSpPr/>
            <p:nvPr/>
          </p:nvSpPr>
          <p:spPr bwMode="auto">
            <a:xfrm>
              <a:off x="14923" y="4956"/>
              <a:ext cx="690" cy="410"/>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华文仿宋" panose="02010600040101010101" charset="-122"/>
                <a:ea typeface="华文仿宋" panose="02010600040101010101" charset="-122"/>
                <a:cs typeface="+mn-ea"/>
                <a:sym typeface="+mn-lt"/>
              </a:endParaRPr>
            </a:p>
          </p:txBody>
        </p:sp>
        <p:grpSp>
          <p:nvGrpSpPr>
            <p:cNvPr id="34" name="组合 33"/>
            <p:cNvGrpSpPr/>
            <p:nvPr/>
          </p:nvGrpSpPr>
          <p:grpSpPr>
            <a:xfrm>
              <a:off x="1671" y="4711"/>
              <a:ext cx="3314" cy="900"/>
              <a:chOff x="659631" y="2079249"/>
              <a:chExt cx="2303122" cy="1027070"/>
            </a:xfrm>
          </p:grpSpPr>
          <p:sp>
            <p:nvSpPr>
              <p:cNvPr id="35" name="任意多边形: 形状 5"/>
              <p:cNvSpPr/>
              <p:nvPr/>
            </p:nvSpPr>
            <p:spPr bwMode="auto">
              <a:xfrm>
                <a:off x="659631" y="2079249"/>
                <a:ext cx="2303122" cy="1027070"/>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tx2">
                  <a:lumMod val="60000"/>
                  <a:lumOff val="40000"/>
                </a:schemeClr>
              </a:solidFill>
              <a:ln>
                <a:noFill/>
              </a:ln>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36" name="任意多边形: 形状 7"/>
              <p:cNvSpPr/>
              <p:nvPr/>
            </p:nvSpPr>
            <p:spPr bwMode="auto">
              <a:xfrm>
                <a:off x="1441915" y="2381744"/>
                <a:ext cx="686732" cy="375915"/>
              </a:xfrm>
              <a:custGeom>
                <a:avLst/>
                <a:gdLst>
                  <a:gd name="T0" fmla="*/ 456 w 911"/>
                  <a:gd name="T1" fmla="*/ 498 h 498"/>
                  <a:gd name="T2" fmla="*/ 14 w 911"/>
                  <a:gd name="T3" fmla="*/ 266 h 498"/>
                  <a:gd name="T4" fmla="*/ 0 w 911"/>
                  <a:gd name="T5" fmla="*/ 249 h 498"/>
                  <a:gd name="T6" fmla="*/ 14 w 911"/>
                  <a:gd name="T7" fmla="*/ 233 h 498"/>
                  <a:gd name="T8" fmla="*/ 456 w 911"/>
                  <a:gd name="T9" fmla="*/ 0 h 498"/>
                  <a:gd name="T10" fmla="*/ 897 w 911"/>
                  <a:gd name="T11" fmla="*/ 233 h 498"/>
                  <a:gd name="T12" fmla="*/ 911 w 911"/>
                  <a:gd name="T13" fmla="*/ 249 h 498"/>
                  <a:gd name="T14" fmla="*/ 897 w 911"/>
                  <a:gd name="T15" fmla="*/ 266 h 498"/>
                  <a:gd name="T16" fmla="*/ 456 w 911"/>
                  <a:gd name="T17" fmla="*/ 498 h 498"/>
                  <a:gd name="T18" fmla="*/ 578 w 911"/>
                  <a:gd name="T19" fmla="*/ 85 h 498"/>
                  <a:gd name="T20" fmla="*/ 661 w 911"/>
                  <a:gd name="T21" fmla="*/ 249 h 498"/>
                  <a:gd name="T22" fmla="*/ 578 w 911"/>
                  <a:gd name="T23" fmla="*/ 414 h 498"/>
                  <a:gd name="T24" fmla="*/ 584 w 911"/>
                  <a:gd name="T25" fmla="*/ 424 h 498"/>
                  <a:gd name="T26" fmla="*/ 839 w 911"/>
                  <a:gd name="T27" fmla="*/ 253 h 498"/>
                  <a:gd name="T28" fmla="*/ 844 w 911"/>
                  <a:gd name="T29" fmla="*/ 249 h 498"/>
                  <a:gd name="T30" fmla="*/ 839 w 911"/>
                  <a:gd name="T31" fmla="*/ 245 h 498"/>
                  <a:gd name="T32" fmla="*/ 584 w 911"/>
                  <a:gd name="T33" fmla="*/ 74 h 498"/>
                  <a:gd name="T34" fmla="*/ 578 w 911"/>
                  <a:gd name="T35" fmla="*/ 85 h 498"/>
                  <a:gd name="T36" fmla="*/ 327 w 911"/>
                  <a:gd name="T37" fmla="*/ 74 h 498"/>
                  <a:gd name="T38" fmla="*/ 72 w 911"/>
                  <a:gd name="T39" fmla="*/ 245 h 498"/>
                  <a:gd name="T40" fmla="*/ 68 w 911"/>
                  <a:gd name="T41" fmla="*/ 249 h 498"/>
                  <a:gd name="T42" fmla="*/ 72 w 911"/>
                  <a:gd name="T43" fmla="*/ 253 h 498"/>
                  <a:gd name="T44" fmla="*/ 327 w 911"/>
                  <a:gd name="T45" fmla="*/ 424 h 498"/>
                  <a:gd name="T46" fmla="*/ 333 w 911"/>
                  <a:gd name="T47" fmla="*/ 414 h 498"/>
                  <a:gd name="T48" fmla="*/ 250 w 911"/>
                  <a:gd name="T49" fmla="*/ 249 h 498"/>
                  <a:gd name="T50" fmla="*/ 333 w 911"/>
                  <a:gd name="T51" fmla="*/ 85 h 498"/>
                  <a:gd name="T52" fmla="*/ 327 w 911"/>
                  <a:gd name="T53" fmla="*/ 74 h 498"/>
                  <a:gd name="T54" fmla="*/ 456 w 911"/>
                  <a:gd name="T55" fmla="*/ 119 h 498"/>
                  <a:gd name="T56" fmla="*/ 325 w 911"/>
                  <a:gd name="T57" fmla="*/ 249 h 498"/>
                  <a:gd name="T58" fmla="*/ 456 w 911"/>
                  <a:gd name="T59" fmla="*/ 380 h 498"/>
                  <a:gd name="T60" fmla="*/ 586 w 911"/>
                  <a:gd name="T61" fmla="*/ 249 h 498"/>
                  <a:gd name="T62" fmla="*/ 456 w 911"/>
                  <a:gd name="T63"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498">
                    <a:moveTo>
                      <a:pt x="456" y="498"/>
                    </a:moveTo>
                    <a:cubicBezTo>
                      <a:pt x="213" y="498"/>
                      <a:pt x="22" y="275"/>
                      <a:pt x="14" y="266"/>
                    </a:cubicBezTo>
                    <a:cubicBezTo>
                      <a:pt x="0" y="249"/>
                      <a:pt x="0" y="249"/>
                      <a:pt x="0" y="249"/>
                    </a:cubicBezTo>
                    <a:cubicBezTo>
                      <a:pt x="14" y="233"/>
                      <a:pt x="14" y="233"/>
                      <a:pt x="14" y="233"/>
                    </a:cubicBezTo>
                    <a:cubicBezTo>
                      <a:pt x="22" y="223"/>
                      <a:pt x="214" y="0"/>
                      <a:pt x="456" y="0"/>
                    </a:cubicBezTo>
                    <a:cubicBezTo>
                      <a:pt x="698" y="0"/>
                      <a:pt x="889" y="223"/>
                      <a:pt x="897" y="233"/>
                    </a:cubicBezTo>
                    <a:cubicBezTo>
                      <a:pt x="911" y="249"/>
                      <a:pt x="911" y="249"/>
                      <a:pt x="911" y="249"/>
                    </a:cubicBezTo>
                    <a:cubicBezTo>
                      <a:pt x="897" y="266"/>
                      <a:pt x="897" y="266"/>
                      <a:pt x="897" y="266"/>
                    </a:cubicBezTo>
                    <a:cubicBezTo>
                      <a:pt x="889" y="275"/>
                      <a:pt x="698" y="498"/>
                      <a:pt x="456" y="498"/>
                    </a:cubicBezTo>
                    <a:close/>
                    <a:moveTo>
                      <a:pt x="578" y="85"/>
                    </a:moveTo>
                    <a:cubicBezTo>
                      <a:pt x="631" y="124"/>
                      <a:pt x="661" y="184"/>
                      <a:pt x="661" y="249"/>
                    </a:cubicBezTo>
                    <a:cubicBezTo>
                      <a:pt x="661" y="314"/>
                      <a:pt x="631" y="374"/>
                      <a:pt x="578" y="414"/>
                    </a:cubicBezTo>
                    <a:cubicBezTo>
                      <a:pt x="584" y="424"/>
                      <a:pt x="584" y="424"/>
                      <a:pt x="584" y="424"/>
                    </a:cubicBezTo>
                    <a:cubicBezTo>
                      <a:pt x="706" y="382"/>
                      <a:pt x="803" y="291"/>
                      <a:pt x="839" y="253"/>
                    </a:cubicBezTo>
                    <a:cubicBezTo>
                      <a:pt x="844" y="249"/>
                      <a:pt x="844" y="249"/>
                      <a:pt x="844" y="249"/>
                    </a:cubicBezTo>
                    <a:cubicBezTo>
                      <a:pt x="839" y="245"/>
                      <a:pt x="839" y="245"/>
                      <a:pt x="839" y="245"/>
                    </a:cubicBezTo>
                    <a:cubicBezTo>
                      <a:pt x="803" y="208"/>
                      <a:pt x="706" y="117"/>
                      <a:pt x="584" y="74"/>
                    </a:cubicBezTo>
                    <a:lnTo>
                      <a:pt x="578" y="85"/>
                    </a:lnTo>
                    <a:close/>
                    <a:moveTo>
                      <a:pt x="327" y="74"/>
                    </a:moveTo>
                    <a:cubicBezTo>
                      <a:pt x="206" y="117"/>
                      <a:pt x="108" y="208"/>
                      <a:pt x="72" y="245"/>
                    </a:cubicBezTo>
                    <a:cubicBezTo>
                      <a:pt x="68" y="249"/>
                      <a:pt x="68" y="249"/>
                      <a:pt x="68" y="249"/>
                    </a:cubicBezTo>
                    <a:cubicBezTo>
                      <a:pt x="72" y="253"/>
                      <a:pt x="72" y="253"/>
                      <a:pt x="72" y="253"/>
                    </a:cubicBezTo>
                    <a:cubicBezTo>
                      <a:pt x="108" y="291"/>
                      <a:pt x="206" y="382"/>
                      <a:pt x="327" y="424"/>
                    </a:cubicBezTo>
                    <a:cubicBezTo>
                      <a:pt x="333" y="414"/>
                      <a:pt x="333" y="414"/>
                      <a:pt x="333" y="414"/>
                    </a:cubicBezTo>
                    <a:cubicBezTo>
                      <a:pt x="280" y="374"/>
                      <a:pt x="250" y="314"/>
                      <a:pt x="250" y="249"/>
                    </a:cubicBezTo>
                    <a:cubicBezTo>
                      <a:pt x="250" y="184"/>
                      <a:pt x="280" y="124"/>
                      <a:pt x="333" y="85"/>
                    </a:cubicBezTo>
                    <a:lnTo>
                      <a:pt x="327" y="74"/>
                    </a:lnTo>
                    <a:close/>
                    <a:moveTo>
                      <a:pt x="456" y="119"/>
                    </a:moveTo>
                    <a:cubicBezTo>
                      <a:pt x="384" y="119"/>
                      <a:pt x="325" y="177"/>
                      <a:pt x="325" y="249"/>
                    </a:cubicBezTo>
                    <a:cubicBezTo>
                      <a:pt x="325" y="321"/>
                      <a:pt x="384" y="380"/>
                      <a:pt x="456" y="380"/>
                    </a:cubicBezTo>
                    <a:cubicBezTo>
                      <a:pt x="528" y="380"/>
                      <a:pt x="586" y="321"/>
                      <a:pt x="586" y="249"/>
                    </a:cubicBezTo>
                    <a:cubicBezTo>
                      <a:pt x="586" y="177"/>
                      <a:pt x="528" y="119"/>
                      <a:pt x="456"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华文仿宋" panose="02010600040101010101" charset="-122"/>
                  <a:ea typeface="华文仿宋" panose="02010600040101010101" charset="-122"/>
                  <a:cs typeface="+mn-ea"/>
                  <a:sym typeface="+mn-lt"/>
                </a:endParaRPr>
              </a:p>
            </p:txBody>
          </p:sp>
        </p:grpSp>
        <p:grpSp>
          <p:nvGrpSpPr>
            <p:cNvPr id="37" name="组合 36"/>
            <p:cNvGrpSpPr/>
            <p:nvPr/>
          </p:nvGrpSpPr>
          <p:grpSpPr>
            <a:xfrm>
              <a:off x="4059" y="4711"/>
              <a:ext cx="3314" cy="900"/>
              <a:chOff x="2319312" y="2079249"/>
              <a:chExt cx="2303122" cy="1027070"/>
            </a:xfrm>
          </p:grpSpPr>
          <p:sp>
            <p:nvSpPr>
              <p:cNvPr id="38" name="任意多边形: 形状 3"/>
              <p:cNvSpPr/>
              <p:nvPr/>
            </p:nvSpPr>
            <p:spPr bwMode="auto">
              <a:xfrm>
                <a:off x="2319312" y="2079249"/>
                <a:ext cx="2303122" cy="1027070"/>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2"/>
              </a:solidFill>
              <a:ln>
                <a:noFill/>
              </a:ln>
            </p:spPr>
            <p:txBody>
              <a:bodyPr anchor="ctr"/>
              <a:lstStyle/>
              <a:p>
                <a:pPr algn="ctr"/>
                <a:endParaRPr sz="2000">
                  <a:latin typeface="华文仿宋" panose="02010600040101010101" charset="-122"/>
                  <a:ea typeface="华文仿宋" panose="02010600040101010101" charset="-122"/>
                  <a:cs typeface="+mn-ea"/>
                  <a:sym typeface="+mn-lt"/>
                </a:endParaRPr>
              </a:p>
            </p:txBody>
          </p:sp>
          <p:sp>
            <p:nvSpPr>
              <p:cNvPr id="39" name="任意多边形: 形状 9"/>
              <p:cNvSpPr/>
              <p:nvPr/>
            </p:nvSpPr>
            <p:spPr bwMode="auto">
              <a:xfrm>
                <a:off x="3214725" y="2364827"/>
                <a:ext cx="585752" cy="409751"/>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华文仿宋" panose="02010600040101010101" charset="-122"/>
                  <a:ea typeface="华文仿宋" panose="02010600040101010101" charset="-122"/>
                  <a:cs typeface="+mn-ea"/>
                  <a:sym typeface="+mn-lt"/>
                </a:endParaRPr>
              </a:p>
            </p:txBody>
          </p:sp>
        </p:grpSp>
      </p:grpSp>
      <p:sp>
        <p:nvSpPr>
          <p:cNvPr id="44" name="文本框 43"/>
          <p:cNvSpPr txBox="1"/>
          <p:nvPr/>
        </p:nvSpPr>
        <p:spPr>
          <a:xfrm>
            <a:off x="785495" y="3357880"/>
            <a:ext cx="1825625" cy="368300"/>
          </a:xfrm>
          <a:prstGeom prst="rect">
            <a:avLst/>
          </a:prstGeom>
          <a:noFill/>
        </p:spPr>
        <p:txBody>
          <a:bodyPr wrap="square" rtlCol="0" anchor="t">
            <a:spAutoFit/>
          </a:bodyPr>
          <a:lstStyle/>
          <a:p>
            <a:pPr algn="ctr"/>
            <a:r>
              <a:rPr lang="zh-CN" altLang="en-US" b="1">
                <a:solidFill>
                  <a:schemeClr val="tx2">
                    <a:lumMod val="60000"/>
                    <a:lumOff val="40000"/>
                  </a:schemeClr>
                </a:solidFill>
              </a:rPr>
              <a:t>新产品论证阶段</a:t>
            </a:r>
          </a:p>
        </p:txBody>
      </p:sp>
      <p:sp>
        <p:nvSpPr>
          <p:cNvPr id="45" name="文本框 44"/>
          <p:cNvSpPr txBox="1"/>
          <p:nvPr/>
        </p:nvSpPr>
        <p:spPr>
          <a:xfrm>
            <a:off x="2649220" y="3357880"/>
            <a:ext cx="1588135" cy="368300"/>
          </a:xfrm>
          <a:prstGeom prst="rect">
            <a:avLst/>
          </a:prstGeom>
          <a:noFill/>
        </p:spPr>
        <p:txBody>
          <a:bodyPr wrap="square" rtlCol="0" anchor="t">
            <a:spAutoFit/>
          </a:bodyPr>
          <a:lstStyle/>
          <a:p>
            <a:r>
              <a:rPr lang="zh-CN" altLang="en-US" b="1">
                <a:solidFill>
                  <a:srgbClr val="FFC000"/>
                </a:solidFill>
              </a:rPr>
              <a:t>产品设计阶段</a:t>
            </a:r>
          </a:p>
        </p:txBody>
      </p:sp>
      <p:sp>
        <p:nvSpPr>
          <p:cNvPr id="46" name="文本框 45"/>
          <p:cNvSpPr txBox="1"/>
          <p:nvPr/>
        </p:nvSpPr>
        <p:spPr>
          <a:xfrm>
            <a:off x="4176395" y="3357880"/>
            <a:ext cx="1577975" cy="368300"/>
          </a:xfrm>
          <a:prstGeom prst="rect">
            <a:avLst/>
          </a:prstGeom>
          <a:noFill/>
        </p:spPr>
        <p:txBody>
          <a:bodyPr wrap="square" rtlCol="0" anchor="t">
            <a:spAutoFit/>
          </a:bodyPr>
          <a:lstStyle/>
          <a:p>
            <a:r>
              <a:rPr lang="zh-CN" altLang="en-US" b="1">
                <a:solidFill>
                  <a:schemeClr val="accent5">
                    <a:lumMod val="75000"/>
                  </a:schemeClr>
                </a:solidFill>
              </a:rPr>
              <a:t>产品研发阶段 </a:t>
            </a:r>
          </a:p>
        </p:txBody>
      </p:sp>
      <p:sp>
        <p:nvSpPr>
          <p:cNvPr id="47" name="文本框 46"/>
          <p:cNvSpPr txBox="1"/>
          <p:nvPr/>
        </p:nvSpPr>
        <p:spPr>
          <a:xfrm>
            <a:off x="5754370" y="3357880"/>
            <a:ext cx="1588135" cy="368300"/>
          </a:xfrm>
          <a:prstGeom prst="rect">
            <a:avLst/>
          </a:prstGeom>
          <a:noFill/>
        </p:spPr>
        <p:txBody>
          <a:bodyPr wrap="square" rtlCol="0" anchor="t">
            <a:spAutoFit/>
          </a:bodyPr>
          <a:lstStyle/>
          <a:p>
            <a:r>
              <a:rPr lang="zh-CN" altLang="en-US" b="1">
                <a:solidFill>
                  <a:schemeClr val="accent4">
                    <a:lumMod val="50000"/>
                  </a:schemeClr>
                </a:solidFill>
              </a:rPr>
              <a:t>产品生产阶段</a:t>
            </a:r>
          </a:p>
        </p:txBody>
      </p:sp>
      <p:sp>
        <p:nvSpPr>
          <p:cNvPr id="48" name="文本框 47"/>
          <p:cNvSpPr txBox="1"/>
          <p:nvPr/>
        </p:nvSpPr>
        <p:spPr>
          <a:xfrm>
            <a:off x="7251700" y="3357880"/>
            <a:ext cx="1586865" cy="368300"/>
          </a:xfrm>
          <a:prstGeom prst="rect">
            <a:avLst/>
          </a:prstGeom>
          <a:noFill/>
        </p:spPr>
        <p:txBody>
          <a:bodyPr wrap="square" rtlCol="0" anchor="t">
            <a:spAutoFit/>
          </a:bodyPr>
          <a:lstStyle/>
          <a:p>
            <a:r>
              <a:rPr lang="zh-CN" altLang="en-US" b="1">
                <a:solidFill>
                  <a:schemeClr val="accent1">
                    <a:lumMod val="50000"/>
                  </a:schemeClr>
                </a:solidFill>
              </a:rPr>
              <a:t>产品出厂阶段</a:t>
            </a:r>
          </a:p>
        </p:txBody>
      </p:sp>
      <p:sp>
        <p:nvSpPr>
          <p:cNvPr id="49" name="文本框 48"/>
          <p:cNvSpPr txBox="1"/>
          <p:nvPr/>
        </p:nvSpPr>
        <p:spPr>
          <a:xfrm>
            <a:off x="8944610" y="3357880"/>
            <a:ext cx="1631950" cy="368300"/>
          </a:xfrm>
          <a:prstGeom prst="rect">
            <a:avLst/>
          </a:prstGeom>
          <a:noFill/>
        </p:spPr>
        <p:txBody>
          <a:bodyPr wrap="square" rtlCol="0" anchor="t">
            <a:spAutoFit/>
          </a:bodyPr>
          <a:lstStyle/>
          <a:p>
            <a:r>
              <a:rPr lang="zh-CN" altLang="en-US" b="1">
                <a:gradFill>
                  <a:gsLst>
                    <a:gs pos="0">
                      <a:srgbClr val="FE4444"/>
                    </a:gs>
                    <a:gs pos="100000">
                      <a:srgbClr val="832B2B"/>
                    </a:gs>
                  </a:gsLst>
                  <a:lin scaled="0"/>
                </a:gradFill>
              </a:rPr>
              <a:t>产品使用阶段 </a:t>
            </a:r>
          </a:p>
        </p:txBody>
      </p:sp>
      <p:sp>
        <p:nvSpPr>
          <p:cNvPr id="3" name="文本框 2"/>
          <p:cNvSpPr txBox="1"/>
          <p:nvPr/>
        </p:nvSpPr>
        <p:spPr>
          <a:xfrm>
            <a:off x="551180" y="3787140"/>
            <a:ext cx="1896745" cy="1198880"/>
          </a:xfrm>
          <a:prstGeom prst="rect">
            <a:avLst/>
          </a:prstGeom>
          <a:noFill/>
        </p:spPr>
        <p:txBody>
          <a:bodyPr wrap="square" rtlCol="0" anchor="t">
            <a:spAutoFit/>
          </a:bodyPr>
          <a:lstStyle/>
          <a:p>
            <a:pPr marL="285750" indent="-285750">
              <a:buFont typeface="Wingdings" panose="05000000000000000000" charset="0"/>
              <a:buChar char="l"/>
            </a:pPr>
            <a:r>
              <a:rPr lang="zh-CN" altLang="en-US"/>
              <a:t>可靠性大纲和工作计划</a:t>
            </a:r>
          </a:p>
          <a:p>
            <a:pPr marL="285750" indent="-285750">
              <a:buFont typeface="Wingdings" panose="05000000000000000000" charset="0"/>
              <a:buChar char="l"/>
            </a:pPr>
            <a:r>
              <a:rPr lang="zh-CN" altLang="en-US"/>
              <a:t>可靠性指标与要求论证</a:t>
            </a:r>
          </a:p>
        </p:txBody>
      </p:sp>
      <p:sp>
        <p:nvSpPr>
          <p:cNvPr id="9" name="文本框 8"/>
          <p:cNvSpPr txBox="1"/>
          <p:nvPr/>
        </p:nvSpPr>
        <p:spPr>
          <a:xfrm>
            <a:off x="2360930" y="3718560"/>
            <a:ext cx="1743075" cy="1753235"/>
          </a:xfrm>
          <a:prstGeom prst="rect">
            <a:avLst/>
          </a:prstGeom>
          <a:noFill/>
        </p:spPr>
        <p:txBody>
          <a:bodyPr wrap="square" rtlCol="0" anchor="t">
            <a:spAutoFit/>
          </a:bodyPr>
          <a:lstStyle/>
          <a:p>
            <a:pPr marL="285750" indent="-285750">
              <a:buFont typeface="Wingdings" panose="05000000000000000000" charset="0"/>
              <a:buChar char="l"/>
            </a:pPr>
            <a:r>
              <a:rPr lang="zh-CN" altLang="en-US"/>
              <a:t>可靠性预估</a:t>
            </a:r>
          </a:p>
          <a:p>
            <a:pPr marL="285750" indent="-285750">
              <a:buFont typeface="Wingdings" panose="05000000000000000000" charset="0"/>
              <a:buChar char="l"/>
            </a:pPr>
            <a:r>
              <a:rPr lang="zh-CN" altLang="en-US"/>
              <a:t>可靠性分配 </a:t>
            </a:r>
          </a:p>
          <a:p>
            <a:pPr marL="285750" indent="-285750">
              <a:buFont typeface="Wingdings" panose="05000000000000000000" charset="0"/>
              <a:buChar char="l"/>
            </a:pPr>
            <a:r>
              <a:rPr lang="zh-CN" altLang="en-US"/>
              <a:t>FMECA 分析</a:t>
            </a:r>
          </a:p>
          <a:p>
            <a:pPr marL="285750" indent="-285750">
              <a:buFont typeface="Wingdings" panose="05000000000000000000" charset="0"/>
              <a:buChar char="l"/>
            </a:pPr>
            <a:r>
              <a:rPr lang="zh-CN" altLang="en-US"/>
              <a:t>故障树分析</a:t>
            </a:r>
          </a:p>
          <a:p>
            <a:pPr marL="285750" indent="-285750">
              <a:buFont typeface="Wingdings" panose="05000000000000000000" charset="0"/>
              <a:buChar char="l"/>
            </a:pPr>
            <a:r>
              <a:rPr lang="zh-CN" altLang="en-US"/>
              <a:t>危险分析</a:t>
            </a:r>
          </a:p>
          <a:p>
            <a:pPr marL="285750" indent="-285750">
              <a:buFont typeface="Wingdings" panose="05000000000000000000" charset="0"/>
              <a:buChar char="l"/>
            </a:pPr>
            <a:r>
              <a:rPr lang="zh-CN" altLang="en-US"/>
              <a:t>维修性分析</a:t>
            </a:r>
          </a:p>
        </p:txBody>
      </p:sp>
      <p:sp>
        <p:nvSpPr>
          <p:cNvPr id="13" name="文本框 12"/>
          <p:cNvSpPr txBox="1"/>
          <p:nvPr/>
        </p:nvSpPr>
        <p:spPr>
          <a:xfrm>
            <a:off x="4007485" y="3736340"/>
            <a:ext cx="2072005" cy="2584450"/>
          </a:xfrm>
          <a:prstGeom prst="rect">
            <a:avLst/>
          </a:prstGeom>
          <a:noFill/>
        </p:spPr>
        <p:txBody>
          <a:bodyPr wrap="square" rtlCol="0" anchor="t">
            <a:spAutoFit/>
          </a:bodyPr>
          <a:lstStyle/>
          <a:p>
            <a:pPr marL="285750" indent="-285750">
              <a:buFont typeface="Wingdings" panose="05000000000000000000" charset="0"/>
              <a:buChar char="l"/>
            </a:pPr>
            <a:r>
              <a:rPr lang="zh-CN" altLang="en-US"/>
              <a:t>可靠性预估</a:t>
            </a:r>
          </a:p>
          <a:p>
            <a:pPr marL="285750" indent="-285750">
              <a:buFont typeface="Wingdings" panose="05000000000000000000" charset="0"/>
              <a:buChar char="l"/>
            </a:pPr>
            <a:r>
              <a:rPr lang="zh-CN" altLang="en-US"/>
              <a:t>寿命预测</a:t>
            </a:r>
          </a:p>
          <a:p>
            <a:pPr marL="285750" indent="-285750">
              <a:buFont typeface="Wingdings" panose="05000000000000000000" charset="0"/>
              <a:buChar char="l"/>
            </a:pPr>
            <a:r>
              <a:rPr lang="zh-CN" altLang="en-US"/>
              <a:t>失效机理分析</a:t>
            </a:r>
          </a:p>
          <a:p>
            <a:pPr marL="285750" indent="-285750">
              <a:buFont typeface="Wingdings" panose="05000000000000000000" charset="0"/>
              <a:buChar char="l"/>
            </a:pPr>
            <a:r>
              <a:rPr lang="zh-CN" altLang="en-US"/>
              <a:t>失效过程建模</a:t>
            </a:r>
          </a:p>
          <a:p>
            <a:pPr marL="285750" indent="-285750">
              <a:buFont typeface="Wingdings" panose="05000000000000000000" charset="0"/>
              <a:buChar char="l"/>
            </a:pPr>
            <a:r>
              <a:rPr lang="zh-CN" altLang="en-US"/>
              <a:t>环境适应性试验</a:t>
            </a:r>
          </a:p>
          <a:p>
            <a:pPr marL="285750" indent="-285750">
              <a:buFont typeface="Wingdings" panose="05000000000000000000" charset="0"/>
              <a:buChar char="l"/>
            </a:pPr>
            <a:r>
              <a:rPr lang="zh-CN" altLang="en-US"/>
              <a:t>寿命试验</a:t>
            </a:r>
          </a:p>
          <a:p>
            <a:pPr marL="285750" indent="-285750">
              <a:buFont typeface="Wingdings" panose="05000000000000000000" charset="0"/>
              <a:buChar char="l"/>
            </a:pPr>
            <a:r>
              <a:rPr lang="zh-CN" altLang="en-US"/>
              <a:t>加速寿命试验</a:t>
            </a:r>
          </a:p>
          <a:p>
            <a:pPr marL="285750" indent="-285750">
              <a:buFont typeface="Wingdings" panose="05000000000000000000" charset="0"/>
              <a:buChar char="l"/>
            </a:pPr>
            <a:r>
              <a:rPr lang="zh-CN" altLang="en-US"/>
              <a:t>可靠性增长试验</a:t>
            </a:r>
          </a:p>
          <a:p>
            <a:pPr marL="285750" indent="-285750">
              <a:buFont typeface="Wingdings" panose="05000000000000000000" charset="0"/>
              <a:buChar char="l"/>
            </a:pPr>
            <a:r>
              <a:rPr lang="zh-CN" altLang="en-US"/>
              <a:t>可靠性鉴定试验</a:t>
            </a:r>
          </a:p>
        </p:txBody>
      </p:sp>
      <p:sp>
        <p:nvSpPr>
          <p:cNvPr id="14" name="文本框 13"/>
          <p:cNvSpPr txBox="1"/>
          <p:nvPr/>
        </p:nvSpPr>
        <p:spPr>
          <a:xfrm>
            <a:off x="5525135" y="3736340"/>
            <a:ext cx="1893570" cy="645160"/>
          </a:xfrm>
          <a:prstGeom prst="rect">
            <a:avLst/>
          </a:prstGeom>
          <a:noFill/>
        </p:spPr>
        <p:txBody>
          <a:bodyPr wrap="square" rtlCol="0" anchor="t">
            <a:spAutoFit/>
          </a:bodyPr>
          <a:lstStyle/>
          <a:p>
            <a:pPr marL="285750" indent="-285750">
              <a:buFont typeface="Wingdings" panose="05000000000000000000" charset="0"/>
              <a:buChar char="l"/>
            </a:pPr>
            <a:r>
              <a:rPr lang="zh-CN" altLang="en-US"/>
              <a:t>工艺优化</a:t>
            </a:r>
          </a:p>
          <a:p>
            <a:pPr marL="285750" indent="-285750">
              <a:buFont typeface="Wingdings" panose="05000000000000000000" charset="0"/>
              <a:buChar char="l"/>
            </a:pPr>
            <a:r>
              <a:rPr lang="zh-CN" altLang="en-US"/>
              <a:t>统计过程控制</a:t>
            </a:r>
          </a:p>
        </p:txBody>
      </p:sp>
      <p:sp>
        <p:nvSpPr>
          <p:cNvPr id="15" name="文本框 14"/>
          <p:cNvSpPr txBox="1"/>
          <p:nvPr/>
        </p:nvSpPr>
        <p:spPr>
          <a:xfrm>
            <a:off x="7238365" y="3736340"/>
            <a:ext cx="2087880" cy="1753235"/>
          </a:xfrm>
          <a:prstGeom prst="rect">
            <a:avLst/>
          </a:prstGeom>
          <a:noFill/>
        </p:spPr>
        <p:txBody>
          <a:bodyPr wrap="square" rtlCol="0" anchor="t">
            <a:spAutoFit/>
          </a:bodyPr>
          <a:lstStyle/>
          <a:p>
            <a:pPr marL="285750" indent="-285750">
              <a:buFont typeface="Wingdings" panose="05000000000000000000" charset="0"/>
              <a:buChar char="l"/>
            </a:pPr>
            <a:r>
              <a:rPr lang="zh-CN" altLang="en-US"/>
              <a:t>可靠性评估</a:t>
            </a:r>
          </a:p>
          <a:p>
            <a:pPr marL="285750" indent="-285750">
              <a:buFont typeface="Wingdings" panose="05000000000000000000" charset="0"/>
              <a:buChar char="l"/>
            </a:pPr>
            <a:r>
              <a:rPr lang="zh-CN" altLang="en-US"/>
              <a:t>寿命预测</a:t>
            </a:r>
          </a:p>
          <a:p>
            <a:pPr marL="285750" indent="-285750">
              <a:buFont typeface="Wingdings" panose="05000000000000000000" charset="0"/>
              <a:buChar char="l"/>
            </a:pPr>
            <a:r>
              <a:rPr lang="zh-CN" altLang="en-US"/>
              <a:t>寿命验证</a:t>
            </a:r>
          </a:p>
          <a:p>
            <a:pPr marL="285750" indent="-285750">
              <a:buFont typeface="Wingdings" panose="05000000000000000000" charset="0"/>
              <a:buChar char="l"/>
            </a:pPr>
            <a:r>
              <a:rPr lang="zh-CN" altLang="en-US"/>
              <a:t>可靠性筛选试验</a:t>
            </a:r>
          </a:p>
          <a:p>
            <a:pPr marL="285750" indent="-285750">
              <a:buFont typeface="Wingdings" panose="05000000000000000000" charset="0"/>
              <a:buChar char="l"/>
            </a:pPr>
            <a:r>
              <a:rPr lang="zh-CN" altLang="en-US"/>
              <a:t>可靠性评估试验</a:t>
            </a:r>
          </a:p>
          <a:p>
            <a:pPr marL="285750" indent="-285750">
              <a:buFont typeface="Wingdings" panose="05000000000000000000" charset="0"/>
              <a:buChar char="l"/>
            </a:pPr>
            <a:r>
              <a:rPr lang="zh-CN" altLang="en-US"/>
              <a:t>寿命验证试验</a:t>
            </a:r>
          </a:p>
        </p:txBody>
      </p:sp>
      <p:sp>
        <p:nvSpPr>
          <p:cNvPr id="16" name="文本框 15"/>
          <p:cNvSpPr txBox="1"/>
          <p:nvPr/>
        </p:nvSpPr>
        <p:spPr>
          <a:xfrm>
            <a:off x="8992870" y="3736340"/>
            <a:ext cx="2049145" cy="645160"/>
          </a:xfrm>
          <a:prstGeom prst="rect">
            <a:avLst/>
          </a:prstGeom>
          <a:noFill/>
        </p:spPr>
        <p:txBody>
          <a:bodyPr wrap="square" rtlCol="0" anchor="t">
            <a:spAutoFit/>
          </a:bodyPr>
          <a:lstStyle/>
          <a:p>
            <a:pPr marL="285750" indent="-285750">
              <a:buFont typeface="Wingdings" panose="05000000000000000000" charset="0"/>
              <a:buChar char="ü"/>
            </a:pPr>
            <a:r>
              <a:rPr lang="zh-CN" altLang="en-US" b="1"/>
              <a:t>可靠性评估</a:t>
            </a:r>
          </a:p>
          <a:p>
            <a:pPr marL="285750" indent="-285750">
              <a:buFont typeface="Wingdings" panose="05000000000000000000" charset="0"/>
              <a:buChar char="ü"/>
            </a:pPr>
            <a:r>
              <a:rPr lang="zh-CN" altLang="en-US" b="1"/>
              <a:t>剩余寿命检测</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可靠</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性的基本概念</a:t>
            </a:r>
          </a:p>
        </p:txBody>
      </p:sp>
      <p:sp>
        <p:nvSpPr>
          <p:cNvPr id="66"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11.1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可靠性概述</a:t>
            </a:r>
          </a:p>
        </p:txBody>
      </p:sp>
      <p:sp>
        <p:nvSpPr>
          <p:cNvPr id="17" name="文本框 16"/>
          <p:cNvSpPr txBox="1"/>
          <p:nvPr/>
        </p:nvSpPr>
        <p:spPr>
          <a:xfrm>
            <a:off x="911225" y="2078990"/>
            <a:ext cx="10939780" cy="3415030"/>
          </a:xfrm>
          <a:prstGeom prst="rect">
            <a:avLst/>
          </a:prstGeom>
          <a:noFill/>
        </p:spPr>
        <p:txBody>
          <a:bodyPr wrap="square" rtlCol="0" anchor="t">
            <a:spAutoFit/>
          </a:bodyPr>
          <a:lstStyle/>
          <a:p>
            <a:pPr>
              <a:lnSpc>
                <a:spcPct val="150000"/>
              </a:lnSpc>
            </a:pPr>
            <a:r>
              <a:rPr lang="zh-CN" altLang="en-US" sz="2400"/>
              <a:t>产品执行其所需执行功能的能力终止称为失效，具体包括以下两种情况。</a:t>
            </a:r>
          </a:p>
          <a:p>
            <a:pPr>
              <a:lnSpc>
                <a:spcPct val="150000"/>
              </a:lnSpc>
            </a:pPr>
            <a:r>
              <a:rPr lang="zh-CN" altLang="en-US" sz="2400"/>
              <a:t>(1)机械系统偏离正常功能。它的形成原因主要是机械系统的工作条件(含零部件)不正常，通过参数调节或者零部件修复可以恢复到正常功能。</a:t>
            </a:r>
          </a:p>
          <a:p>
            <a:pPr>
              <a:lnSpc>
                <a:spcPct val="150000"/>
              </a:lnSpc>
            </a:pPr>
            <a:r>
              <a:rPr lang="zh-CN" altLang="en-US" sz="2400"/>
              <a:t>(2)功能失效。它是指系统连续偏离正常功能，且其程度不断加剧，无法保证机械设备的基本功能。一般零件失效可以更换，但是关键零件失效，往往会导致格机功能丧失。</a:t>
            </a:r>
          </a:p>
        </p:txBody>
      </p:sp>
      <p:sp>
        <p:nvSpPr>
          <p:cNvPr id="18" name="文本框 17"/>
          <p:cNvSpPr txBox="1"/>
          <p:nvPr/>
        </p:nvSpPr>
        <p:spPr>
          <a:xfrm>
            <a:off x="1127125" y="1557020"/>
            <a:ext cx="2070735" cy="521970"/>
          </a:xfrm>
          <a:prstGeom prst="rect">
            <a:avLst/>
          </a:prstGeom>
          <a:noFill/>
        </p:spPr>
        <p:txBody>
          <a:bodyPr wrap="square" rtlCol="0" anchor="t">
            <a:spAutoFit/>
          </a:bodyPr>
          <a:lstStyle/>
          <a:p>
            <a:r>
              <a:rPr lang="zh-CN" altLang="en-US" sz="2800" b="1">
                <a:solidFill>
                  <a:srgbClr val="FF0000"/>
                </a:solidFill>
                <a:sym typeface="+mn-ea"/>
              </a:rPr>
              <a:t>失效(故障)</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IzODgzZjIwMzFjNzc4ZDI5YjUzMWQyOTMxZDc5OGQifQ=="/>
  <p:tag name="KSO_WPP_MARK_KEY" val="b625f53d-cb01-4ff7-b514-210da8f3b9e2"/>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e7223b0-a5fe-4ebb-afaf-ed5dab290fbc}"/>
  <p:tag name="TABLE_ENDDRAG_ORIGIN_RECT" val="690*244"/>
  <p:tag name="TABLE_ENDDRAG_RECT" val="173*229*690*244"/>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cd5546d2-c16f-418b-a0a8-6f55815481e9}"/>
  <p:tag name="TABLE_ENDDRAG_ORIGIN_RECT" val="496*296"/>
  <p:tag name="TABLE_ENDDRAG_RECT" val="430*176*496*296"/>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244,&quot;width&quot;:9804}"/>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2ac37c3f-7a67-4980-95df-ce4356324a5c}"/>
  <p:tag name="TABLE_ENDDRAG_ORIGIN_RECT" val="793*234"/>
  <p:tag name="TABLE_ENDDRAG_RECT" val="75*250*793*234"/>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cc6d6bd9-89fc-4a79-979c-a5d65e3a4de8}"/>
  <p:tag name="TABLE_ENDDRAG_ORIGIN_RECT" val="752*240"/>
  <p:tag name="TABLE_ENDDRAG_RECT" val="105*256*752*24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1_TP1035247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用于大学课程的学术演示文稿（纸张和铅笔设计）</Template>
  <TotalTime>112</TotalTime>
  <Words>4688</Words>
  <Application>Microsoft Office PowerPoint</Application>
  <PresentationFormat>宽屏</PresentationFormat>
  <Paragraphs>650</Paragraphs>
  <Slides>41</Slides>
  <Notes>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7" baseType="lpstr">
      <vt:lpstr>Franklin Gothic Book</vt:lpstr>
      <vt:lpstr>Tw Cen MT</vt:lpstr>
      <vt:lpstr>Wingdings 2</vt:lpstr>
      <vt:lpstr>等线</vt:lpstr>
      <vt:lpstr>华文仿宋</vt:lpstr>
      <vt:lpstr>华文细黑</vt:lpstr>
      <vt:lpstr>华文新魏</vt:lpstr>
      <vt:lpstr>宋体</vt:lpstr>
      <vt:lpstr>微软雅黑</vt:lpstr>
      <vt:lpstr>微软雅黑 Light</vt:lpstr>
      <vt:lpstr>Arial</vt:lpstr>
      <vt:lpstr>Calibri</vt:lpstr>
      <vt:lpstr>Cambria Math</vt:lpstr>
      <vt:lpstr>Wingdings</vt:lpstr>
      <vt:lpstr>AcademicPresentation1_TP10352479</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统计学 （第8版）</dc:title>
  <dc:creator>jiajp99@126.com</dc:creator>
  <cp:lastModifiedBy>迪李</cp:lastModifiedBy>
  <cp:revision>250</cp:revision>
  <dcterms:created xsi:type="dcterms:W3CDTF">2021-01-10T02:42:00Z</dcterms:created>
  <dcterms:modified xsi:type="dcterms:W3CDTF">2022-11-23T04:02:35Z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TC101671252052</vt:lpwstr>
  </property>
  <property fmtid="{D5CDD505-2E9C-101B-9397-08002B2CF9AE}" pid="3" name="ContentTypeId">
    <vt:lpwstr>0x0101008D8B3457135D67479991424C624CBB4704002439B9162B2E88498A324BEFF3815221</vt:lpwstr>
  </property>
  <property fmtid="{D5CDD505-2E9C-101B-9397-08002B2CF9AE}" pid="4" name="ImageGenCounter">
    <vt:i4>0</vt:i4>
  </property>
  <property fmtid="{D5CDD505-2E9C-101B-9397-08002B2CF9AE}" pid="5" name="ViolationReportStatus">
    <vt:lpwstr>None</vt:lpwstr>
  </property>
  <property fmtid="{D5CDD505-2E9C-101B-9397-08002B2CF9AE}" pid="6" name="ImageGenStatus">
    <vt:i4>0</vt:i4>
  </property>
  <property fmtid="{D5CDD505-2E9C-101B-9397-08002B2CF9AE}" pid="7" name="PolicheckStatus">
    <vt:i4>0</vt:i4>
  </property>
  <property fmtid="{D5CDD505-2E9C-101B-9397-08002B2CF9AE}" pid="8" name="Applications">
    <vt:lpwstr>67;#Template 12;#53;#PowerPoint 12;#407;#PowerPoint 14</vt:lpwstr>
  </property>
  <property fmtid="{D5CDD505-2E9C-101B-9397-08002B2CF9AE}" pid="9" name="PolicheckCounter">
    <vt:i4>0</vt:i4>
  </property>
  <property fmtid="{D5CDD505-2E9C-101B-9397-08002B2CF9AE}" pid="10" name="APTrustLevel">
    <vt:r8>1</vt:r8>
  </property>
  <property fmtid="{D5CDD505-2E9C-101B-9397-08002B2CF9AE}" pid="11" name="Order">
    <vt:r8>6900900</vt:r8>
  </property>
  <property fmtid="{D5CDD505-2E9C-101B-9397-08002B2CF9AE}" pid="12" name="ICV">
    <vt:lpwstr>694B0ADD3F5A444380A9265F561FAB99</vt:lpwstr>
  </property>
  <property fmtid="{D5CDD505-2E9C-101B-9397-08002B2CF9AE}" pid="13" name="KSOProductBuildVer">
    <vt:lpwstr>2052-11.1.0.12763</vt:lpwstr>
  </property>
</Properties>
</file>