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handoutMasterIdLst>
    <p:handoutMasterId r:id="rId58"/>
  </p:handoutMasterIdLst>
  <p:sldIdLst>
    <p:sldId id="256" r:id="rId2"/>
    <p:sldId id="257" r:id="rId3"/>
    <p:sldId id="1566" r:id="rId4"/>
    <p:sldId id="718" r:id="rId5"/>
    <p:sldId id="1623" r:id="rId6"/>
    <p:sldId id="1891" r:id="rId7"/>
    <p:sldId id="1892" r:id="rId8"/>
    <p:sldId id="1893" r:id="rId9"/>
    <p:sldId id="1894" r:id="rId10"/>
    <p:sldId id="1895" r:id="rId11"/>
    <p:sldId id="1896" r:id="rId12"/>
    <p:sldId id="1897" r:id="rId13"/>
    <p:sldId id="1898" r:id="rId14"/>
    <p:sldId id="1899" r:id="rId15"/>
    <p:sldId id="1900" r:id="rId16"/>
    <p:sldId id="1901" r:id="rId17"/>
    <p:sldId id="1902" r:id="rId18"/>
    <p:sldId id="1684" r:id="rId19"/>
    <p:sldId id="1903" r:id="rId20"/>
    <p:sldId id="1904" r:id="rId21"/>
    <p:sldId id="1905" r:id="rId22"/>
    <p:sldId id="1906" r:id="rId23"/>
    <p:sldId id="1910" r:id="rId24"/>
    <p:sldId id="1907" r:id="rId25"/>
    <p:sldId id="1908" r:id="rId26"/>
    <p:sldId id="1913" r:id="rId27"/>
    <p:sldId id="1911" r:id="rId28"/>
    <p:sldId id="1912" r:id="rId29"/>
    <p:sldId id="1685" r:id="rId30"/>
    <p:sldId id="1914" r:id="rId31"/>
    <p:sldId id="1915" r:id="rId32"/>
    <p:sldId id="1916" r:id="rId33"/>
    <p:sldId id="1917" r:id="rId34"/>
    <p:sldId id="1918" r:id="rId35"/>
    <p:sldId id="1920" r:id="rId36"/>
    <p:sldId id="1919" r:id="rId37"/>
    <p:sldId id="1921" r:id="rId38"/>
    <p:sldId id="1926" r:id="rId39"/>
    <p:sldId id="1927" r:id="rId40"/>
    <p:sldId id="1928" r:id="rId41"/>
    <p:sldId id="1922" r:id="rId42"/>
    <p:sldId id="1939" r:id="rId43"/>
    <p:sldId id="1923" r:id="rId44"/>
    <p:sldId id="1931" r:id="rId45"/>
    <p:sldId id="1929" r:id="rId46"/>
    <p:sldId id="1925" r:id="rId47"/>
    <p:sldId id="1932" r:id="rId48"/>
    <p:sldId id="1935" r:id="rId49"/>
    <p:sldId id="1924" r:id="rId50"/>
    <p:sldId id="1934" r:id="rId51"/>
    <p:sldId id="1933" r:id="rId52"/>
    <p:sldId id="1936" r:id="rId53"/>
    <p:sldId id="1938" r:id="rId54"/>
    <p:sldId id="1937" r:id="rId55"/>
    <p:sldId id="1533" r:id="rId56"/>
  </p:sldIdLst>
  <p:sldSz cx="12192000" cy="6858000"/>
  <p:notesSz cx="6858000" cy="9144000"/>
  <p:custDataLst>
    <p:tags r:id="rId59"/>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3966">
          <p15:clr>
            <a:srgbClr val="A4A3A4"/>
          </p15:clr>
        </p15:guide>
      </p15:sldGuideLst>
    </p:ext>
    <p:ext uri="{2D200454-40CA-4A62-9FC3-DE9A4176ACB9}">
      <p15:notesGuideLst xmlns:p15="http://schemas.microsoft.com/office/powerpoint/2012/main">
        <p15:guide id="1" orient="horz" pos="2892">
          <p15:clr>
            <a:srgbClr val="A4A3A4"/>
          </p15:clr>
        </p15:guide>
        <p15:guide id="2" pos="22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E5E6F3"/>
    <a:srgbClr val="256DB7"/>
    <a:srgbClr val="CC0000"/>
    <a:srgbClr val="E6AF00"/>
    <a:srgbClr val="318AAD"/>
    <a:srgbClr val="3699C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00" autoAdjust="0"/>
  </p:normalViewPr>
  <p:slideViewPr>
    <p:cSldViewPr>
      <p:cViewPr varScale="1">
        <p:scale>
          <a:sx n="82" d="100"/>
          <a:sy n="82" d="100"/>
        </p:scale>
        <p:origin x="102" y="462"/>
      </p:cViewPr>
      <p:guideLst>
        <p:guide orient="horz" pos="2169"/>
        <p:guide pos="396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48" d="100"/>
          <a:sy n="48" d="100"/>
        </p:scale>
        <p:origin x="2684" y="52"/>
      </p:cViewPr>
      <p:guideLst>
        <p:guide orient="horz" pos="2892"/>
        <p:guide pos="223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H:\&#26234;&#33021;&#20179;&#20648;&#22823;&#25968;&#25454;&#20998;&#26512;&#65288;&#20013;&#32423;&#65289;&#25945;&#36741;&#36164;&#28304;\U10&#25968;&#25454;&#38598;10-1A&#20179;&#24211;9&#26376;&#27599;&#26085;&#24322;&#24120;&#24635;&#3732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31532;&#21313;&#31456;%20&#21407;&#22987;&#25968;&#2545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26234;&#33021;&#20179;&#20648;&#22823;&#25968;&#25454;&#20998;&#26512;&#65288;&#20013;&#32423;&#65289;&#25945;&#36741;&#36164;&#28304;\U10&#25968;&#25454;&#38598;10-2%20B&#20179;&#24211;7&#26376;&#27599;&#26085;&#24322;&#24120;&#26126;&#3245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26234;&#33021;&#20179;&#20648;&#22823;&#25968;&#25454;&#20998;&#26512;&#65288;&#20013;&#32423;&#65289;&#25945;&#36741;&#36164;&#28304;\U10&#25968;&#25454;&#38598;10-2%20B&#20179;&#24211;7&#26376;&#27599;&#26085;&#24322;&#24120;&#26126;&#3245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26234;&#33021;&#20179;&#20648;&#22823;&#25968;&#25454;&#20998;&#26512;&#65288;&#20013;&#32423;&#65289;&#25945;&#36741;&#36164;&#28304;\U10&#25968;&#25454;&#38598;10-2%20B&#20179;&#24211;7&#26376;&#27599;&#26085;&#24322;&#24120;&#26126;&#3245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26234;&#33021;&#20179;&#20648;&#22823;&#25968;&#25454;&#20998;&#26512;&#65288;&#20013;&#32423;&#65289;&#25945;&#36741;&#36164;&#28304;\U10&#25968;&#25454;&#38598;10-2%20B&#20179;&#24211;7&#26376;&#27599;&#26085;&#24322;&#24120;&#26126;&#3245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26234;&#33021;&#20179;&#20648;&#22823;&#25968;&#25454;&#20998;&#26512;&#65288;&#20013;&#32423;&#65289;&#25945;&#36741;&#36164;&#28304;\U10&#25968;&#25454;&#38598;10-2%20B&#20179;&#24211;7&#26376;&#27599;&#26085;&#24322;&#24120;&#26126;&#32454;.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H:\&#31532;&#21313;&#31456;%20&#21407;&#22987;&#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[第十章 原始数据.xlsx]10.2.1!数据透视表1</c:name>
    <c:fmtId val="16"/>
  </c:pivotSource>
  <c:chart>
    <c:title>
      <c:tx>
        <c:rich>
          <a:bodyPr rot="0" spcFirstLastPara="1" vertOverflow="ellipsis" vert="horz" wrap="square" anchor="ctr" anchorCtr="1"/>
          <a:lstStyle/>
          <a:p>
            <a:pPr>
              <a:defRPr sz="1800" b="1" i="0" u="none" strike="noStrike" kern="1200" cap="all" spc="100" normalizeH="0" baseline="0">
                <a:solidFill>
                  <a:schemeClr val="lt1"/>
                </a:solidFill>
                <a:latin typeface="+mn-lt"/>
                <a:ea typeface="+mn-ea"/>
                <a:cs typeface="+mn-cs"/>
              </a:defRPr>
            </a:pPr>
            <a:r>
              <a:rPr lang="en-US" sz="1800"/>
              <a:t>A</a:t>
            </a:r>
            <a:r>
              <a:rPr lang="zh-CN" sz="1800"/>
              <a:t>仓库</a:t>
            </a:r>
            <a:r>
              <a:rPr lang="en-US" sz="1800"/>
              <a:t>9</a:t>
            </a:r>
            <a:r>
              <a:rPr lang="zh-CN" sz="1800"/>
              <a:t>月每日总异常次数分布</a:t>
            </a:r>
          </a:p>
        </c:rich>
      </c:tx>
      <c:overlay val="0"/>
      <c:spPr>
        <a:noFill/>
        <a:ln>
          <a:noFill/>
        </a:ln>
        <a:effectLst/>
      </c:spPr>
      <c:txPr>
        <a:bodyPr rot="0" spcFirstLastPara="1" vertOverflow="ellipsis" vert="horz" wrap="square" anchor="ctr" anchorCtr="1"/>
        <a:lstStyle/>
        <a:p>
          <a:pPr>
            <a:defRPr sz="1800" b="1" i="0" u="none" strike="noStrike" kern="1200" cap="all" spc="100" normalizeH="0" baseline="0">
              <a:solidFill>
                <a:schemeClr val="lt1"/>
              </a:solidFill>
              <a:latin typeface="+mn-lt"/>
              <a:ea typeface="+mn-ea"/>
              <a:cs typeface="+mn-cs"/>
            </a:defRPr>
          </a:pPr>
          <a:endParaRPr lang="zh-CN"/>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3"/>
        <c:spPr>
          <a:pattFill prst="ltUpDiag">
            <a:fgClr>
              <a:schemeClr val="accent1"/>
            </a:fgClr>
            <a:bgClr>
              <a:schemeClr val="lt1"/>
            </a:bgClr>
          </a:patt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'10.2.1'!$B$3</c:f>
              <c:strCache>
                <c:ptCount val="1"/>
                <c:pt idx="0">
                  <c:v>汇总</c:v>
                </c:pt>
              </c:strCache>
            </c:strRef>
          </c:tx>
          <c:spPr>
            <a:ln w="34925" cap="rnd">
              <a:solidFill>
                <a:schemeClr val="lt1"/>
              </a:solidFill>
              <a:round/>
            </a:ln>
            <a:effectLst>
              <a:outerShdw dist="25400" dir="2700000" algn="tl" rotWithShape="0">
                <a:schemeClr val="accent1"/>
              </a:outerShdw>
            </a:effectLst>
          </c:spPr>
          <c:marker>
            <c:symbol val="none"/>
          </c:marker>
          <c:cat>
            <c:strRef>
              <c:f>'10.2.1'!$A$4:$A$34</c:f>
              <c:strCache>
                <c:ptCount val="30"/>
                <c:pt idx="0">
                  <c:v>2019/9/1</c:v>
                </c:pt>
                <c:pt idx="1">
                  <c:v>2019/9/2</c:v>
                </c:pt>
                <c:pt idx="2">
                  <c:v>2019/9/3</c:v>
                </c:pt>
                <c:pt idx="3">
                  <c:v>2019/9/4</c:v>
                </c:pt>
                <c:pt idx="4">
                  <c:v>2019/9/5</c:v>
                </c:pt>
                <c:pt idx="5">
                  <c:v>2019/9/6</c:v>
                </c:pt>
                <c:pt idx="6">
                  <c:v>2019/9/7</c:v>
                </c:pt>
                <c:pt idx="7">
                  <c:v>2019/9/8</c:v>
                </c:pt>
                <c:pt idx="8">
                  <c:v>2019/9/9</c:v>
                </c:pt>
                <c:pt idx="9">
                  <c:v>2019/9/10</c:v>
                </c:pt>
                <c:pt idx="10">
                  <c:v>2019/9/11</c:v>
                </c:pt>
                <c:pt idx="11">
                  <c:v>2019/9/12</c:v>
                </c:pt>
                <c:pt idx="12">
                  <c:v>2019/9/13</c:v>
                </c:pt>
                <c:pt idx="13">
                  <c:v>2019/9/14</c:v>
                </c:pt>
                <c:pt idx="14">
                  <c:v>2019/9/15</c:v>
                </c:pt>
                <c:pt idx="15">
                  <c:v>2019/9/16</c:v>
                </c:pt>
                <c:pt idx="16">
                  <c:v>2019/9/17</c:v>
                </c:pt>
                <c:pt idx="17">
                  <c:v>2019/9/18</c:v>
                </c:pt>
                <c:pt idx="18">
                  <c:v>2019/9/19</c:v>
                </c:pt>
                <c:pt idx="19">
                  <c:v>2019/9/20</c:v>
                </c:pt>
                <c:pt idx="20">
                  <c:v>2019/9/21</c:v>
                </c:pt>
                <c:pt idx="21">
                  <c:v>2019/9/22</c:v>
                </c:pt>
                <c:pt idx="22">
                  <c:v>2019/9/23</c:v>
                </c:pt>
                <c:pt idx="23">
                  <c:v>2019/9/24</c:v>
                </c:pt>
                <c:pt idx="24">
                  <c:v>2019/9/25</c:v>
                </c:pt>
                <c:pt idx="25">
                  <c:v>2019/9/26</c:v>
                </c:pt>
                <c:pt idx="26">
                  <c:v>2019/9/27</c:v>
                </c:pt>
                <c:pt idx="27">
                  <c:v>2019/9/28</c:v>
                </c:pt>
                <c:pt idx="28">
                  <c:v>2019/9/29</c:v>
                </c:pt>
                <c:pt idx="29">
                  <c:v>2019/9/30</c:v>
                </c:pt>
              </c:strCache>
            </c:strRef>
          </c:cat>
          <c:val>
            <c:numRef>
              <c:f>'10.2.1'!$B$4:$B$34</c:f>
              <c:numCache>
                <c:formatCode>General</c:formatCode>
                <c:ptCount val="30"/>
                <c:pt idx="0">
                  <c:v>103</c:v>
                </c:pt>
                <c:pt idx="1">
                  <c:v>137</c:v>
                </c:pt>
                <c:pt idx="2">
                  <c:v>99</c:v>
                </c:pt>
                <c:pt idx="3">
                  <c:v>111</c:v>
                </c:pt>
                <c:pt idx="4">
                  <c:v>150</c:v>
                </c:pt>
                <c:pt idx="5">
                  <c:v>143</c:v>
                </c:pt>
                <c:pt idx="6">
                  <c:v>159</c:v>
                </c:pt>
                <c:pt idx="7">
                  <c:v>131</c:v>
                </c:pt>
                <c:pt idx="8">
                  <c:v>287</c:v>
                </c:pt>
                <c:pt idx="9">
                  <c:v>153</c:v>
                </c:pt>
                <c:pt idx="10">
                  <c:v>162</c:v>
                </c:pt>
                <c:pt idx="11">
                  <c:v>100</c:v>
                </c:pt>
                <c:pt idx="12">
                  <c:v>103</c:v>
                </c:pt>
                <c:pt idx="13">
                  <c:v>188</c:v>
                </c:pt>
                <c:pt idx="14">
                  <c:v>216</c:v>
                </c:pt>
                <c:pt idx="15">
                  <c:v>182</c:v>
                </c:pt>
                <c:pt idx="16">
                  <c:v>184</c:v>
                </c:pt>
                <c:pt idx="17">
                  <c:v>200</c:v>
                </c:pt>
                <c:pt idx="18">
                  <c:v>242</c:v>
                </c:pt>
                <c:pt idx="19">
                  <c:v>292</c:v>
                </c:pt>
                <c:pt idx="20">
                  <c:v>282</c:v>
                </c:pt>
                <c:pt idx="21">
                  <c:v>421</c:v>
                </c:pt>
                <c:pt idx="22">
                  <c:v>428</c:v>
                </c:pt>
                <c:pt idx="23">
                  <c:v>580</c:v>
                </c:pt>
                <c:pt idx="24">
                  <c:v>689</c:v>
                </c:pt>
                <c:pt idx="25">
                  <c:v>553</c:v>
                </c:pt>
                <c:pt idx="26">
                  <c:v>362</c:v>
                </c:pt>
                <c:pt idx="27">
                  <c:v>248</c:v>
                </c:pt>
                <c:pt idx="28">
                  <c:v>212</c:v>
                </c:pt>
                <c:pt idx="29">
                  <c:v>213</c:v>
                </c:pt>
              </c:numCache>
            </c:numRef>
          </c:val>
          <c:smooth val="0"/>
          <c:extLst>
            <c:ext xmlns:c16="http://schemas.microsoft.com/office/drawing/2014/chart" uri="{C3380CC4-5D6E-409C-BE32-E72D297353CC}">
              <c16:uniqueId val="{00000000-4C05-413A-B7BE-230E12EDC513}"/>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7321200"/>
        <c:axId val="17323280"/>
      </c:lineChart>
      <c:catAx>
        <c:axId val="17321200"/>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zh-CN"/>
          </a:p>
        </c:txPr>
        <c:crossAx val="17323280"/>
        <c:crosses val="autoZero"/>
        <c:auto val="1"/>
        <c:lblAlgn val="ctr"/>
        <c:lblOffset val="100"/>
        <c:noMultiLvlLbl val="0"/>
      </c:catAx>
      <c:valAx>
        <c:axId val="17323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zh-CN"/>
          </a:p>
        </c:txPr>
        <c:crossAx val="173212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zh-CN"/>
        </a:p>
      </c:txPr>
    </c:legend>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zh-CN"/>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pieChart>
        <c:varyColors val="1"/>
        <c:ser>
          <c:idx val="0"/>
          <c:order val="0"/>
          <c:tx>
            <c:strRef>
              <c:f>Sheet3!$B$1</c:f>
              <c:strCache>
                <c:ptCount val="1"/>
                <c:pt idx="0">
                  <c:v>异常次数</c:v>
                </c:pt>
              </c:strCache>
            </c:strRef>
          </c:tx>
          <c:dPt>
            <c:idx val="0"/>
            <c:bubble3D val="0"/>
            <c:spPr>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extLst>
              <c:ext xmlns:c16="http://schemas.microsoft.com/office/drawing/2014/chart" uri="{C3380CC4-5D6E-409C-BE32-E72D297353CC}">
                <c16:uniqueId val="{00000001-D223-4A41-887C-8C8873F8999B}"/>
              </c:ext>
            </c:extLst>
          </c:dPt>
          <c:dPt>
            <c:idx val="1"/>
            <c:bubble3D val="0"/>
            <c:spPr>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extLst>
              <c:ext xmlns:c16="http://schemas.microsoft.com/office/drawing/2014/chart" uri="{C3380CC4-5D6E-409C-BE32-E72D297353CC}">
                <c16:uniqueId val="{00000003-D223-4A41-887C-8C8873F8999B}"/>
              </c:ext>
            </c:extLst>
          </c:dPt>
          <c:dPt>
            <c:idx val="2"/>
            <c:bubble3D val="0"/>
            <c:spPr>
              <a:solidFill>
                <a:schemeClr val="accent3"/>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extLst>
              <c:ext xmlns:c16="http://schemas.microsoft.com/office/drawing/2014/chart" uri="{C3380CC4-5D6E-409C-BE32-E72D297353CC}">
                <c16:uniqueId val="{00000005-D223-4A41-887C-8C8873F8999B}"/>
              </c:ext>
            </c:extLst>
          </c:dPt>
          <c:dPt>
            <c:idx val="3"/>
            <c:bubble3D val="0"/>
            <c:spPr>
              <a:solidFill>
                <a:schemeClr val="accent4"/>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rgbClr r="0" g="0" b="0"/>
                </a:contourClr>
              </a:sp3d>
            </c:spPr>
            <c:extLst>
              <c:ext xmlns:c16="http://schemas.microsoft.com/office/drawing/2014/chart" uri="{C3380CC4-5D6E-409C-BE32-E72D297353CC}">
                <c16:uniqueId val="{00000007-D223-4A41-887C-8C8873F899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zh-CN"/>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Sheet3!$A$2:$A$5</c:f>
              <c:strCache>
                <c:ptCount val="4"/>
                <c:pt idx="0">
                  <c:v>提示</c:v>
                </c:pt>
                <c:pt idx="1">
                  <c:v>严重</c:v>
                </c:pt>
                <c:pt idx="2">
                  <c:v>一般</c:v>
                </c:pt>
                <c:pt idx="3">
                  <c:v>致命</c:v>
                </c:pt>
              </c:strCache>
            </c:strRef>
          </c:cat>
          <c:val>
            <c:numRef>
              <c:f>Sheet3!$B$2:$B$5</c:f>
              <c:numCache>
                <c:formatCode>General</c:formatCode>
                <c:ptCount val="4"/>
                <c:pt idx="0">
                  <c:v>8744</c:v>
                </c:pt>
                <c:pt idx="1">
                  <c:v>6902</c:v>
                </c:pt>
                <c:pt idx="2">
                  <c:v>4569</c:v>
                </c:pt>
                <c:pt idx="3">
                  <c:v>966</c:v>
                </c:pt>
              </c:numCache>
            </c:numRef>
          </c:val>
          <c:extLst>
            <c:ext xmlns:c16="http://schemas.microsoft.com/office/drawing/2014/chart" uri="{C3380CC4-5D6E-409C-BE32-E72D297353CC}">
              <c16:uniqueId val="{00000008-D223-4A41-887C-8C8873F8999B}"/>
            </c:ext>
          </c:extLst>
        </c:ser>
        <c:dLbls>
          <c:showLegendKey val="0"/>
          <c:showVal val="0"/>
          <c:showCatName val="0"/>
          <c:showSerName val="0"/>
          <c:showPercent val="0"/>
          <c:showBubbleSize val="0"/>
          <c:showLeaderLines val="1"/>
        </c:dLbls>
        <c:firstSliceAng val="5"/>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[U10数据集10-2 B仓库7月每日异常明细.xlsx]异常变化速度!数据透视表4</c:name>
    <c:fmtId val="8"/>
  </c:pivotSource>
  <c:chart>
    <c:autoTitleDeleted val="0"/>
    <c:pivotFmts>
      <c:pivotFmt>
        <c:idx val="0"/>
        <c:spPr>
          <a:solidFill>
            <a:schemeClr val="accent1"/>
          </a:solidFill>
          <a:ln w="9525" cap="flat" cmpd="sng" algn="ctr">
            <a:no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9525" cap="flat" cmpd="sng" algn="ctr">
            <a:no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9525" cap="flat" cmpd="sng" algn="ctr">
            <a:no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9525" cap="flat" cmpd="sng" algn="ctr">
            <a:no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9525" cap="flat" cmpd="sng" algn="ctr">
            <a:no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9525" cap="flat" cmpd="sng" algn="ctr">
            <a:no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异常变化速度!$B$3:$B$4</c:f>
              <c:strCache>
                <c:ptCount val="1"/>
                <c:pt idx="0">
                  <c:v>6 月</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cat>
            <c:strRef>
              <c:f>异常变化速度!$A$5:$A$13</c:f>
              <c:strCache>
                <c:ptCount val="8"/>
                <c:pt idx="0">
                  <c:v>100100</c:v>
                </c:pt>
                <c:pt idx="1">
                  <c:v>100200</c:v>
                </c:pt>
                <c:pt idx="2">
                  <c:v>100300</c:v>
                </c:pt>
                <c:pt idx="3">
                  <c:v>100400</c:v>
                </c:pt>
                <c:pt idx="4">
                  <c:v>100600</c:v>
                </c:pt>
                <c:pt idx="5">
                  <c:v>100700</c:v>
                </c:pt>
                <c:pt idx="6">
                  <c:v>100800</c:v>
                </c:pt>
                <c:pt idx="7">
                  <c:v>100900</c:v>
                </c:pt>
              </c:strCache>
            </c:strRef>
          </c:cat>
          <c:val>
            <c:numRef>
              <c:f>异常变化速度!$B$5:$B$13</c:f>
              <c:numCache>
                <c:formatCode>General</c:formatCode>
                <c:ptCount val="8"/>
                <c:pt idx="0">
                  <c:v>8</c:v>
                </c:pt>
                <c:pt idx="1">
                  <c:v>39</c:v>
                </c:pt>
                <c:pt idx="2">
                  <c:v>129</c:v>
                </c:pt>
                <c:pt idx="3">
                  <c:v>107</c:v>
                </c:pt>
                <c:pt idx="4">
                  <c:v>331</c:v>
                </c:pt>
                <c:pt idx="5">
                  <c:v>956</c:v>
                </c:pt>
                <c:pt idx="6">
                  <c:v>1654</c:v>
                </c:pt>
                <c:pt idx="7">
                  <c:v>465</c:v>
                </c:pt>
              </c:numCache>
            </c:numRef>
          </c:val>
          <c:extLst>
            <c:ext xmlns:c16="http://schemas.microsoft.com/office/drawing/2014/chart" uri="{C3380CC4-5D6E-409C-BE32-E72D297353CC}">
              <c16:uniqueId val="{00000000-E30A-429A-998B-28FD2CF49913}"/>
            </c:ext>
          </c:extLst>
        </c:ser>
        <c:ser>
          <c:idx val="1"/>
          <c:order val="1"/>
          <c:tx>
            <c:strRef>
              <c:f>异常变化速度!$C$3:$C$4</c:f>
              <c:strCache>
                <c:ptCount val="1"/>
                <c:pt idx="0">
                  <c:v>7 月</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cat>
            <c:strRef>
              <c:f>异常变化速度!$A$5:$A$13</c:f>
              <c:strCache>
                <c:ptCount val="8"/>
                <c:pt idx="0">
                  <c:v>100100</c:v>
                </c:pt>
                <c:pt idx="1">
                  <c:v>100200</c:v>
                </c:pt>
                <c:pt idx="2">
                  <c:v>100300</c:v>
                </c:pt>
                <c:pt idx="3">
                  <c:v>100400</c:v>
                </c:pt>
                <c:pt idx="4">
                  <c:v>100600</c:v>
                </c:pt>
                <c:pt idx="5">
                  <c:v>100700</c:v>
                </c:pt>
                <c:pt idx="6">
                  <c:v>100800</c:v>
                </c:pt>
                <c:pt idx="7">
                  <c:v>100900</c:v>
                </c:pt>
              </c:strCache>
            </c:strRef>
          </c:cat>
          <c:val>
            <c:numRef>
              <c:f>异常变化速度!$C$5:$C$13</c:f>
              <c:numCache>
                <c:formatCode>General</c:formatCode>
                <c:ptCount val="8"/>
                <c:pt idx="0">
                  <c:v>7</c:v>
                </c:pt>
                <c:pt idx="1">
                  <c:v>40</c:v>
                </c:pt>
                <c:pt idx="2">
                  <c:v>136</c:v>
                </c:pt>
                <c:pt idx="3">
                  <c:v>106</c:v>
                </c:pt>
                <c:pt idx="4">
                  <c:v>321</c:v>
                </c:pt>
                <c:pt idx="5">
                  <c:v>974</c:v>
                </c:pt>
                <c:pt idx="6">
                  <c:v>1669</c:v>
                </c:pt>
                <c:pt idx="7">
                  <c:v>435</c:v>
                </c:pt>
              </c:numCache>
            </c:numRef>
          </c:val>
          <c:extLst>
            <c:ext xmlns:c16="http://schemas.microsoft.com/office/drawing/2014/chart" uri="{C3380CC4-5D6E-409C-BE32-E72D297353CC}">
              <c16:uniqueId val="{00000001-E30A-429A-998B-28FD2CF49913}"/>
            </c:ext>
          </c:extLst>
        </c:ser>
        <c:dLbls>
          <c:showLegendKey val="0"/>
          <c:showVal val="0"/>
          <c:showCatName val="0"/>
          <c:showSerName val="0"/>
          <c:showPercent val="0"/>
          <c:showBubbleSize val="0"/>
        </c:dLbls>
        <c:gapWidth val="315"/>
        <c:overlap val="-40"/>
        <c:axId val="395492303"/>
        <c:axId val="395498543"/>
      </c:barChart>
      <c:catAx>
        <c:axId val="395492303"/>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zh-CN"/>
          </a:p>
        </c:txPr>
        <c:crossAx val="395498543"/>
        <c:crosses val="autoZero"/>
        <c:auto val="1"/>
        <c:lblAlgn val="ctr"/>
        <c:lblOffset val="100"/>
        <c:noMultiLvlLbl val="0"/>
      </c:catAx>
      <c:valAx>
        <c:axId val="395498543"/>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zh-CN"/>
          </a:p>
        </c:txPr>
        <c:crossAx val="3954923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zh-CN"/>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[U10数据集10-2 B仓库7月每日异常明细.xlsx]异常总量分析!数据透视表2</c:name>
    <c:fmtId val="17"/>
  </c:pivotSource>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zh-CN"/>
              <a:t>仓库</a:t>
            </a:r>
            <a:r>
              <a:rPr lang="en-US"/>
              <a:t>B</a:t>
            </a:r>
            <a:r>
              <a:rPr lang="zh-CN"/>
              <a:t>六月各天异常总量</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zh-CN"/>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2"/>
        <c:spPr>
          <a:pattFill prst="ltUpDiag">
            <a:fgClr>
              <a:schemeClr val="accent1"/>
            </a:fgClr>
            <a:bgClr>
              <a:schemeClr val="lt1"/>
            </a:bgClr>
          </a:patt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cked"/>
        <c:varyColors val="0"/>
        <c:ser>
          <c:idx val="0"/>
          <c:order val="0"/>
          <c:tx>
            <c:strRef>
              <c:f>异常总量分析!$B$3</c:f>
              <c:strCache>
                <c:ptCount val="1"/>
                <c:pt idx="0">
                  <c:v>汇总</c:v>
                </c:pt>
              </c:strCache>
            </c:strRef>
          </c:tx>
          <c:spPr>
            <a:ln w="34925" cap="rnd">
              <a:solidFill>
                <a:schemeClr val="lt1"/>
              </a:solidFill>
              <a:round/>
            </a:ln>
            <a:effectLst>
              <a:outerShdw dist="25400" dir="2700000" algn="tl" rotWithShape="0">
                <a:schemeClr val="accent1"/>
              </a:outerShdw>
            </a:effectLst>
          </c:spPr>
          <c:marker>
            <c:symbol val="none"/>
          </c:marker>
          <c:cat>
            <c:strRef>
              <c:f>异常总量分析!$A$4:$A$34</c:f>
              <c:strCache>
                <c:ptCount val="30"/>
                <c:pt idx="0">
                  <c:v>2019/6/1</c:v>
                </c:pt>
                <c:pt idx="1">
                  <c:v>2019/6/2</c:v>
                </c:pt>
                <c:pt idx="2">
                  <c:v>2019/6/3</c:v>
                </c:pt>
                <c:pt idx="3">
                  <c:v>2019/6/4</c:v>
                </c:pt>
                <c:pt idx="4">
                  <c:v>2019/6/5</c:v>
                </c:pt>
                <c:pt idx="5">
                  <c:v>2019/6/6</c:v>
                </c:pt>
                <c:pt idx="6">
                  <c:v>2019/6/7</c:v>
                </c:pt>
                <c:pt idx="7">
                  <c:v>2019/6/8</c:v>
                </c:pt>
                <c:pt idx="8">
                  <c:v>2019/6/9</c:v>
                </c:pt>
                <c:pt idx="9">
                  <c:v>2019/6/10</c:v>
                </c:pt>
                <c:pt idx="10">
                  <c:v>2019/6/11</c:v>
                </c:pt>
                <c:pt idx="11">
                  <c:v>2019/6/12</c:v>
                </c:pt>
                <c:pt idx="12">
                  <c:v>2019/6/13</c:v>
                </c:pt>
                <c:pt idx="13">
                  <c:v>2019/6/14</c:v>
                </c:pt>
                <c:pt idx="14">
                  <c:v>2019/6/15</c:v>
                </c:pt>
                <c:pt idx="15">
                  <c:v>2019/6/16</c:v>
                </c:pt>
                <c:pt idx="16">
                  <c:v>2019/6/17</c:v>
                </c:pt>
                <c:pt idx="17">
                  <c:v>2019/6/18</c:v>
                </c:pt>
                <c:pt idx="18">
                  <c:v>2019/6/19</c:v>
                </c:pt>
                <c:pt idx="19">
                  <c:v>2019/6/20</c:v>
                </c:pt>
                <c:pt idx="20">
                  <c:v>2019/6/21</c:v>
                </c:pt>
                <c:pt idx="21">
                  <c:v>2019/6/22</c:v>
                </c:pt>
                <c:pt idx="22">
                  <c:v>2019/6/23</c:v>
                </c:pt>
                <c:pt idx="23">
                  <c:v>2019/6/24</c:v>
                </c:pt>
                <c:pt idx="24">
                  <c:v>2019/6/25</c:v>
                </c:pt>
                <c:pt idx="25">
                  <c:v>2019/6/26</c:v>
                </c:pt>
                <c:pt idx="26">
                  <c:v>2019/6/27</c:v>
                </c:pt>
                <c:pt idx="27">
                  <c:v>2019/6/28</c:v>
                </c:pt>
                <c:pt idx="28">
                  <c:v>2019/6/29</c:v>
                </c:pt>
                <c:pt idx="29">
                  <c:v>2019/6/30</c:v>
                </c:pt>
              </c:strCache>
            </c:strRef>
          </c:cat>
          <c:val>
            <c:numRef>
              <c:f>异常总量分析!$B$4:$B$34</c:f>
              <c:numCache>
                <c:formatCode>General</c:formatCode>
                <c:ptCount val="30"/>
                <c:pt idx="0">
                  <c:v>53</c:v>
                </c:pt>
                <c:pt idx="1">
                  <c:v>70</c:v>
                </c:pt>
                <c:pt idx="2">
                  <c:v>48</c:v>
                </c:pt>
                <c:pt idx="3">
                  <c:v>57</c:v>
                </c:pt>
                <c:pt idx="4">
                  <c:v>77</c:v>
                </c:pt>
                <c:pt idx="5">
                  <c:v>72</c:v>
                </c:pt>
                <c:pt idx="6">
                  <c:v>80</c:v>
                </c:pt>
                <c:pt idx="7">
                  <c:v>69</c:v>
                </c:pt>
                <c:pt idx="8">
                  <c:v>143</c:v>
                </c:pt>
                <c:pt idx="9">
                  <c:v>79</c:v>
                </c:pt>
                <c:pt idx="10">
                  <c:v>79</c:v>
                </c:pt>
                <c:pt idx="11">
                  <c:v>52</c:v>
                </c:pt>
                <c:pt idx="12">
                  <c:v>50</c:v>
                </c:pt>
                <c:pt idx="13">
                  <c:v>93</c:v>
                </c:pt>
                <c:pt idx="14">
                  <c:v>109</c:v>
                </c:pt>
                <c:pt idx="15">
                  <c:v>91</c:v>
                </c:pt>
                <c:pt idx="16">
                  <c:v>94</c:v>
                </c:pt>
                <c:pt idx="17">
                  <c:v>100</c:v>
                </c:pt>
                <c:pt idx="18">
                  <c:v>122</c:v>
                </c:pt>
                <c:pt idx="19">
                  <c:v>147</c:v>
                </c:pt>
                <c:pt idx="20">
                  <c:v>141</c:v>
                </c:pt>
                <c:pt idx="21">
                  <c:v>215</c:v>
                </c:pt>
                <c:pt idx="22">
                  <c:v>213</c:v>
                </c:pt>
                <c:pt idx="23">
                  <c:v>291</c:v>
                </c:pt>
                <c:pt idx="24">
                  <c:v>345</c:v>
                </c:pt>
                <c:pt idx="25">
                  <c:v>278</c:v>
                </c:pt>
                <c:pt idx="26">
                  <c:v>183</c:v>
                </c:pt>
                <c:pt idx="27">
                  <c:v>125</c:v>
                </c:pt>
                <c:pt idx="28">
                  <c:v>106</c:v>
                </c:pt>
                <c:pt idx="29">
                  <c:v>107</c:v>
                </c:pt>
              </c:numCache>
            </c:numRef>
          </c:val>
          <c:smooth val="0"/>
          <c:extLst>
            <c:ext xmlns:c16="http://schemas.microsoft.com/office/drawing/2014/chart" uri="{C3380CC4-5D6E-409C-BE32-E72D297353CC}">
              <c16:uniqueId val="{00000000-1735-427F-A9F2-D3B2A1100A81}"/>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603036688"/>
        <c:axId val="603037008"/>
      </c:lineChart>
      <c:catAx>
        <c:axId val="603036688"/>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zh-CN"/>
          </a:p>
        </c:txPr>
        <c:crossAx val="603037008"/>
        <c:crosses val="autoZero"/>
        <c:auto val="1"/>
        <c:lblAlgn val="ctr"/>
        <c:lblOffset val="100"/>
        <c:noMultiLvlLbl val="0"/>
      </c:catAx>
      <c:valAx>
        <c:axId val="6030370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zh-CN"/>
          </a:p>
        </c:txPr>
        <c:crossAx val="603036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zh-CN"/>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zh-CN"/>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zh-CN"/>
              <a:t>仓库</a:t>
            </a:r>
            <a:r>
              <a:rPr lang="en-US"/>
              <a:t>B</a:t>
            </a:r>
            <a:r>
              <a:rPr lang="zh-CN"/>
              <a:t>七月各天异常总量</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zh-CN"/>
        </a:p>
      </c:txPr>
    </c:title>
    <c:autoTitleDeleted val="0"/>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cat>
            <c:numRef>
              <c:f>异常总量分析!$M$6:$M$35</c:f>
              <c:numCache>
                <c:formatCode>m/d/yyyy</c:formatCode>
                <c:ptCount val="30"/>
                <c:pt idx="0">
                  <c:v>43647</c:v>
                </c:pt>
                <c:pt idx="1">
                  <c:v>43648</c:v>
                </c:pt>
                <c:pt idx="2">
                  <c:v>43649</c:v>
                </c:pt>
                <c:pt idx="3">
                  <c:v>43650</c:v>
                </c:pt>
                <c:pt idx="4">
                  <c:v>43651</c:v>
                </c:pt>
                <c:pt idx="5">
                  <c:v>43652</c:v>
                </c:pt>
                <c:pt idx="6">
                  <c:v>43653</c:v>
                </c:pt>
                <c:pt idx="7">
                  <c:v>43654</c:v>
                </c:pt>
                <c:pt idx="8">
                  <c:v>43655</c:v>
                </c:pt>
                <c:pt idx="9">
                  <c:v>43656</c:v>
                </c:pt>
                <c:pt idx="10">
                  <c:v>43657</c:v>
                </c:pt>
                <c:pt idx="11">
                  <c:v>43658</c:v>
                </c:pt>
                <c:pt idx="12">
                  <c:v>43659</c:v>
                </c:pt>
                <c:pt idx="13">
                  <c:v>43660</c:v>
                </c:pt>
                <c:pt idx="14">
                  <c:v>43661</c:v>
                </c:pt>
                <c:pt idx="15">
                  <c:v>43662</c:v>
                </c:pt>
                <c:pt idx="16">
                  <c:v>43663</c:v>
                </c:pt>
                <c:pt idx="17">
                  <c:v>43664</c:v>
                </c:pt>
                <c:pt idx="18">
                  <c:v>43665</c:v>
                </c:pt>
                <c:pt idx="19">
                  <c:v>43666</c:v>
                </c:pt>
                <c:pt idx="20">
                  <c:v>43667</c:v>
                </c:pt>
                <c:pt idx="21">
                  <c:v>43668</c:v>
                </c:pt>
                <c:pt idx="22">
                  <c:v>43669</c:v>
                </c:pt>
                <c:pt idx="23">
                  <c:v>43670</c:v>
                </c:pt>
                <c:pt idx="24">
                  <c:v>43671</c:v>
                </c:pt>
                <c:pt idx="25">
                  <c:v>43672</c:v>
                </c:pt>
                <c:pt idx="26">
                  <c:v>43673</c:v>
                </c:pt>
                <c:pt idx="27">
                  <c:v>43674</c:v>
                </c:pt>
                <c:pt idx="28">
                  <c:v>43675</c:v>
                </c:pt>
                <c:pt idx="29">
                  <c:v>43676</c:v>
                </c:pt>
              </c:numCache>
            </c:numRef>
          </c:cat>
          <c:val>
            <c:numRef>
              <c:f>异常总量分析!$N$6:$N$35</c:f>
              <c:numCache>
                <c:formatCode>General</c:formatCode>
                <c:ptCount val="30"/>
                <c:pt idx="0">
                  <c:v>51</c:v>
                </c:pt>
                <c:pt idx="1">
                  <c:v>69</c:v>
                </c:pt>
                <c:pt idx="2">
                  <c:v>51</c:v>
                </c:pt>
                <c:pt idx="3">
                  <c:v>56</c:v>
                </c:pt>
                <c:pt idx="4">
                  <c:v>76</c:v>
                </c:pt>
                <c:pt idx="5">
                  <c:v>72</c:v>
                </c:pt>
                <c:pt idx="6">
                  <c:v>82</c:v>
                </c:pt>
                <c:pt idx="7">
                  <c:v>66</c:v>
                </c:pt>
                <c:pt idx="8">
                  <c:v>144</c:v>
                </c:pt>
                <c:pt idx="9">
                  <c:v>76</c:v>
                </c:pt>
                <c:pt idx="10">
                  <c:v>84</c:v>
                </c:pt>
                <c:pt idx="11">
                  <c:v>49</c:v>
                </c:pt>
                <c:pt idx="12">
                  <c:v>54</c:v>
                </c:pt>
                <c:pt idx="13">
                  <c:v>95</c:v>
                </c:pt>
                <c:pt idx="14">
                  <c:v>109</c:v>
                </c:pt>
                <c:pt idx="15">
                  <c:v>91</c:v>
                </c:pt>
                <c:pt idx="16">
                  <c:v>92</c:v>
                </c:pt>
                <c:pt idx="17">
                  <c:v>101</c:v>
                </c:pt>
                <c:pt idx="18">
                  <c:v>123</c:v>
                </c:pt>
                <c:pt idx="19">
                  <c:v>146</c:v>
                </c:pt>
                <c:pt idx="20">
                  <c:v>143</c:v>
                </c:pt>
                <c:pt idx="21">
                  <c:v>210</c:v>
                </c:pt>
                <c:pt idx="22">
                  <c:v>215</c:v>
                </c:pt>
                <c:pt idx="23">
                  <c:v>293</c:v>
                </c:pt>
                <c:pt idx="24">
                  <c:v>345</c:v>
                </c:pt>
                <c:pt idx="25">
                  <c:v>275</c:v>
                </c:pt>
                <c:pt idx="26">
                  <c:v>183</c:v>
                </c:pt>
                <c:pt idx="27">
                  <c:v>124</c:v>
                </c:pt>
                <c:pt idx="28">
                  <c:v>107</c:v>
                </c:pt>
                <c:pt idx="29">
                  <c:v>106</c:v>
                </c:pt>
              </c:numCache>
            </c:numRef>
          </c:val>
          <c:smooth val="0"/>
          <c:extLst>
            <c:ext xmlns:c16="http://schemas.microsoft.com/office/drawing/2014/chart" uri="{C3380CC4-5D6E-409C-BE32-E72D297353CC}">
              <c16:uniqueId val="{00000000-496C-44EE-BFBF-9B5F7315CE18}"/>
            </c:ext>
          </c:extLst>
        </c:ser>
        <c:dLbls>
          <c:showLegendKey val="0"/>
          <c:showVal val="0"/>
          <c:showCatName val="0"/>
          <c:showSerName val="0"/>
          <c:showPercent val="0"/>
          <c:showBubbleSize val="0"/>
        </c:dLbls>
        <c:smooth val="0"/>
        <c:axId val="818373752"/>
        <c:axId val="818377272"/>
      </c:lineChart>
      <c:dateAx>
        <c:axId val="818373752"/>
        <c:scaling>
          <c:orientation val="minMax"/>
        </c:scaling>
        <c:delete val="0"/>
        <c:axPos val="b"/>
        <c:numFmt formatCode="m/d/yyyy"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zh-CN"/>
          </a:p>
        </c:txPr>
        <c:crossAx val="818377272"/>
        <c:crosses val="autoZero"/>
        <c:auto val="1"/>
        <c:lblOffset val="100"/>
        <c:baseTimeUnit val="days"/>
      </c:dateAx>
      <c:valAx>
        <c:axId val="818377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zh-CN"/>
          </a:p>
        </c:txPr>
        <c:crossAx val="8183737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pivotSource>
    <c:name>[U10数据集10-2 B仓库7月每日异常明细.xlsx]异常结构分析!数据透视表3</c:name>
    <c:fmtId val="17"/>
  </c:pivotSource>
  <c:chart>
    <c:title>
      <c:tx>
        <c:rich>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r>
              <a:rPr lang="zh-CN" altLang="zh-CN" sz="1400" b="1" i="0" baseline="0">
                <a:solidFill>
                  <a:srgbClr val="FF0000"/>
                </a:solidFill>
                <a:effectLst/>
              </a:rPr>
              <a:t>仓库</a:t>
            </a:r>
            <a:r>
              <a:rPr lang="en-US" altLang="zh-CN" sz="1400" b="1" i="0" baseline="0">
                <a:solidFill>
                  <a:srgbClr val="FF0000"/>
                </a:solidFill>
                <a:effectLst/>
              </a:rPr>
              <a:t>B</a:t>
            </a:r>
            <a:r>
              <a:rPr lang="zh-CN" altLang="en-US" sz="1400" b="1" i="0" baseline="0">
                <a:solidFill>
                  <a:srgbClr val="FF0000"/>
                </a:solidFill>
                <a:effectLst/>
              </a:rPr>
              <a:t>六</a:t>
            </a:r>
            <a:r>
              <a:rPr lang="zh-CN" altLang="zh-CN" sz="1400" b="1" i="0" baseline="0">
                <a:solidFill>
                  <a:srgbClr val="FF0000"/>
                </a:solidFill>
                <a:effectLst/>
              </a:rPr>
              <a:t>月各异常占比</a:t>
            </a:r>
            <a:endParaRPr lang="zh-CN" altLang="zh-CN" sz="1400" b="1">
              <a:solidFill>
                <a:srgbClr val="FF0000"/>
              </a:solidFill>
              <a:effectLst/>
            </a:endParaRPr>
          </a:p>
        </c:rich>
      </c:tx>
      <c:layout>
        <c:manualLayout>
          <c:xMode val="edge"/>
          <c:yMode val="edge"/>
          <c:x val="2.4935985604016945E-2"/>
          <c:y val="2.350470454316220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endParaRPr lang="zh-CN"/>
        </a:p>
      </c:txPr>
    </c:title>
    <c:autoTitleDeleted val="0"/>
    <c:pivotFmts>
      <c:pivotFmt>
        <c:idx val="0"/>
        <c:spPr>
          <a:solidFill>
            <a:schemeClr val="accent3"/>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3"/>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3"/>
          </a:solidFill>
          <a:ln w="19050">
            <a:solidFill>
              <a:schemeClr val="lt1"/>
            </a:solidFill>
          </a:ln>
          <a:effectLst/>
        </c:spPr>
      </c:pivotFmt>
      <c:pivotFmt>
        <c:idx val="3"/>
        <c:spPr>
          <a:solidFill>
            <a:schemeClr val="accent3"/>
          </a:solidFill>
          <a:ln w="19050">
            <a:solidFill>
              <a:schemeClr val="lt1"/>
            </a:solidFill>
          </a:ln>
          <a:effectLst/>
        </c:spPr>
      </c:pivotFmt>
      <c:pivotFmt>
        <c:idx val="4"/>
        <c:spPr>
          <a:solidFill>
            <a:schemeClr val="accent3"/>
          </a:solidFill>
          <a:ln w="19050">
            <a:solidFill>
              <a:schemeClr val="lt1"/>
            </a:solidFill>
          </a:ln>
          <a:effectLst/>
        </c:spPr>
      </c:pivotFmt>
      <c:pivotFmt>
        <c:idx val="5"/>
        <c:spPr>
          <a:solidFill>
            <a:schemeClr val="accent3"/>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3"/>
          </a:solidFill>
          <a:ln w="19050">
            <a:solidFill>
              <a:schemeClr val="lt1"/>
            </a:solidFill>
          </a:ln>
          <a:effectLst/>
        </c:spPr>
      </c:pivotFmt>
      <c:pivotFmt>
        <c:idx val="7"/>
        <c:spPr>
          <a:solidFill>
            <a:schemeClr val="accent3"/>
          </a:solidFill>
          <a:ln w="19050">
            <a:solidFill>
              <a:schemeClr val="lt1"/>
            </a:solidFill>
          </a:ln>
          <a:effectLst/>
        </c:spPr>
      </c:pivotFmt>
      <c:pivotFmt>
        <c:idx val="8"/>
        <c:spPr>
          <a:solidFill>
            <a:schemeClr val="accent3"/>
          </a:solidFill>
          <a:ln w="19050">
            <a:solidFill>
              <a:schemeClr val="lt1"/>
            </a:solidFill>
          </a:ln>
          <a:effectLst/>
        </c:spPr>
      </c:pivotFmt>
    </c:pivotFmts>
    <c:plotArea>
      <c:layout>
        <c:manualLayout>
          <c:layoutTarget val="inner"/>
          <c:xMode val="edge"/>
          <c:yMode val="edge"/>
          <c:x val="0.31759465635306056"/>
          <c:y val="8.5427893690292647E-2"/>
          <c:w val="0.36790716597402606"/>
          <c:h val="0.8017522261927062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zh-CN" altLang="en-US"/>
              <a:t>仓库</a:t>
            </a:r>
            <a:r>
              <a:rPr lang="en-US" altLang="zh-CN"/>
              <a:t>B</a:t>
            </a:r>
            <a:r>
              <a:rPr lang="zh-CN" altLang="en-US"/>
              <a:t>六月各异常占比</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zh-CN"/>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25E-4808-BAE5-6FA3302BE4CB}"/>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25E-4808-BAE5-6FA3302BE4CB}"/>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25E-4808-BAE5-6FA3302BE4C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zh-CN"/>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异常结构分析!$P$4:$P$6</c:f>
              <c:strCache>
                <c:ptCount val="3"/>
                <c:pt idx="0">
                  <c:v>提示</c:v>
                </c:pt>
                <c:pt idx="1">
                  <c:v>严重</c:v>
                </c:pt>
                <c:pt idx="2">
                  <c:v>一般</c:v>
                </c:pt>
              </c:strCache>
            </c:strRef>
          </c:cat>
          <c:val>
            <c:numRef>
              <c:f>异常结构分析!$Q$4:$Q$6</c:f>
              <c:numCache>
                <c:formatCode>General</c:formatCode>
                <c:ptCount val="3"/>
                <c:pt idx="0">
                  <c:v>78</c:v>
                </c:pt>
                <c:pt idx="1">
                  <c:v>1189</c:v>
                </c:pt>
                <c:pt idx="2">
                  <c:v>2422</c:v>
                </c:pt>
              </c:numCache>
            </c:numRef>
          </c:val>
          <c:extLst>
            <c:ext xmlns:c16="http://schemas.microsoft.com/office/drawing/2014/chart" uri="{C3380CC4-5D6E-409C-BE32-E72D297353CC}">
              <c16:uniqueId val="{00000006-F25E-4808-BAE5-6FA3302BE4C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zh-CN"/>
              <a:t>仓库</a:t>
            </a:r>
            <a:r>
              <a:rPr lang="en-US"/>
              <a:t>B</a:t>
            </a:r>
            <a:r>
              <a:rPr lang="zh-CN"/>
              <a:t>七月各异常占比</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zh-CN"/>
        </a:p>
      </c:txPr>
    </c:title>
    <c:autoTitleDeleted val="0"/>
    <c:plotArea>
      <c:layout/>
      <c:pieChart>
        <c:varyColors val="1"/>
        <c:ser>
          <c:idx val="0"/>
          <c:order val="0"/>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3FC-4A0A-88C1-C034E1D1FC1B}"/>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3FC-4A0A-88C1-C034E1D1FC1B}"/>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63FC-4A0A-88C1-C034E1D1FC1B}"/>
              </c:ext>
            </c:extLst>
          </c:dPt>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zh-CN"/>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异常结构分析!$P$12:$P$14</c:f>
              <c:strCache>
                <c:ptCount val="3"/>
                <c:pt idx="0">
                  <c:v>提示</c:v>
                </c:pt>
                <c:pt idx="1">
                  <c:v>严重</c:v>
                </c:pt>
                <c:pt idx="2">
                  <c:v>一般</c:v>
                </c:pt>
              </c:strCache>
            </c:strRef>
          </c:cat>
          <c:val>
            <c:numRef>
              <c:f>异常结构分析!$Q$12:$Q$14</c:f>
              <c:numCache>
                <c:formatCode>General</c:formatCode>
                <c:ptCount val="3"/>
                <c:pt idx="0">
                  <c:v>76</c:v>
                </c:pt>
                <c:pt idx="1">
                  <c:v>1251</c:v>
                </c:pt>
                <c:pt idx="2">
                  <c:v>2361</c:v>
                </c:pt>
              </c:numCache>
            </c:numRef>
          </c:val>
          <c:extLst>
            <c:ext xmlns:c16="http://schemas.microsoft.com/office/drawing/2014/chart" uri="{C3380CC4-5D6E-409C-BE32-E72D297353CC}">
              <c16:uniqueId val="{00000006-63FC-4A0A-88C1-C034E1D1FC1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rtl="0">
            <a:defRPr sz="900" b="1" i="0" u="none" strike="noStrike" kern="1200" baseline="0">
              <a:solidFill>
                <a:schemeClr val="dk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b="1"/>
      </a:pPr>
      <a:endParaRPr lang="zh-C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原始数据!$B$2:$B$31</cx:f>
        <cx:lvl ptCount="30" formatCode="G/通用格式">
          <cx:pt idx="0">103</cx:pt>
          <cx:pt idx="1">137</cx:pt>
          <cx:pt idx="2">99</cx:pt>
          <cx:pt idx="3">111</cx:pt>
          <cx:pt idx="4">150</cx:pt>
          <cx:pt idx="5">143</cx:pt>
          <cx:pt idx="6">159</cx:pt>
          <cx:pt idx="7">131</cx:pt>
          <cx:pt idx="8">287</cx:pt>
          <cx:pt idx="9">153</cx:pt>
          <cx:pt idx="10">162</cx:pt>
          <cx:pt idx="11">100</cx:pt>
          <cx:pt idx="12">103</cx:pt>
          <cx:pt idx="13">188</cx:pt>
          <cx:pt idx="14">216</cx:pt>
          <cx:pt idx="15">182</cx:pt>
          <cx:pt idx="16">184</cx:pt>
          <cx:pt idx="17">200</cx:pt>
          <cx:pt idx="18">242</cx:pt>
          <cx:pt idx="19">292</cx:pt>
          <cx:pt idx="20">282</cx:pt>
          <cx:pt idx="21">421</cx:pt>
          <cx:pt idx="22">428</cx:pt>
          <cx:pt idx="23">580</cx:pt>
          <cx:pt idx="24">689</cx:pt>
          <cx:pt idx="25">553</cx:pt>
          <cx:pt idx="26">362</cx:pt>
          <cx:pt idx="27">248</cx:pt>
          <cx:pt idx="28">212</cx:pt>
          <cx:pt idx="29">213</cx:pt>
        </cx:lvl>
      </cx:numDim>
    </cx:data>
  </cx:chartData>
  <cx:chart>
    <cx:title pos="t" align="ctr" overlay="0">
      <cx:tx>
        <cx:rich>
          <a:bodyPr spcFirstLastPara="1" vertOverflow="ellipsis" horzOverflow="overflow" wrap="square" lIns="0" tIns="0" rIns="0" bIns="0" anchor="ctr" anchorCtr="1"/>
          <a:lstStyle/>
          <a:p>
            <a:pPr algn="ctr" rtl="0">
              <a:defRPr/>
            </a:pPr>
            <a:r>
              <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rPr>
              <a:t>某月仓库</a:t>
            </a: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A</a:t>
            </a:r>
            <a:r>
              <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rPr>
              <a:t>各</a:t>
            </a:r>
            <a:r>
              <a:rPr lang="en-US" altLang="zh-CN" sz="1400" b="0" i="0" u="none" strike="noStrike" baseline="0">
                <a:solidFill>
                  <a:sysClr val="windowText" lastClr="000000">
                    <a:lumMod val="65000"/>
                    <a:lumOff val="35000"/>
                  </a:sysClr>
                </a:solidFill>
                <a:latin typeface="Calibri" panose="020F0502020204030204"/>
                <a:ea typeface="等线" panose="02010600030101010101" pitchFamily="2" charset="-122"/>
              </a:rPr>
              <a:t>AGV</a:t>
            </a:r>
            <a:r>
              <a:rPr lang="zh-CN" altLang="en-US" sz="1400" b="0" i="0" u="none" strike="noStrike" baseline="0">
                <a:solidFill>
                  <a:sysClr val="windowText" lastClr="000000">
                    <a:lumMod val="65000"/>
                    <a:lumOff val="35000"/>
                  </a:sysClr>
                </a:solidFill>
                <a:latin typeface="Calibri" panose="020F0502020204030204"/>
                <a:ea typeface="等线" panose="02010600030101010101" pitchFamily="2" charset="-122"/>
              </a:rPr>
              <a:t>设备异常总数</a:t>
            </a:r>
          </a:p>
        </cx:rich>
      </cx:tx>
    </cx:title>
    <cx:plotArea>
      <cx:plotAreaRegion>
        <cx:series layoutId="boxWhisker" uniqueId="{66D297C8-36F7-4117-8009-F8641DB8C2EF}">
          <cx:dataLabels/>
          <cx:dataId val="0"/>
          <cx:layoutPr>
            <cx:visibility meanLine="0" meanMarker="1" nonoutliers="0" outliers="1"/>
            <cx:statistics quartileMethod="exclusive"/>
          </cx:layoutPr>
        </cx:series>
      </cx:plotAreaRegion>
      <cx:axis id="0">
        <cx:catScaling gapWidth="1"/>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B2274A7-4FB5-4488-B8D6-F2AE98A25D23}" type="doc">
      <dgm:prSet loTypeId="urn:microsoft.com/office/officeart/2009/3/layout/CircleRelationship" loCatId="relationship" qsTypeId="urn:microsoft.com/office/officeart/2005/8/quickstyle/simple1#3" qsCatId="simple" csTypeId="urn:microsoft.com/office/officeart/2005/8/colors/colorful3#1" csCatId="colorful" phldr="1"/>
      <dgm:spPr/>
      <dgm:t>
        <a:bodyPr/>
        <a:lstStyle/>
        <a:p>
          <a:endParaRPr lang="zh-CN" altLang="en-US"/>
        </a:p>
      </dgm:t>
    </dgm:pt>
    <dgm:pt modelId="{485188A7-B3B2-4B15-9C61-9B150ABD883C}">
      <dgm:prSet phldrT="[文本]" custT="1"/>
      <dgm:spPr>
        <a:scene3d>
          <a:camera prst="orthographicFront"/>
          <a:lightRig rig="threePt" dir="t"/>
        </a:scene3d>
        <a:sp3d>
          <a:bevelT/>
        </a:sp3d>
      </dgm:spPr>
      <dgm:t>
        <a:bodyPr/>
        <a:lstStyle/>
        <a:p>
          <a:endParaRPr lang="zh-CN" altLang="en-US" sz="50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2342E4D0-1B51-40BF-B2B7-C4C607F917B0}" type="parTrans" cxnId="{477EEBC1-8E11-40C4-A738-EA6D5A86EB84}">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5701C9D8-9AB8-4BEA-A196-E92AD438DFFD}" type="sibTrans" cxnId="{477EEBC1-8E11-40C4-A738-EA6D5A86EB84}">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F43CF681-7724-4786-BB41-C95A45B8EF7B}">
      <dgm:prSet phldrT="[文本]"/>
      <dgm:spPr>
        <a:scene3d>
          <a:camera prst="orthographicFront"/>
          <a:lightRig rig="threePt" dir="t"/>
        </a:scene3d>
        <a:sp3d>
          <a:bevelT/>
        </a:sp3d>
      </dgm:spPr>
      <dgm:t>
        <a:bodyPr/>
        <a:lstStyle/>
        <a:p>
          <a:endParaRPr lang="zh-CN" altLang="en-US"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96554619-8D2E-4616-AE69-BC0D0BFEBCA5}" type="parTrans" cxnId="{E580A88A-E549-45E5-B14D-FC1F581E0F2B}">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9F9FEF4D-346B-4D5D-89E8-5502A3C41F39}" type="sibTrans" cxnId="{E580A88A-E549-45E5-B14D-FC1F581E0F2B}">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4DC4B7CA-897A-434A-9C91-5902D9FC6E33}">
      <dgm:prSet phldrT="[文本]"/>
      <dgm:spPr>
        <a:scene3d>
          <a:camera prst="orthographicFront"/>
          <a:lightRig rig="threePt" dir="t"/>
        </a:scene3d>
        <a:sp3d>
          <a:bevelT/>
        </a:sp3d>
      </dgm:spPr>
      <dgm:t>
        <a:bodyPr/>
        <a:lstStyle/>
        <a:p>
          <a:endParaRPr lang="zh-CN" altLang="en-US"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6A7A9AB1-1CB3-44F8-9F96-4DF4A2C17A02}" type="parTrans" cxnId="{97848D03-8519-4C99-823E-31F4EAA3AEF2}">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68D4DDD9-AF7C-4FE3-B3D0-118C287E9AC4}" type="sibTrans" cxnId="{97848D03-8519-4C99-823E-31F4EAA3AEF2}">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83FECD7F-E895-4680-A963-DB008F78B946}" type="pres">
      <dgm:prSet presAssocID="{8B2274A7-4FB5-4488-B8D6-F2AE98A25D23}" presName="Name0" presStyleCnt="0">
        <dgm:presLayoutVars>
          <dgm:chMax val="1"/>
          <dgm:chPref val="1"/>
        </dgm:presLayoutVars>
      </dgm:prSet>
      <dgm:spPr/>
    </dgm:pt>
    <dgm:pt modelId="{1F6318E9-8266-41CF-96AE-2062BE056D59}" type="pres">
      <dgm:prSet presAssocID="{485188A7-B3B2-4B15-9C61-9B150ABD883C}" presName="Parent" presStyleLbl="node0" presStyleIdx="0" presStyleCnt="1">
        <dgm:presLayoutVars>
          <dgm:chMax val="5"/>
          <dgm:chPref val="5"/>
        </dgm:presLayoutVars>
      </dgm:prSet>
      <dgm:spPr/>
    </dgm:pt>
    <dgm:pt modelId="{28437256-DED5-4EEF-9051-DDD6F92853B5}" type="pres">
      <dgm:prSet presAssocID="{485188A7-B3B2-4B15-9C61-9B150ABD883C}" presName="Accent1" presStyleLbl="node1" presStyleIdx="0" presStyleCnt="13"/>
      <dgm:spPr>
        <a:scene3d>
          <a:camera prst="orthographicFront"/>
          <a:lightRig rig="threePt" dir="t"/>
        </a:scene3d>
        <a:sp3d>
          <a:bevelT/>
        </a:sp3d>
      </dgm:spPr>
    </dgm:pt>
    <dgm:pt modelId="{73C507BE-7727-4A38-AE5F-C229980DA504}" type="pres">
      <dgm:prSet presAssocID="{485188A7-B3B2-4B15-9C61-9B150ABD883C}" presName="Accent2" presStyleLbl="node1" presStyleIdx="1" presStyleCnt="13"/>
      <dgm:spPr>
        <a:scene3d>
          <a:camera prst="orthographicFront"/>
          <a:lightRig rig="threePt" dir="t"/>
        </a:scene3d>
        <a:sp3d>
          <a:bevelT/>
        </a:sp3d>
      </dgm:spPr>
    </dgm:pt>
    <dgm:pt modelId="{01871CFF-CBBF-4957-986D-6A79637567F4}" type="pres">
      <dgm:prSet presAssocID="{485188A7-B3B2-4B15-9C61-9B150ABD883C}" presName="Accent3" presStyleLbl="node1" presStyleIdx="2" presStyleCnt="13"/>
      <dgm:spPr>
        <a:scene3d>
          <a:camera prst="orthographicFront"/>
          <a:lightRig rig="threePt" dir="t"/>
        </a:scene3d>
        <a:sp3d>
          <a:bevelT/>
        </a:sp3d>
      </dgm:spPr>
    </dgm:pt>
    <dgm:pt modelId="{43E6902F-E870-401D-92DD-55B772B508EE}" type="pres">
      <dgm:prSet presAssocID="{485188A7-B3B2-4B15-9C61-9B150ABD883C}" presName="Accent4" presStyleLbl="node1" presStyleIdx="3" presStyleCnt="13"/>
      <dgm:spPr>
        <a:scene3d>
          <a:camera prst="orthographicFront"/>
          <a:lightRig rig="threePt" dir="t"/>
        </a:scene3d>
        <a:sp3d>
          <a:bevelT/>
        </a:sp3d>
      </dgm:spPr>
    </dgm:pt>
    <dgm:pt modelId="{10184644-DF8D-47FB-A7DE-B462D0A0F848}" type="pres">
      <dgm:prSet presAssocID="{485188A7-B3B2-4B15-9C61-9B150ABD883C}" presName="Accent5" presStyleLbl="node1" presStyleIdx="4" presStyleCnt="13"/>
      <dgm:spPr>
        <a:scene3d>
          <a:camera prst="orthographicFront"/>
          <a:lightRig rig="threePt" dir="t"/>
        </a:scene3d>
        <a:sp3d>
          <a:bevelT/>
        </a:sp3d>
      </dgm:spPr>
    </dgm:pt>
    <dgm:pt modelId="{5F3FA5B0-80DF-45F0-8430-620D5CFEB0DD}" type="pres">
      <dgm:prSet presAssocID="{485188A7-B3B2-4B15-9C61-9B150ABD883C}" presName="Accent6" presStyleLbl="node1" presStyleIdx="5" presStyleCnt="13"/>
      <dgm:spPr>
        <a:scene3d>
          <a:camera prst="orthographicFront"/>
          <a:lightRig rig="threePt" dir="t"/>
        </a:scene3d>
        <a:sp3d>
          <a:bevelT/>
        </a:sp3d>
      </dgm:spPr>
    </dgm:pt>
    <dgm:pt modelId="{1043A8A5-97A0-4B7B-8B0E-ABC4CC5B422B}" type="pres">
      <dgm:prSet presAssocID="{F43CF681-7724-4786-BB41-C95A45B8EF7B}" presName="Child1" presStyleLbl="node1" presStyleIdx="6" presStyleCnt="13">
        <dgm:presLayoutVars>
          <dgm:chMax val="0"/>
          <dgm:chPref val="0"/>
        </dgm:presLayoutVars>
      </dgm:prSet>
      <dgm:spPr/>
    </dgm:pt>
    <dgm:pt modelId="{575734A6-9F34-47B1-A271-7E8666125866}" type="pres">
      <dgm:prSet presAssocID="{F43CF681-7724-4786-BB41-C95A45B8EF7B}" presName="Accent7" presStyleCnt="0"/>
      <dgm:spPr>
        <a:scene3d>
          <a:camera prst="orthographicFront"/>
          <a:lightRig rig="threePt" dir="t"/>
        </a:scene3d>
        <a:sp3d>
          <a:bevelT/>
        </a:sp3d>
      </dgm:spPr>
    </dgm:pt>
    <dgm:pt modelId="{9780E9A3-BF4B-435E-ABA1-89AD33EA9E96}" type="pres">
      <dgm:prSet presAssocID="{F43CF681-7724-4786-BB41-C95A45B8EF7B}" presName="AccentHold1" presStyleLbl="node1" presStyleIdx="7" presStyleCnt="13"/>
      <dgm:spPr>
        <a:scene3d>
          <a:camera prst="orthographicFront"/>
          <a:lightRig rig="threePt" dir="t"/>
        </a:scene3d>
        <a:sp3d>
          <a:bevelT/>
        </a:sp3d>
      </dgm:spPr>
    </dgm:pt>
    <dgm:pt modelId="{0E71E64F-6C16-4AE6-9211-E0752D6E8517}" type="pres">
      <dgm:prSet presAssocID="{F43CF681-7724-4786-BB41-C95A45B8EF7B}" presName="Accent8" presStyleCnt="0"/>
      <dgm:spPr>
        <a:scene3d>
          <a:camera prst="orthographicFront"/>
          <a:lightRig rig="threePt" dir="t"/>
        </a:scene3d>
        <a:sp3d>
          <a:bevelT/>
        </a:sp3d>
      </dgm:spPr>
    </dgm:pt>
    <dgm:pt modelId="{744D8238-C6A2-48D2-9AD5-BA8AECC9C719}" type="pres">
      <dgm:prSet presAssocID="{F43CF681-7724-4786-BB41-C95A45B8EF7B}" presName="AccentHold2" presStyleLbl="node1" presStyleIdx="8" presStyleCnt="13"/>
      <dgm:spPr>
        <a:scene3d>
          <a:camera prst="orthographicFront"/>
          <a:lightRig rig="threePt" dir="t"/>
        </a:scene3d>
        <a:sp3d>
          <a:bevelT/>
        </a:sp3d>
      </dgm:spPr>
    </dgm:pt>
    <dgm:pt modelId="{A08F9F82-0667-4186-8514-07F87AF6EF6E}" type="pres">
      <dgm:prSet presAssocID="{4DC4B7CA-897A-434A-9C91-5902D9FC6E33}" presName="Child2" presStyleLbl="node1" presStyleIdx="9" presStyleCnt="13">
        <dgm:presLayoutVars>
          <dgm:chMax val="0"/>
          <dgm:chPref val="0"/>
        </dgm:presLayoutVars>
      </dgm:prSet>
      <dgm:spPr/>
    </dgm:pt>
    <dgm:pt modelId="{D42A5B1B-94A2-4785-BB6F-0A74A56B3197}" type="pres">
      <dgm:prSet presAssocID="{4DC4B7CA-897A-434A-9C91-5902D9FC6E33}" presName="Accent9" presStyleCnt="0"/>
      <dgm:spPr>
        <a:scene3d>
          <a:camera prst="orthographicFront"/>
          <a:lightRig rig="threePt" dir="t"/>
        </a:scene3d>
        <a:sp3d>
          <a:bevelT/>
        </a:sp3d>
      </dgm:spPr>
    </dgm:pt>
    <dgm:pt modelId="{2361B083-0151-4109-A0AD-85E4120690C0}" type="pres">
      <dgm:prSet presAssocID="{4DC4B7CA-897A-434A-9C91-5902D9FC6E33}" presName="AccentHold1" presStyleLbl="node1" presStyleIdx="10" presStyleCnt="13"/>
      <dgm:spPr>
        <a:scene3d>
          <a:camera prst="orthographicFront"/>
          <a:lightRig rig="threePt" dir="t"/>
        </a:scene3d>
        <a:sp3d>
          <a:bevelT/>
        </a:sp3d>
      </dgm:spPr>
    </dgm:pt>
    <dgm:pt modelId="{BCD00FBC-F868-40F5-AEF3-61ED7292ACFD}" type="pres">
      <dgm:prSet presAssocID="{4DC4B7CA-897A-434A-9C91-5902D9FC6E33}" presName="Accent10" presStyleCnt="0"/>
      <dgm:spPr>
        <a:scene3d>
          <a:camera prst="orthographicFront"/>
          <a:lightRig rig="threePt" dir="t"/>
        </a:scene3d>
        <a:sp3d>
          <a:bevelT/>
        </a:sp3d>
      </dgm:spPr>
    </dgm:pt>
    <dgm:pt modelId="{9BA03A65-EA9E-4FB1-982E-677426ECEFE0}" type="pres">
      <dgm:prSet presAssocID="{4DC4B7CA-897A-434A-9C91-5902D9FC6E33}" presName="AccentHold2" presStyleLbl="node1" presStyleIdx="11" presStyleCnt="13"/>
      <dgm:spPr>
        <a:scene3d>
          <a:camera prst="orthographicFront"/>
          <a:lightRig rig="threePt" dir="t"/>
        </a:scene3d>
        <a:sp3d>
          <a:bevelT/>
        </a:sp3d>
      </dgm:spPr>
    </dgm:pt>
    <dgm:pt modelId="{4844F43F-1783-4187-A190-6139421D0E0F}" type="pres">
      <dgm:prSet presAssocID="{4DC4B7CA-897A-434A-9C91-5902D9FC6E33}" presName="Accent11" presStyleCnt="0"/>
      <dgm:spPr>
        <a:scene3d>
          <a:camera prst="orthographicFront"/>
          <a:lightRig rig="threePt" dir="t"/>
        </a:scene3d>
        <a:sp3d>
          <a:bevelT/>
        </a:sp3d>
      </dgm:spPr>
    </dgm:pt>
    <dgm:pt modelId="{025D28E0-C139-4312-AC88-C7EAC901F6D2}" type="pres">
      <dgm:prSet presAssocID="{4DC4B7CA-897A-434A-9C91-5902D9FC6E33}" presName="AccentHold3" presStyleLbl="node1" presStyleIdx="12" presStyleCnt="13"/>
      <dgm:spPr>
        <a:scene3d>
          <a:camera prst="orthographicFront"/>
          <a:lightRig rig="threePt" dir="t"/>
        </a:scene3d>
        <a:sp3d>
          <a:bevelT/>
        </a:sp3d>
      </dgm:spPr>
    </dgm:pt>
  </dgm:ptLst>
  <dgm:cxnLst>
    <dgm:cxn modelId="{97848D03-8519-4C99-823E-31F4EAA3AEF2}" srcId="{485188A7-B3B2-4B15-9C61-9B150ABD883C}" destId="{4DC4B7CA-897A-434A-9C91-5902D9FC6E33}" srcOrd="1" destOrd="0" parTransId="{6A7A9AB1-1CB3-44F8-9F96-4DF4A2C17A02}" sibTransId="{68D4DDD9-AF7C-4FE3-B3D0-118C287E9AC4}"/>
    <dgm:cxn modelId="{3655CC39-E30C-486E-B044-0AAB3FD5DF5D}" type="presOf" srcId="{4DC4B7CA-897A-434A-9C91-5902D9FC6E33}" destId="{A08F9F82-0667-4186-8514-07F87AF6EF6E}" srcOrd="0" destOrd="0" presId="urn:microsoft.com/office/officeart/2009/3/layout/CircleRelationship"/>
    <dgm:cxn modelId="{8958A27F-59E1-4483-AE81-1C0F4C297065}" type="presOf" srcId="{485188A7-B3B2-4B15-9C61-9B150ABD883C}" destId="{1F6318E9-8266-41CF-96AE-2062BE056D59}" srcOrd="0" destOrd="0" presId="urn:microsoft.com/office/officeart/2009/3/layout/CircleRelationship"/>
    <dgm:cxn modelId="{E580A88A-E549-45E5-B14D-FC1F581E0F2B}" srcId="{485188A7-B3B2-4B15-9C61-9B150ABD883C}" destId="{F43CF681-7724-4786-BB41-C95A45B8EF7B}" srcOrd="0" destOrd="0" parTransId="{96554619-8D2E-4616-AE69-BC0D0BFEBCA5}" sibTransId="{9F9FEF4D-346B-4D5D-89E8-5502A3C41F39}"/>
    <dgm:cxn modelId="{22D61C96-2A32-44EF-950D-63A08948DEE9}" type="presOf" srcId="{8B2274A7-4FB5-4488-B8D6-F2AE98A25D23}" destId="{83FECD7F-E895-4680-A963-DB008F78B946}" srcOrd="0" destOrd="0" presId="urn:microsoft.com/office/officeart/2009/3/layout/CircleRelationship"/>
    <dgm:cxn modelId="{1DDB9D99-C3A5-4492-B9AE-29ED1F62DC8C}" type="presOf" srcId="{F43CF681-7724-4786-BB41-C95A45B8EF7B}" destId="{1043A8A5-97A0-4B7B-8B0E-ABC4CC5B422B}" srcOrd="0" destOrd="0" presId="urn:microsoft.com/office/officeart/2009/3/layout/CircleRelationship"/>
    <dgm:cxn modelId="{477EEBC1-8E11-40C4-A738-EA6D5A86EB84}" srcId="{8B2274A7-4FB5-4488-B8D6-F2AE98A25D23}" destId="{485188A7-B3B2-4B15-9C61-9B150ABD883C}" srcOrd="0" destOrd="0" parTransId="{2342E4D0-1B51-40BF-B2B7-C4C607F917B0}" sibTransId="{5701C9D8-9AB8-4BEA-A196-E92AD438DFFD}"/>
    <dgm:cxn modelId="{B0198EC1-D864-42E1-9310-0730544BE2DA}" type="presParOf" srcId="{83FECD7F-E895-4680-A963-DB008F78B946}" destId="{1F6318E9-8266-41CF-96AE-2062BE056D59}" srcOrd="0" destOrd="0" presId="urn:microsoft.com/office/officeart/2009/3/layout/CircleRelationship"/>
    <dgm:cxn modelId="{CC1C531E-D9E9-4839-9A74-E5178E587830}" type="presParOf" srcId="{83FECD7F-E895-4680-A963-DB008F78B946}" destId="{28437256-DED5-4EEF-9051-DDD6F92853B5}" srcOrd="1" destOrd="0" presId="urn:microsoft.com/office/officeart/2009/3/layout/CircleRelationship"/>
    <dgm:cxn modelId="{BDB7395E-FF3B-406A-B88C-309E62BFA018}" type="presParOf" srcId="{83FECD7F-E895-4680-A963-DB008F78B946}" destId="{73C507BE-7727-4A38-AE5F-C229980DA504}" srcOrd="2" destOrd="0" presId="urn:microsoft.com/office/officeart/2009/3/layout/CircleRelationship"/>
    <dgm:cxn modelId="{56E209D5-DE4E-4735-BC1A-ED8DE476B21F}" type="presParOf" srcId="{83FECD7F-E895-4680-A963-DB008F78B946}" destId="{01871CFF-CBBF-4957-986D-6A79637567F4}" srcOrd="3" destOrd="0" presId="urn:microsoft.com/office/officeart/2009/3/layout/CircleRelationship"/>
    <dgm:cxn modelId="{0B92D7E2-9BC2-4484-BD81-01F39D2C3E7A}" type="presParOf" srcId="{83FECD7F-E895-4680-A963-DB008F78B946}" destId="{43E6902F-E870-401D-92DD-55B772B508EE}" srcOrd="4" destOrd="0" presId="urn:microsoft.com/office/officeart/2009/3/layout/CircleRelationship"/>
    <dgm:cxn modelId="{ABB7CCE2-2C7D-4871-8CD6-5E77707A4E37}" type="presParOf" srcId="{83FECD7F-E895-4680-A963-DB008F78B946}" destId="{10184644-DF8D-47FB-A7DE-B462D0A0F848}" srcOrd="5" destOrd="0" presId="urn:microsoft.com/office/officeart/2009/3/layout/CircleRelationship"/>
    <dgm:cxn modelId="{42F7211B-0DEB-40E4-B24F-D62FF21F7A2B}" type="presParOf" srcId="{83FECD7F-E895-4680-A963-DB008F78B946}" destId="{5F3FA5B0-80DF-45F0-8430-620D5CFEB0DD}" srcOrd="6" destOrd="0" presId="urn:microsoft.com/office/officeart/2009/3/layout/CircleRelationship"/>
    <dgm:cxn modelId="{ABCA2913-3118-4311-BD7B-2EFFFBBA6384}" type="presParOf" srcId="{83FECD7F-E895-4680-A963-DB008F78B946}" destId="{1043A8A5-97A0-4B7B-8B0E-ABC4CC5B422B}" srcOrd="7" destOrd="0" presId="urn:microsoft.com/office/officeart/2009/3/layout/CircleRelationship"/>
    <dgm:cxn modelId="{EABDC985-BE51-4977-B18F-6635E1F29BD1}" type="presParOf" srcId="{83FECD7F-E895-4680-A963-DB008F78B946}" destId="{575734A6-9F34-47B1-A271-7E8666125866}" srcOrd="8" destOrd="0" presId="urn:microsoft.com/office/officeart/2009/3/layout/CircleRelationship"/>
    <dgm:cxn modelId="{9098A3FE-3B47-4B14-93D5-25B271E3BB52}" type="presParOf" srcId="{575734A6-9F34-47B1-A271-7E8666125866}" destId="{9780E9A3-BF4B-435E-ABA1-89AD33EA9E96}" srcOrd="0" destOrd="0" presId="urn:microsoft.com/office/officeart/2009/3/layout/CircleRelationship"/>
    <dgm:cxn modelId="{FFBDDC70-D8A3-4F10-8D34-1190BA1A4C86}" type="presParOf" srcId="{83FECD7F-E895-4680-A963-DB008F78B946}" destId="{0E71E64F-6C16-4AE6-9211-E0752D6E8517}" srcOrd="9" destOrd="0" presId="urn:microsoft.com/office/officeart/2009/3/layout/CircleRelationship"/>
    <dgm:cxn modelId="{91B57B8A-C3F4-4447-B812-EB23301E41C9}" type="presParOf" srcId="{0E71E64F-6C16-4AE6-9211-E0752D6E8517}" destId="{744D8238-C6A2-48D2-9AD5-BA8AECC9C719}" srcOrd="0" destOrd="0" presId="urn:microsoft.com/office/officeart/2009/3/layout/CircleRelationship"/>
    <dgm:cxn modelId="{2A84B0AC-40AC-488E-BBB6-E60B122DBAC0}" type="presParOf" srcId="{83FECD7F-E895-4680-A963-DB008F78B946}" destId="{A08F9F82-0667-4186-8514-07F87AF6EF6E}" srcOrd="10" destOrd="0" presId="urn:microsoft.com/office/officeart/2009/3/layout/CircleRelationship"/>
    <dgm:cxn modelId="{1FD14ABD-6F4E-45F6-91D2-565646D95E94}" type="presParOf" srcId="{83FECD7F-E895-4680-A963-DB008F78B946}" destId="{D42A5B1B-94A2-4785-BB6F-0A74A56B3197}" srcOrd="11" destOrd="0" presId="urn:microsoft.com/office/officeart/2009/3/layout/CircleRelationship"/>
    <dgm:cxn modelId="{17F78AC3-3000-48BE-93CE-29E8AAF673C7}" type="presParOf" srcId="{D42A5B1B-94A2-4785-BB6F-0A74A56B3197}" destId="{2361B083-0151-4109-A0AD-85E4120690C0}" srcOrd="0" destOrd="0" presId="urn:microsoft.com/office/officeart/2009/3/layout/CircleRelationship"/>
    <dgm:cxn modelId="{40C3057C-DDBA-4537-8D97-5EB4B5F0ED9A}" type="presParOf" srcId="{83FECD7F-E895-4680-A963-DB008F78B946}" destId="{BCD00FBC-F868-40F5-AEF3-61ED7292ACFD}" srcOrd="12" destOrd="0" presId="urn:microsoft.com/office/officeart/2009/3/layout/CircleRelationship"/>
    <dgm:cxn modelId="{459420EE-E747-4971-8977-6386412E2985}" type="presParOf" srcId="{BCD00FBC-F868-40F5-AEF3-61ED7292ACFD}" destId="{9BA03A65-EA9E-4FB1-982E-677426ECEFE0}" srcOrd="0" destOrd="0" presId="urn:microsoft.com/office/officeart/2009/3/layout/CircleRelationship"/>
    <dgm:cxn modelId="{603829DF-0A52-43AB-BA2F-9B168E97AAAB}" type="presParOf" srcId="{83FECD7F-E895-4680-A963-DB008F78B946}" destId="{4844F43F-1783-4187-A190-6139421D0E0F}" srcOrd="13" destOrd="0" presId="urn:microsoft.com/office/officeart/2009/3/layout/CircleRelationship"/>
    <dgm:cxn modelId="{EC1A328D-DCAA-4EBD-8872-D6905A72D58C}" type="presParOf" srcId="{4844F43F-1783-4187-A190-6139421D0E0F}" destId="{025D28E0-C139-4312-AC88-C7EAC901F6D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18E9-8266-41CF-96AE-2062BE056D59}">
      <dsp:nvSpPr>
        <dsp:cNvPr id="0" name=""/>
        <dsp:cNvSpPr/>
      </dsp:nvSpPr>
      <dsp:spPr bwMode="white">
        <a:xfrm>
          <a:off x="1532940" y="355685"/>
          <a:ext cx="4370425" cy="437033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zh-CN" altLang="en-US" sz="50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2172974" y="995705"/>
        <a:ext cx="3090357" cy="3090291"/>
      </dsp:txXfrm>
    </dsp:sp>
    <dsp:sp modelId="{28437256-DED5-4EEF-9051-DDD6F92853B5}">
      <dsp:nvSpPr>
        <dsp:cNvPr id="0" name=""/>
        <dsp:cNvSpPr/>
      </dsp:nvSpPr>
      <dsp:spPr>
        <a:xfrm>
          <a:off x="4026611" y="156569"/>
          <a:ext cx="486054" cy="48604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3C507BE-7727-4A38-AE5F-C229980DA504}">
      <dsp:nvSpPr>
        <dsp:cNvPr id="0" name=""/>
        <dsp:cNvSpPr/>
      </dsp:nvSpPr>
      <dsp:spPr>
        <a:xfrm>
          <a:off x="2875686" y="4401305"/>
          <a:ext cx="351942" cy="352281"/>
        </a:xfrm>
        <a:prstGeom prst="ellipse">
          <a:avLst/>
        </a:prstGeom>
        <a:solidFill>
          <a:schemeClr val="accent3">
            <a:hueOff val="-1402203"/>
            <a:satOff val="-721"/>
            <a:lumOff val="-31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1871CFF-CBBF-4957-986D-6A79637567F4}">
      <dsp:nvSpPr>
        <dsp:cNvPr id="0" name=""/>
        <dsp:cNvSpPr/>
      </dsp:nvSpPr>
      <dsp:spPr>
        <a:xfrm>
          <a:off x="6184595" y="2129345"/>
          <a:ext cx="351942" cy="352281"/>
        </a:xfrm>
        <a:prstGeom prst="ellipse">
          <a:avLst/>
        </a:prstGeom>
        <a:solidFill>
          <a:schemeClr val="accent3">
            <a:hueOff val="-2804407"/>
            <a:satOff val="-1442"/>
            <a:lumOff val="-621"/>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43E6902F-E870-401D-92DD-55B772B508EE}">
      <dsp:nvSpPr>
        <dsp:cNvPr id="0" name=""/>
        <dsp:cNvSpPr/>
      </dsp:nvSpPr>
      <dsp:spPr>
        <a:xfrm>
          <a:off x="4500473" y="4776051"/>
          <a:ext cx="486054" cy="486046"/>
        </a:xfrm>
        <a:prstGeom prst="ellipse">
          <a:avLst/>
        </a:prstGeom>
        <a:solidFill>
          <a:schemeClr val="accent3">
            <a:hueOff val="-4206610"/>
            <a:satOff val="-2163"/>
            <a:lumOff val="-931"/>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0184644-DF8D-47FB-A7DE-B462D0A0F848}">
      <dsp:nvSpPr>
        <dsp:cNvPr id="0" name=""/>
        <dsp:cNvSpPr/>
      </dsp:nvSpPr>
      <dsp:spPr>
        <a:xfrm>
          <a:off x="2975660" y="847347"/>
          <a:ext cx="351942" cy="352281"/>
        </a:xfrm>
        <a:prstGeom prst="ellipse">
          <a:avLst/>
        </a:prstGeom>
        <a:solidFill>
          <a:schemeClr val="accent3">
            <a:hueOff val="-5608813"/>
            <a:satOff val="-2884"/>
            <a:lumOff val="-1242"/>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F3FA5B0-80DF-45F0-8430-620D5CFEB0DD}">
      <dsp:nvSpPr>
        <dsp:cNvPr id="0" name=""/>
        <dsp:cNvSpPr/>
      </dsp:nvSpPr>
      <dsp:spPr>
        <a:xfrm>
          <a:off x="1866188" y="2862499"/>
          <a:ext cx="351942" cy="352281"/>
        </a:xfrm>
        <a:prstGeom prst="ellipse">
          <a:avLst/>
        </a:prstGeom>
        <a:solidFill>
          <a:schemeClr val="accent3">
            <a:hueOff val="-7011017"/>
            <a:satOff val="-3605"/>
            <a:lumOff val="-1552"/>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043A8A5-97A0-4B7B-8B0E-ABC4CC5B422B}">
      <dsp:nvSpPr>
        <dsp:cNvPr id="0" name=""/>
        <dsp:cNvSpPr/>
      </dsp:nvSpPr>
      <dsp:spPr bwMode="white">
        <a:xfrm>
          <a:off x="167436" y="1144489"/>
          <a:ext cx="1776780" cy="1776213"/>
        </a:xfrm>
        <a:prstGeom prst="ellipse">
          <a:avLst/>
        </a:prstGeom>
        <a:solidFill>
          <a:schemeClr val="accent3">
            <a:hueOff val="-8413220"/>
            <a:satOff val="-4326"/>
            <a:lumOff val="-186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zh-CN" altLang="en-US" sz="54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427639" y="1404609"/>
        <a:ext cx="1256374" cy="1255973"/>
      </dsp:txXfrm>
    </dsp:sp>
    <dsp:sp modelId="{9780E9A3-BF4B-435E-ABA1-89AD33EA9E96}">
      <dsp:nvSpPr>
        <dsp:cNvPr id="0" name=""/>
        <dsp:cNvSpPr/>
      </dsp:nvSpPr>
      <dsp:spPr>
        <a:xfrm>
          <a:off x="3534867" y="862664"/>
          <a:ext cx="486054" cy="486046"/>
        </a:xfrm>
        <a:prstGeom prst="ellipse">
          <a:avLst/>
        </a:prstGeom>
        <a:solidFill>
          <a:schemeClr val="accent3">
            <a:hueOff val="-9815424"/>
            <a:satOff val="-5047"/>
            <a:lumOff val="-217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44D8238-C6A2-48D2-9AD5-BA8AECC9C719}">
      <dsp:nvSpPr>
        <dsp:cNvPr id="0" name=""/>
        <dsp:cNvSpPr/>
      </dsp:nvSpPr>
      <dsp:spPr>
        <a:xfrm>
          <a:off x="334060" y="3441466"/>
          <a:ext cx="878636" cy="878661"/>
        </a:xfrm>
        <a:prstGeom prst="ellipse">
          <a:avLst/>
        </a:prstGeom>
        <a:solidFill>
          <a:schemeClr val="accent3">
            <a:hueOff val="-11217627"/>
            <a:satOff val="-5768"/>
            <a:lumOff val="-248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08F9F82-0667-4186-8514-07F87AF6EF6E}">
      <dsp:nvSpPr>
        <dsp:cNvPr id="0" name=""/>
        <dsp:cNvSpPr/>
      </dsp:nvSpPr>
      <dsp:spPr bwMode="white">
        <a:xfrm>
          <a:off x="6351219" y="308714"/>
          <a:ext cx="1776780" cy="1776213"/>
        </a:xfrm>
        <a:prstGeom prst="ellipse">
          <a:avLst/>
        </a:prstGeom>
        <a:solidFill>
          <a:schemeClr val="accent3">
            <a:hueOff val="-12619830"/>
            <a:satOff val="-6489"/>
            <a:lumOff val="-2794"/>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zh-CN" altLang="en-US" sz="54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6611422" y="568834"/>
        <a:ext cx="1256374" cy="1255973"/>
      </dsp:txXfrm>
    </dsp:sp>
    <dsp:sp modelId="{2361B083-0151-4109-A0AD-85E4120690C0}">
      <dsp:nvSpPr>
        <dsp:cNvPr id="0" name=""/>
        <dsp:cNvSpPr/>
      </dsp:nvSpPr>
      <dsp:spPr>
        <a:xfrm>
          <a:off x="5558739" y="1535062"/>
          <a:ext cx="486054" cy="486046"/>
        </a:xfrm>
        <a:prstGeom prst="ellipse">
          <a:avLst/>
        </a:prstGeom>
        <a:solidFill>
          <a:schemeClr val="accent3">
            <a:hueOff val="-14022034"/>
            <a:satOff val="-7210"/>
            <a:lumOff val="-3104"/>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9BA03A65-EA9E-4FB1-982E-677426ECEFE0}">
      <dsp:nvSpPr>
        <dsp:cNvPr id="0" name=""/>
        <dsp:cNvSpPr/>
      </dsp:nvSpPr>
      <dsp:spPr>
        <a:xfrm>
          <a:off x="0" y="4487078"/>
          <a:ext cx="351942" cy="352281"/>
        </a:xfrm>
        <a:prstGeom prst="ellipse">
          <a:avLst/>
        </a:prstGeom>
        <a:solidFill>
          <a:schemeClr val="accent3">
            <a:hueOff val="-15424237"/>
            <a:satOff val="-7931"/>
            <a:lumOff val="-3415"/>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25D28E0-C139-4312-AC88-C7EAC901F6D2}">
      <dsp:nvSpPr>
        <dsp:cNvPr id="0" name=""/>
        <dsp:cNvSpPr/>
      </dsp:nvSpPr>
      <dsp:spPr>
        <a:xfrm>
          <a:off x="3509670" y="3985715"/>
          <a:ext cx="351942" cy="352281"/>
        </a:xfrm>
        <a:prstGeom prst="ellipse">
          <a:avLst/>
        </a:prstGeom>
        <a:solidFill>
          <a:schemeClr val="accent3">
            <a:hueOff val="-16826440"/>
            <a:satOff val="-8652"/>
            <a:lumOff val="-3725"/>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B7DB3-30DF-43FE-8C4B-1722B4800CFC}" type="datetimeFigureOut">
              <a:rPr lang="zh-CN" altLang="en-US" smtClean="0"/>
              <a:t>2022/11/9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558D4-C6A0-4B92-951D-4C89C3A60AD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t>11/9/2022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noProof="0"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panose="020F0502020204030204"/>
                <a:ea typeface="+mn-ea"/>
                <a:cs typeface="+mn-cs"/>
              </a:rPr>
              <a:t>1</a:t>
            </a:fld>
            <a:endParaRPr lang="en-US" sz="1200" b="0" i="0">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56C0ED60-2263-4EAE-A32E-1C3FDB03FC51}" type="slidenum">
              <a:rPr lang="en-US" altLang="zh-CN" b="0" smtClean="0"/>
              <a:t>55</a:t>
            </a:fld>
            <a:endParaRPr lang="en-US" altLang="zh-CN" b="0" dirty="0"/>
          </a:p>
        </p:txBody>
      </p:sp>
      <p:sp>
        <p:nvSpPr>
          <p:cNvPr id="47107" name="Rectangle 2"/>
          <p:cNvSpPr>
            <a:spLocks noGrp="1" noChangeArrowheads="1"/>
          </p:cNvSpPr>
          <p:nvPr>
            <p:ph type="body" idx="1"/>
          </p:nvPr>
        </p:nvSpPr>
        <p:spPr>
          <a:xfrm>
            <a:off x="914400" y="3276600"/>
            <a:ext cx="50292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zh-CN" altLang="zh-CN"/>
          </a:p>
        </p:txBody>
      </p:sp>
      <p:sp>
        <p:nvSpPr>
          <p:cNvPr id="47108" name="Rectangle 3"/>
          <p:cNvSpPr>
            <a:spLocks noGrp="1" noRot="1" noChangeAspect="1" noChangeArrowheads="1" noTextEdit="1"/>
          </p:cNvSpPr>
          <p:nvPr>
            <p:ph type="sldImg"/>
          </p:nvPr>
        </p:nvSpPr>
        <p:spPr>
          <a:xfrm>
            <a:off x="1409700" y="692150"/>
            <a:ext cx="4038600" cy="2273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zh-CN" altLang="en-US"/>
              <a:t>单击此处编辑母版标题样式</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dirty="0"/>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pPr algn="ctr"/>
            <a:fld id="{A192A68D-3DBE-4DB7-A092-DC9DAB0EA4B3}" type="datetime1">
              <a:rPr lang="zh-CN" altLang="en-US" smtClean="0"/>
              <a:t>2022/11/9</a:t>
            </a:fld>
            <a:endParaRPr lang="en-US" sz="2000" dirty="0">
              <a:solidFill>
                <a:srgbClr val="FFFFFF"/>
              </a:solidFill>
            </a:endParaRPr>
          </a:p>
        </p:txBody>
      </p:sp>
      <p:sp>
        <p:nvSpPr>
          <p:cNvPr id="17" name="Footer Placeholder 16"/>
          <p:cNvSpPr>
            <a:spLocks noGrp="1"/>
          </p:cNvSpPr>
          <p:nvPr>
            <p:ph type="ftr" sz="quarter" idx="11"/>
          </p:nvPr>
        </p:nvSpPr>
        <p:spPr>
          <a:xfrm>
            <a:off x="2780524" y="236542"/>
            <a:ext cx="7823200" cy="365125"/>
          </a:xfrm>
          <a:prstGeom prst="rect">
            <a:avLst/>
          </a:prstGeo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a:prstGeom prst="rect">
            <a:avLst/>
          </a:prstGeom>
        </p:spPr>
        <p:txBody>
          <a:bodyPr/>
          <a:lstStyle>
            <a:lvl1pPr>
              <a:defRPr>
                <a:solidFill>
                  <a:schemeClr val="tx2"/>
                </a:solidFill>
              </a:defRPr>
            </a:lvl1pPr>
          </a:lstStyle>
          <a:p>
            <a:fld id="{72AC53DF-4216-466D-99A7-94400E6C2A25}" type="slidenum">
              <a:rPr lang="en-US" smtClean="0"/>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a:xfrm>
            <a:off x="8128000" y="6448252"/>
            <a:ext cx="3556000" cy="365125"/>
          </a:xfrm>
          <a:prstGeom prst="rect">
            <a:avLst/>
          </a:prstGeom>
        </p:spPr>
        <p:txBody>
          <a:bodyPr/>
          <a:lstStyle/>
          <a:p>
            <a:fld id="{C6F0F4B9-8654-4666-B278-A56EF8AD24B9}" type="datetime1">
              <a:rPr lang="zh-CN" altLang="en-US" smtClean="0">
                <a:solidFill>
                  <a:schemeClr val="tx2"/>
                </a:solidFill>
              </a:rPr>
              <a:t>2022/11/9</a:t>
            </a:fld>
            <a:endParaRPr lang="en-US"/>
          </a:p>
        </p:txBody>
      </p:sp>
      <p:sp>
        <p:nvSpPr>
          <p:cNvPr id="5" name="Footer Placeholder 4"/>
          <p:cNvSpPr>
            <a:spLocks noGrp="1"/>
          </p:cNvSpPr>
          <p:nvPr>
            <p:ph type="ftr" sz="quarter" idx="11"/>
          </p:nvPr>
        </p:nvSpPr>
        <p:spPr>
          <a:xfrm>
            <a:off x="597171" y="6248210"/>
            <a:ext cx="744374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58130" y="6381328"/>
            <a:ext cx="616218" cy="357402"/>
          </a:xfrm>
          <a:prstGeom prst="rect">
            <a:avLst/>
          </a:prstGeom>
        </p:spPr>
        <p:txBody>
          <a:bodyPr/>
          <a:lstStyle/>
          <a:p>
            <a:fld id="{72AC53DF-4216-466D-99A7-94400E6C2A25}" type="slidenum">
              <a:rPr lang="en-US" sz="1200" smtClean="0">
                <a:solidFill>
                  <a:schemeClr val="tx2"/>
                </a:solidFill>
              </a:r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737600" y="6248406"/>
            <a:ext cx="2946400" cy="365125"/>
          </a:xfrm>
          <a:prstGeom prst="rect">
            <a:avLst/>
          </a:prstGeom>
        </p:spPr>
        <p:txBody>
          <a:bodyPr/>
          <a:lstStyle/>
          <a:p>
            <a:fld id="{576E0A97-5F99-4E84-B6F5-25253CC05384}" type="datetime1">
              <a:rPr lang="zh-CN" altLang="en-US" smtClean="0">
                <a:solidFill>
                  <a:schemeClr val="tx2"/>
                </a:solidFill>
              </a:rPr>
              <a:t>2022/11/9</a:t>
            </a:fld>
            <a:endParaRPr lang="en-US" dirty="0"/>
          </a:p>
        </p:txBody>
      </p:sp>
      <p:sp>
        <p:nvSpPr>
          <p:cNvPr id="5" name="Footer Placeholder 4"/>
          <p:cNvSpPr>
            <a:spLocks noGrp="1"/>
          </p:cNvSpPr>
          <p:nvPr>
            <p:ph type="ftr" sz="quarter" idx="11"/>
          </p:nvPr>
        </p:nvSpPr>
        <p:spPr>
          <a:xfrm>
            <a:off x="609604" y="6248211"/>
            <a:ext cx="7431311" cy="365125"/>
          </a:xfrm>
          <a:prstGeom prst="rect">
            <a:avLst/>
          </a:prstGeom>
        </p:spPr>
        <p:txBody>
          <a:bodyPr/>
          <a:lstStyle/>
          <a:p>
            <a:endParaRPr lang="en-US" dirty="0"/>
          </a:p>
        </p:txBody>
      </p:sp>
      <p:sp>
        <p:nvSpPr>
          <p:cNvPr id="7" name="Rectangle 6"/>
          <p:cNvSpPr/>
          <p:nvPr/>
        </p:nvSpPr>
        <p:spPr bwMode="white">
          <a:xfrm>
            <a:off x="8128425"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8189385"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8189385"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rot="5400000">
            <a:off x="8075085" y="103718"/>
            <a:ext cx="533400" cy="325968"/>
          </a:xfrm>
          <a:prstGeom prst="rect">
            <a:avLst/>
          </a:prstGeom>
        </p:spPr>
        <p:txBody>
          <a:bodyPr/>
          <a:lstStyle/>
          <a:p>
            <a:fld id="{72AC53DF-4216-466D-99A7-94400E6C2A25}" type="slidenum">
              <a:rPr lang="en-US" sz="1200" smtClean="0">
                <a:solidFill>
                  <a:schemeClr val="tx2"/>
                </a:solidFill>
              </a:r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zh-CN" altLang="en-US" dirty="0"/>
              <a:t>单击此处编辑母版标题样式</a:t>
            </a:r>
            <a:endParaRPr lang="en-US" dirty="0"/>
          </a:p>
        </p:txBody>
      </p:sp>
      <p:sp>
        <p:nvSpPr>
          <p:cNvPr id="8" name="Content Placeholder 7"/>
          <p:cNvSpPr>
            <a:spLocks noGrp="1"/>
          </p:cNvSpPr>
          <p:nvPr>
            <p:ph sz="quarter" idx="1"/>
          </p:nvPr>
        </p:nvSpPr>
        <p:spPr>
          <a:xfrm>
            <a:off x="816864" y="1600200"/>
            <a:ext cx="10871200" cy="4495800"/>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0" y="2743200"/>
            <a:ext cx="9497484"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zh-CN" altLang="en-US"/>
              <a:t>单击此处编辑母版标题样式</a:t>
            </a:r>
            <a:endParaRPr lang="en-US" dirty="0"/>
          </a:p>
        </p:txBody>
      </p:sp>
      <p:sp>
        <p:nvSpPr>
          <p:cNvPr id="13" name="Slide Number Placeholder 12"/>
          <p:cNvSpPr>
            <a:spLocks noGrp="1"/>
          </p:cNvSpPr>
          <p:nvPr>
            <p:ph type="sldNum" sz="quarter" idx="11"/>
          </p:nvPr>
        </p:nvSpPr>
        <p:spPr>
          <a:xfrm>
            <a:off x="0" y="1752600"/>
            <a:ext cx="1727200" cy="701676"/>
          </a:xfrm>
          <a:prstGeom prst="rect">
            <a:avLst/>
          </a:prstGeom>
        </p:spPr>
        <p:txBody>
          <a:bodyPr>
            <a:noAutofit/>
          </a:bodyPr>
          <a:lstStyle>
            <a:lvl1pPr>
              <a:defRPr sz="2400">
                <a:solidFill>
                  <a:srgbClr val="FFFFFF"/>
                </a:solidFill>
              </a:defRPr>
            </a:lvl1pPr>
          </a:lstStyle>
          <a:p>
            <a:pPr algn="ctr"/>
            <a:fld id="{1AD93096-5B34-4342-9326-69289CEAE4C2}" type="slidenum">
              <a:rPr lang="en-US" smtClean="0"/>
              <a:t>‹#›</a:t>
            </a:fld>
            <a:endParaRPr lang="en-US" sz="24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9" name="Content Placeholder 8"/>
          <p:cNvSpPr>
            <a:spLocks noGrp="1"/>
          </p:cNvSpPr>
          <p:nvPr>
            <p:ph sz="quarter" idx="1"/>
          </p:nvPr>
        </p:nvSpPr>
        <p:spPr>
          <a:xfrm>
            <a:off x="550533" y="1589567"/>
            <a:ext cx="5181600" cy="4572000"/>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1" name="Content Placeholder 10"/>
          <p:cNvSpPr>
            <a:spLocks noGrp="1"/>
          </p:cNvSpPr>
          <p:nvPr>
            <p:ph sz="quarter" idx="2"/>
          </p:nvPr>
        </p:nvSpPr>
        <p:spPr>
          <a:xfrm>
            <a:off x="6459868" y="1589567"/>
            <a:ext cx="5181600" cy="45720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lang="zh-CN" altLang="en-US"/>
              <a:t>单击此处编辑母版标题样式</a:t>
            </a:r>
            <a:endParaRPr lang="en-US" dirty="0"/>
          </a:p>
        </p:txBody>
      </p:sp>
      <p:sp>
        <p:nvSpPr>
          <p:cNvPr id="11" name="Content Placeholder 10"/>
          <p:cNvSpPr>
            <a:spLocks noGrp="1"/>
          </p:cNvSpPr>
          <p:nvPr>
            <p:ph sz="quarter" idx="2"/>
          </p:nvPr>
        </p:nvSpPr>
        <p:spPr>
          <a:xfrm>
            <a:off x="812800" y="2438400"/>
            <a:ext cx="5181600" cy="35814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12"/>
          <p:cNvSpPr>
            <a:spLocks noGrp="1"/>
          </p:cNvSpPr>
          <p:nvPr>
            <p:ph sz="quarter" idx="4"/>
          </p:nvPr>
        </p:nvSpPr>
        <p:spPr>
          <a:xfrm>
            <a:off x="6400800" y="2438400"/>
            <a:ext cx="5181600" cy="35814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 name="Date Placeholder 9"/>
          <p:cNvSpPr>
            <a:spLocks noGrp="1"/>
          </p:cNvSpPr>
          <p:nvPr>
            <p:ph type="dt" sz="half" idx="15"/>
          </p:nvPr>
        </p:nvSpPr>
        <p:spPr>
          <a:xfrm>
            <a:off x="8128000" y="6448252"/>
            <a:ext cx="3556000" cy="365125"/>
          </a:xfrm>
          <a:prstGeom prst="rect">
            <a:avLst/>
          </a:prstGeom>
        </p:spPr>
        <p:txBody>
          <a:bodyPr rtlCol="0"/>
          <a:lstStyle/>
          <a:p>
            <a:fld id="{B7A8C118-B4EA-4F8F-B280-BEC0017066F1}" type="datetime1">
              <a:rPr lang="zh-CN" altLang="en-US" smtClean="0"/>
              <a:t>2022/11/9</a:t>
            </a:fld>
            <a:endParaRPr lang="en-US"/>
          </a:p>
        </p:txBody>
      </p:sp>
      <p:sp>
        <p:nvSpPr>
          <p:cNvPr id="12" name="Slide Number Placeholder 11"/>
          <p:cNvSpPr>
            <a:spLocks noGrp="1"/>
          </p:cNvSpPr>
          <p:nvPr>
            <p:ph type="sldNum" sz="quarter" idx="16"/>
          </p:nvPr>
        </p:nvSpPr>
        <p:spPr>
          <a:xfrm>
            <a:off x="558130" y="6381328"/>
            <a:ext cx="616218" cy="357402"/>
          </a:xfrm>
          <a:prstGeom prst="rect">
            <a:avLst/>
          </a:prstGeom>
        </p:spPr>
        <p:txBody>
          <a:bodyPr rtlCol="0"/>
          <a:lstStyle/>
          <a:p>
            <a:pPr algn="ctr"/>
            <a:fld id="{1AD93096-5B34-4342-9326-69289CEAE4C2}" type="slidenum">
              <a:rPr lang="en-US" smtClean="0"/>
              <a:t>‹#›</a:t>
            </a:fld>
            <a:endParaRPr lang="en-US"/>
          </a:p>
        </p:txBody>
      </p:sp>
      <p:sp>
        <p:nvSpPr>
          <p:cNvPr id="14" name="Footer Placeholder 13"/>
          <p:cNvSpPr>
            <a:spLocks noGrp="1"/>
          </p:cNvSpPr>
          <p:nvPr>
            <p:ph type="ftr" sz="quarter" idx="17"/>
          </p:nvPr>
        </p:nvSpPr>
        <p:spPr>
          <a:xfrm>
            <a:off x="597171" y="6248210"/>
            <a:ext cx="7443742"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8128000" y="6448252"/>
            <a:ext cx="3556000" cy="365125"/>
          </a:xfrm>
          <a:prstGeom prst="rect">
            <a:avLst/>
          </a:prstGeom>
        </p:spPr>
        <p:txBody>
          <a:bodyPr/>
          <a:lstStyle/>
          <a:p>
            <a:fld id="{34CCC27A-CD2D-4F14-8F78-FCFFD7611D1B}" type="datetime1">
              <a:rPr lang="zh-CN" altLang="en-US" smtClean="0"/>
              <a:t>2022/11/9</a:t>
            </a:fld>
            <a:endParaRPr lang="en-US"/>
          </a:p>
        </p:txBody>
      </p:sp>
      <p:sp>
        <p:nvSpPr>
          <p:cNvPr id="4" name="Footer Placeholder 3"/>
          <p:cNvSpPr>
            <a:spLocks noGrp="1"/>
          </p:cNvSpPr>
          <p:nvPr>
            <p:ph type="ftr" sz="quarter" idx="11"/>
          </p:nvPr>
        </p:nvSpPr>
        <p:spPr>
          <a:xfrm>
            <a:off x="597171" y="6248210"/>
            <a:ext cx="744374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558130" y="6381328"/>
            <a:ext cx="616218" cy="357402"/>
          </a:xfrm>
          <a:prstGeom prst="rect">
            <a:avLst/>
          </a:prstGeom>
        </p:spPr>
        <p:txBody>
          <a:bodyPr/>
          <a:lstStyle>
            <a:lvl1pPr>
              <a:defRPr>
                <a:solidFill>
                  <a:srgbClr val="FFFFFF"/>
                </a:solidFill>
              </a:defRPr>
            </a:lvl1pPr>
          </a:lstStyle>
          <a:p>
            <a:fld id="{1AD93096-5B34-4342-9326-69289CEAE4C2}" type="slidenum">
              <a:rPr lang="en-US" smtClean="0"/>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448252"/>
            <a:ext cx="3556000" cy="365125"/>
          </a:xfrm>
          <a:prstGeom prst="rect">
            <a:avLst/>
          </a:prstGeom>
        </p:spPr>
        <p:txBody>
          <a:bodyPr/>
          <a:lstStyle/>
          <a:p>
            <a:fld id="{06A809B8-18EF-491B-9E98-44BF0ECCAC83}" type="datetime1">
              <a:rPr lang="zh-CN" altLang="en-US" smtClean="0"/>
              <a:t>2022/11/9</a:t>
            </a:fld>
            <a:endParaRPr lang="en-US"/>
          </a:p>
        </p:txBody>
      </p:sp>
      <p:sp>
        <p:nvSpPr>
          <p:cNvPr id="3" name="Footer Placeholder 2"/>
          <p:cNvSpPr>
            <a:spLocks noGrp="1"/>
          </p:cNvSpPr>
          <p:nvPr>
            <p:ph type="ftr" sz="quarter" idx="11"/>
          </p:nvPr>
        </p:nvSpPr>
        <p:spPr>
          <a:xfrm>
            <a:off x="597171" y="6248210"/>
            <a:ext cx="7443742"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711200" cy="381000"/>
          </a:xfrm>
          <a:prstGeom prst="rect">
            <a:avLst/>
          </a:prstGeom>
        </p:spPr>
        <p:txBody>
          <a:bodyPr/>
          <a:lstStyle>
            <a:lvl1pPr>
              <a:defRPr>
                <a:solidFill>
                  <a:schemeClr val="tx2"/>
                </a:solidFill>
              </a:defRPr>
            </a:lvl1pPr>
          </a:lstStyle>
          <a:p>
            <a:fld id="{1AD93096-5B34-4342-9326-69289CEAE4C2}" type="slidenum">
              <a:rPr lang="en-US" smtClean="0"/>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lang="zh-CN" altLang="en-US"/>
              <a:t>单击此处编辑母版标题样式</a:t>
            </a:r>
            <a:endParaRPr lang="en-US" dirty="0"/>
          </a:p>
        </p:txBody>
      </p:sp>
      <p:sp>
        <p:nvSpPr>
          <p:cNvPr id="5" name="Date Placeholder 4"/>
          <p:cNvSpPr>
            <a:spLocks noGrp="1"/>
          </p:cNvSpPr>
          <p:nvPr>
            <p:ph type="dt" sz="half" idx="10"/>
          </p:nvPr>
        </p:nvSpPr>
        <p:spPr>
          <a:xfrm>
            <a:off x="8128000" y="6448252"/>
            <a:ext cx="3556000" cy="365125"/>
          </a:xfrm>
          <a:prstGeom prst="rect">
            <a:avLst/>
          </a:prstGeom>
        </p:spPr>
        <p:txBody>
          <a:bodyPr/>
          <a:lstStyle/>
          <a:p>
            <a:fld id="{2DD03089-DCCC-45C0-A55C-324DDBBD19E4}" type="datetime1">
              <a:rPr lang="zh-CN" altLang="en-US" smtClean="0"/>
              <a:t>2022/11/9</a:t>
            </a:fld>
            <a:endParaRPr lang="en-US"/>
          </a:p>
        </p:txBody>
      </p:sp>
      <p:sp>
        <p:nvSpPr>
          <p:cNvPr id="6" name="Footer Placeholder 5"/>
          <p:cNvSpPr>
            <a:spLocks noGrp="1"/>
          </p:cNvSpPr>
          <p:nvPr>
            <p:ph type="ftr" sz="quarter" idx="11"/>
          </p:nvPr>
        </p:nvSpPr>
        <p:spPr>
          <a:xfrm>
            <a:off x="597171" y="6248210"/>
            <a:ext cx="744374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558130" y="6381328"/>
            <a:ext cx="616218" cy="357402"/>
          </a:xfrm>
          <a:prstGeom prst="rect">
            <a:avLst/>
          </a:prstGeom>
        </p:spPr>
        <p:txBody>
          <a:bodyPr/>
          <a:lstStyle>
            <a:lvl1pPr>
              <a:defRPr>
                <a:solidFill>
                  <a:srgbClr val="FFFFFF"/>
                </a:solidFill>
              </a:defRPr>
            </a:lvl1pPr>
          </a:lstStyle>
          <a:p>
            <a:fld id="{1AD93096-5B34-4342-9326-69289CEAE4C2}" type="slidenum">
              <a:rPr lang="en-US" smtClean="0"/>
              <a:t>‹#›</a:t>
            </a:fld>
            <a:endParaRPr lang="en-US" dirty="0">
              <a:solidFill>
                <a:srgbClr val="FFFFFF"/>
              </a:solidFill>
            </a:endParaRPr>
          </a:p>
        </p:txBody>
      </p:sp>
      <p:sp>
        <p:nvSpPr>
          <p:cNvPr id="9" name="Content Placeholder 8"/>
          <p:cNvSpPr>
            <a:spLocks noGrp="1"/>
          </p:cNvSpPr>
          <p:nvPr>
            <p:ph sz="quarter" idx="1"/>
          </p:nvPr>
        </p:nvSpPr>
        <p:spPr>
          <a:xfrm>
            <a:off x="3149600" y="1752600"/>
            <a:ext cx="8534400" cy="44196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pic>
        <p:nvPicPr>
          <p:cNvPr id="8" name="Picture 7" descr="sm_pencil.png"/>
          <p:cNvPicPr>
            <a:picLocks noChangeAspect="1"/>
          </p:cNvPicPr>
          <p:nvPr userDrawn="1"/>
        </p:nvPicPr>
        <p:blipFill>
          <a:blip r:embed="rId2"/>
          <a:stretch>
            <a:fillRect/>
          </a:stretch>
        </p:blipFill>
        <p:spPr>
          <a:xfrm>
            <a:off x="816864" y="1755651"/>
            <a:ext cx="2153743" cy="2145615"/>
          </a:xfrm>
          <a:prstGeom prst="rect">
            <a:avLst/>
          </a:prstGeom>
          <a:ln w="50800" cap="sq" cmpd="dbl">
            <a:solidFill>
              <a:schemeClr val="accent2"/>
            </a:solid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CN" altLang="en-US"/>
              <a:t>单击此处编辑母版文本样式</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lang="zh-CN" altLang="en-US"/>
              <a:t>单击此处编辑母版标题样式</a:t>
            </a:r>
            <a:endParaRPr lang="en-US" dirty="0"/>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Date Placeholder 11"/>
          <p:cNvSpPr>
            <a:spLocks noGrp="1"/>
          </p:cNvSpPr>
          <p:nvPr>
            <p:ph type="dt" sz="half" idx="10"/>
          </p:nvPr>
        </p:nvSpPr>
        <p:spPr>
          <a:xfrm>
            <a:off x="8331200" y="6248404"/>
            <a:ext cx="3556000" cy="365125"/>
          </a:xfrm>
          <a:prstGeom prst="rect">
            <a:avLst/>
          </a:prstGeom>
        </p:spPr>
        <p:txBody>
          <a:bodyPr rtlCol="0"/>
          <a:lstStyle/>
          <a:p>
            <a:fld id="{4B5E4466-AD65-4209-B65C-5868BC503B40}" type="datetime1">
              <a:rPr lang="zh-CN" altLang="en-US" smtClean="0"/>
              <a:t>2022/11/9</a:t>
            </a:fld>
            <a:endParaRPr lang="en-US"/>
          </a:p>
        </p:txBody>
      </p:sp>
      <p:sp>
        <p:nvSpPr>
          <p:cNvPr id="13" name="Slide Number Placeholder 12"/>
          <p:cNvSpPr>
            <a:spLocks noGrp="1"/>
          </p:cNvSpPr>
          <p:nvPr>
            <p:ph type="sldNum" sz="quarter" idx="11"/>
          </p:nvPr>
        </p:nvSpPr>
        <p:spPr>
          <a:xfrm>
            <a:off x="0" y="4667249"/>
            <a:ext cx="1930400" cy="663578"/>
          </a:xfrm>
          <a:prstGeom prst="rect">
            <a:avLst/>
          </a:prstGeom>
        </p:spPr>
        <p:txBody>
          <a:bodyPr rtlCol="0"/>
          <a:lstStyle>
            <a:lvl1pPr>
              <a:defRPr sz="2800"/>
            </a:lvl1pPr>
          </a:lstStyle>
          <a:p>
            <a:pPr algn="ctr"/>
            <a:fld id="{1AD93096-5B34-4342-9326-69289CEAE4C2}" type="slidenum">
              <a:rPr lang="en-US" smtClean="0"/>
              <a:t>‹#›</a:t>
            </a:fld>
            <a:endParaRPr lang="en-US" sz="2800" dirty="0"/>
          </a:p>
        </p:txBody>
      </p:sp>
      <p:sp>
        <p:nvSpPr>
          <p:cNvPr id="14" name="Footer Placeholder 13"/>
          <p:cNvSpPr>
            <a:spLocks noGrp="1"/>
          </p:cNvSpPr>
          <p:nvPr>
            <p:ph type="ftr" sz="quarter" idx="12"/>
          </p:nvPr>
        </p:nvSpPr>
        <p:spPr>
          <a:xfrm>
            <a:off x="2133600" y="6248210"/>
            <a:ext cx="6096000" cy="365125"/>
          </a:xfrm>
          <a:prstGeom prst="rect">
            <a:avLst/>
          </a:prstGeo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lang="zh-CN" altLang="en-US"/>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107865" y="44624"/>
            <a:ext cx="9576135" cy="865294"/>
          </a:xfrm>
          <a:prstGeom prst="rect">
            <a:avLst/>
          </a:prstGeom>
        </p:spPr>
        <p:txBody>
          <a:bodyPr vert="horz" anchor="ctr">
            <a:normAutofit/>
          </a:bodyPr>
          <a:lstStyle/>
          <a:p>
            <a:r>
              <a:rPr lang="zh-CN" altLang="en-US" dirty="0"/>
              <a:t>单击此处编辑母版标题样式</a:t>
            </a:r>
            <a:endParaRPr lang="en-US" dirty="0"/>
          </a:p>
        </p:txBody>
      </p:sp>
      <p:sp>
        <p:nvSpPr>
          <p:cNvPr id="13" name="Text Placeholder 12"/>
          <p:cNvSpPr>
            <a:spLocks noGrp="1"/>
          </p:cNvSpPr>
          <p:nvPr>
            <p:ph type="body" idx="1"/>
          </p:nvPr>
        </p:nvSpPr>
        <p:spPr>
          <a:xfrm>
            <a:off x="508000" y="1520900"/>
            <a:ext cx="11180064" cy="4716412"/>
          </a:xfrm>
          <a:prstGeom prst="rect">
            <a:avLst/>
          </a:prstGeom>
        </p:spPr>
        <p:txBody>
          <a:bodyPr vert="horz">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Rectangle 6"/>
          <p:cNvSpPr/>
          <p:nvPr/>
        </p:nvSpPr>
        <p:spPr bwMode="white">
          <a:xfrm>
            <a:off x="0" y="903633"/>
            <a:ext cx="12192000" cy="43713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ctr"/>
            <a:endParaRPr lang="en-US" sz="1800"/>
          </a:p>
        </p:txBody>
      </p:sp>
      <p:sp>
        <p:nvSpPr>
          <p:cNvPr id="8" name="Rectangle 7"/>
          <p:cNvSpPr/>
          <p:nvPr userDrawn="1"/>
        </p:nvSpPr>
        <p:spPr>
          <a:xfrm>
            <a:off x="0" y="903634"/>
            <a:ext cx="1959324" cy="4371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200" dirty="0">
              <a:solidFill>
                <a:schemeClr val="bg1"/>
              </a:solidFill>
            </a:endParaRPr>
          </a:p>
        </p:txBody>
      </p:sp>
      <p:sp>
        <p:nvSpPr>
          <p:cNvPr id="12" name="Rectangle 8"/>
          <p:cNvSpPr/>
          <p:nvPr userDrawn="1"/>
        </p:nvSpPr>
        <p:spPr>
          <a:xfrm>
            <a:off x="1" y="-1"/>
            <a:ext cx="1959324" cy="90991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 </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 </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endParaRPr 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1" y="6381328"/>
            <a:ext cx="1220032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Date Placeholder 13"/>
          <p:cNvSpPr txBox="1"/>
          <p:nvPr userDrawn="1"/>
        </p:nvSpPr>
        <p:spPr>
          <a:xfrm>
            <a:off x="-1" y="903632"/>
            <a:ext cx="1959324" cy="437134"/>
          </a:xfrm>
          <a:prstGeom prst="rect">
            <a:avLst/>
          </a:prstGeom>
        </p:spPr>
        <p:txBody>
          <a:bodyPr vert="horz" anchor="ctr" anchorCtr="0"/>
          <a:lstStyle>
            <a:defPPr>
              <a:defRPr lang="en-US"/>
            </a:defPPr>
            <a:lvl1pPr marL="0" algn="l" defTabSz="914400" rtl="0" latinLnBrk="0">
              <a:defRPr sz="1400" kern="1200">
                <a:solidFill>
                  <a:srgbClr val="FF0000"/>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设备异常分析</a:t>
            </a: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p:titleStyle>
    <p:bodyStyle>
      <a:lvl1pPr marL="320040" indent="-320040" algn="l" rtl="0" eaLnBrk="1" latinLnBrk="0" hangingPunct="1">
        <a:spcBef>
          <a:spcPts val="700"/>
        </a:spcBef>
        <a:buClr>
          <a:schemeClr val="accent2"/>
        </a:buClr>
        <a:buSzPct val="60000"/>
        <a:buFont typeface="Wingdings" panose="05000000000000000000"/>
        <a:buChar char=""/>
        <a:defRPr sz="2900" kern="1200">
          <a:solidFill>
            <a:schemeClr val="tx1"/>
          </a:solidFill>
          <a:latin typeface="华文细黑" panose="02010600040101010101" pitchFamily="2" charset="-122"/>
          <a:ea typeface="华文细黑" panose="02010600040101010101" pitchFamily="2" charset="-122"/>
          <a:cs typeface="+mn-cs"/>
        </a:defRPr>
      </a:lvl1pPr>
      <a:lvl2pPr marL="640080" indent="-274320" algn="l" rtl="0" eaLnBrk="1" latinLnBrk="0" hangingPunct="1">
        <a:spcBef>
          <a:spcPts val="550"/>
        </a:spcBef>
        <a:buClr>
          <a:schemeClr val="accent1"/>
        </a:buClr>
        <a:buSzPct val="70000"/>
        <a:buFont typeface="Wingdings 2" panose="05020102010507070707"/>
        <a:buChar char=""/>
        <a:defRPr sz="2600" kern="1200">
          <a:solidFill>
            <a:schemeClr val="tx1"/>
          </a:solidFill>
          <a:latin typeface="华文细黑" panose="02010600040101010101" pitchFamily="2" charset="-122"/>
          <a:ea typeface="华文细黑" panose="02010600040101010101" pitchFamily="2" charset="-122"/>
          <a:cs typeface="+mn-cs"/>
        </a:defRPr>
      </a:lvl2pPr>
      <a:lvl3pPr marL="914400" indent="-228600" algn="l" rtl="0" eaLnBrk="1" latinLnBrk="0" hangingPunct="1">
        <a:spcBef>
          <a:spcPts val="500"/>
        </a:spcBef>
        <a:buClr>
          <a:schemeClr val="accent2"/>
        </a:buClr>
        <a:buSzPct val="75000"/>
        <a:buFont typeface="Wingdings" panose="05000000000000000000"/>
        <a:buChar char=""/>
        <a:defRPr sz="2300" kern="1200">
          <a:solidFill>
            <a:schemeClr val="tx1"/>
          </a:solidFill>
          <a:latin typeface="华文细黑" panose="02010600040101010101" pitchFamily="2" charset="-122"/>
          <a:ea typeface="华文细黑" panose="02010600040101010101" pitchFamily="2" charset="-122"/>
          <a:cs typeface="+mn-cs"/>
        </a:defRPr>
      </a:lvl3pPr>
      <a:lvl4pPr marL="1371600" indent="-228600" algn="l" rtl="0" eaLnBrk="1" latinLnBrk="0" hangingPunct="1">
        <a:spcBef>
          <a:spcPts val="400"/>
        </a:spcBef>
        <a:buClr>
          <a:schemeClr val="accent3"/>
        </a:buClr>
        <a:buSzPct val="7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4pPr>
      <a:lvl5pPr marL="1828800" indent="-228600" algn="l" rtl="0" eaLnBrk="1" latinLnBrk="0" hangingPunct="1">
        <a:spcBef>
          <a:spcPts val="400"/>
        </a:spcBef>
        <a:buClr>
          <a:schemeClr val="accent4"/>
        </a:buClr>
        <a:buSzPct val="6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5pPr>
      <a:lvl6pPr marL="2103120" indent="-228600" algn="l" rtl="0" eaLnBrk="1" latinLnBrk="0" hangingPunct="1">
        <a:spcBef>
          <a:spcPct val="20000"/>
        </a:spcBef>
        <a:buClr>
          <a:schemeClr val="accent1"/>
        </a:buClr>
        <a:buFont typeface="Wingdings" panose="05000000000000000000"/>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Visio___.vsdx"/><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0.png"/><Relationship Id="rId2" Type="http://schemas.microsoft.com/office/2014/relationships/chartEx" Target="../charts/chartEx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097" name="Rectangle 2"/>
          <p:cNvSpPr>
            <a:spLocks noGrp="1"/>
          </p:cNvSpPr>
          <p:nvPr>
            <p:ph type="subTitle" idx="1"/>
          </p:nvPr>
        </p:nvSpPr>
        <p:spPr>
          <a:xfrm>
            <a:off x="2351088" y="2493010"/>
            <a:ext cx="7705725" cy="985838"/>
          </a:xfrm>
        </p:spPr>
        <p:txBody>
          <a:bodyPr vert="horz" wrap="square" lIns="91440" tIns="45720" rIns="91440" bIns="45720" anchor="t" anchorCtr="0">
            <a:normAutofit fontScale="95000"/>
          </a:bodyPr>
          <a:lstStyle/>
          <a:p>
            <a:pPr eaLnBrk="1" hangingPunct="1">
              <a:buClrTx/>
              <a:buSzTx/>
            </a:pPr>
            <a:r>
              <a:rPr lang="zh-CN" altLang="en-US" sz="6000" b="1" dirty="0">
                <a:solidFill>
                  <a:srgbClr val="FF0000"/>
                </a:solidFill>
                <a:latin typeface="+mn-lt"/>
                <a:ea typeface="+mn-ea"/>
                <a:cs typeface="+mn-cs"/>
              </a:rPr>
              <a:t>第</a:t>
            </a:r>
            <a:r>
              <a:rPr lang="en-US" altLang="zh-CN" sz="6000" b="1" dirty="0">
                <a:solidFill>
                  <a:srgbClr val="FF0000"/>
                </a:solidFill>
                <a:latin typeface="+mn-lt"/>
                <a:ea typeface="+mn-ea"/>
                <a:cs typeface="+mn-cs"/>
              </a:rPr>
              <a:t>10</a:t>
            </a:r>
            <a:r>
              <a:rPr lang="zh-CN" altLang="en-US" sz="6000" b="1" dirty="0">
                <a:solidFill>
                  <a:srgbClr val="FF0000"/>
                </a:solidFill>
                <a:latin typeface="+mn-lt"/>
                <a:ea typeface="+mn-ea"/>
                <a:cs typeface="+mn-cs"/>
              </a:rPr>
              <a:t>章  设备异常分析</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设备异常分类</a:t>
            </a:r>
          </a:p>
        </p:txBody>
      </p:sp>
      <p:sp>
        <p:nvSpPr>
          <p:cNvPr id="5" name="文本框 4"/>
          <p:cNvSpPr txBox="1"/>
          <p:nvPr/>
        </p:nvSpPr>
        <p:spPr>
          <a:xfrm>
            <a:off x="4214495" y="1701165"/>
            <a:ext cx="3835400" cy="521970"/>
          </a:xfrm>
          <a:prstGeom prst="rect">
            <a:avLst/>
          </a:prstGeom>
          <a:noFill/>
        </p:spPr>
        <p:txBody>
          <a:bodyPr wrap="square" rtlCol="0" anchor="t">
            <a:spAutoFit/>
          </a:bodyPr>
          <a:lstStyle/>
          <a:p>
            <a:pPr algn="ctr"/>
            <a:r>
              <a:rPr lang="zh-CN" altLang="en-US" sz="2800" b="1">
                <a:solidFill>
                  <a:srgbClr val="FF0000"/>
                </a:solidFill>
              </a:rPr>
              <a:t>按故障发生的原因分类</a:t>
            </a:r>
          </a:p>
        </p:txBody>
      </p:sp>
      <p:sp>
        <p:nvSpPr>
          <p:cNvPr id="11" name="文本框 10"/>
          <p:cNvSpPr txBox="1"/>
          <p:nvPr/>
        </p:nvSpPr>
        <p:spPr>
          <a:xfrm>
            <a:off x="541020" y="2819400"/>
            <a:ext cx="3964940" cy="2908935"/>
          </a:xfrm>
          <a:prstGeom prst="rect">
            <a:avLst/>
          </a:prstGeom>
          <a:noFill/>
          <a:ln w="28575">
            <a:solidFill>
              <a:schemeClr val="accent1">
                <a:lumMod val="50000"/>
              </a:schemeClr>
            </a:solidFill>
            <a:prstDash val="lgDashDotDot"/>
          </a:ln>
        </p:spPr>
        <p:txBody>
          <a:bodyPr wrap="square" rtlCol="0" anchor="t">
            <a:noAutofit/>
          </a:bodyPr>
          <a:lstStyle/>
          <a:p>
            <a:pPr marL="342900" lvl="0" indent="-342900" algn="l">
              <a:lnSpc>
                <a:spcPct val="150000"/>
              </a:lnSpc>
              <a:buClrTx/>
              <a:buSzTx/>
              <a:buFont typeface="Wingdings" panose="05000000000000000000" charset="0"/>
              <a:buChar char="n"/>
            </a:pPr>
            <a:r>
              <a:rPr lang="zh-CN" altLang="en-US" sz="2800">
                <a:sym typeface="+mn-ea"/>
              </a:rPr>
              <a:t> 外因故障</a:t>
            </a:r>
          </a:p>
          <a:p>
            <a:pPr lvl="0" algn="l">
              <a:lnSpc>
                <a:spcPct val="150000"/>
              </a:lnSpc>
              <a:buClrTx/>
              <a:buSzTx/>
              <a:buFontTx/>
            </a:pPr>
            <a:r>
              <a:rPr lang="zh-CN" altLang="en-US" sz="2400">
                <a:sym typeface="+mn-ea"/>
              </a:rPr>
              <a:t>是由外部条件恶化或设备使用人员的错误操作造成的，如调节系统的误动作、设备的超速运行等</a:t>
            </a:r>
          </a:p>
        </p:txBody>
      </p:sp>
      <p:sp>
        <p:nvSpPr>
          <p:cNvPr id="12" name="文本框 11"/>
          <p:cNvSpPr txBox="1"/>
          <p:nvPr/>
        </p:nvSpPr>
        <p:spPr>
          <a:xfrm>
            <a:off x="7903845" y="2781300"/>
            <a:ext cx="3848735" cy="2947670"/>
          </a:xfrm>
          <a:prstGeom prst="rect">
            <a:avLst/>
          </a:prstGeom>
          <a:noFill/>
          <a:ln w="28575">
            <a:solidFill>
              <a:schemeClr val="accent1">
                <a:lumMod val="50000"/>
              </a:schemeClr>
            </a:solidFill>
            <a:prstDash val="lgDashDotDot"/>
          </a:ln>
        </p:spPr>
        <p:txBody>
          <a:bodyPr wrap="square" rtlCol="0" anchor="t">
            <a:noAutofit/>
          </a:bodyPr>
          <a:lstStyle/>
          <a:p>
            <a:pPr marL="342900" lvl="0" indent="-342900" algn="l">
              <a:lnSpc>
                <a:spcPct val="150000"/>
              </a:lnSpc>
              <a:buClrTx/>
              <a:buSzTx/>
              <a:buFont typeface="Wingdings" panose="05000000000000000000" charset="0"/>
              <a:buChar char="n"/>
            </a:pPr>
            <a:r>
              <a:rPr lang="zh-CN" altLang="en-US" sz="2800">
                <a:sym typeface="+mn-ea"/>
              </a:rPr>
              <a:t>问题</a:t>
            </a:r>
          </a:p>
          <a:p>
            <a:pPr lvl="0" indent="0" algn="l">
              <a:lnSpc>
                <a:spcPct val="150000"/>
              </a:lnSpc>
              <a:buClrTx/>
              <a:buSzTx/>
              <a:buFont typeface="Wingdings" panose="05000000000000000000" charset="0"/>
              <a:buNone/>
            </a:pPr>
            <a:r>
              <a:rPr lang="zh-CN" altLang="en-US" sz="2400">
                <a:sym typeface="+mn-ea"/>
              </a:rPr>
              <a:t>如设备设计时预留的材料强度不够，制造时造成的零件变形与精度不足等</a:t>
            </a:r>
          </a:p>
        </p:txBody>
      </p:sp>
      <p:sp>
        <p:nvSpPr>
          <p:cNvPr id="3" name="Teardrop 7"/>
          <p:cNvSpPr/>
          <p:nvPr/>
        </p:nvSpPr>
        <p:spPr>
          <a:xfrm rot="16200000">
            <a:off x="6094568" y="4077481"/>
            <a:ext cx="1466702" cy="1466703"/>
          </a:xfrm>
          <a:prstGeom prst="teardrop">
            <a:avLst/>
          </a:prstGeom>
          <a:solidFill>
            <a:schemeClr val="bg1">
              <a:alpha val="3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algn="ctr"/>
            <a:endParaRPr lang="th-TH" sz="2700" dirty="0"/>
          </a:p>
        </p:txBody>
      </p:sp>
      <p:sp>
        <p:nvSpPr>
          <p:cNvPr id="74" name="Teardrop 10"/>
          <p:cNvSpPr/>
          <p:nvPr/>
        </p:nvSpPr>
        <p:spPr>
          <a:xfrm rot="10800000">
            <a:off x="6094567" y="2982178"/>
            <a:ext cx="1043633" cy="1043633"/>
          </a:xfrm>
          <a:prstGeom prst="teardrop">
            <a:avLst/>
          </a:prstGeom>
          <a:solidFill>
            <a:schemeClr val="bg1">
              <a:alpha val="3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algn="ctr"/>
            <a:endParaRPr lang="th-TH" sz="3000" dirty="0"/>
          </a:p>
        </p:txBody>
      </p:sp>
      <p:sp>
        <p:nvSpPr>
          <p:cNvPr id="75" name="Teardrop 6"/>
          <p:cNvSpPr/>
          <p:nvPr/>
        </p:nvSpPr>
        <p:spPr>
          <a:xfrm>
            <a:off x="4999947" y="4077482"/>
            <a:ext cx="1043633" cy="1043633"/>
          </a:xfrm>
          <a:prstGeom prst="teardrop">
            <a:avLst/>
          </a:prstGeom>
          <a:solidFill>
            <a:schemeClr val="bg1">
              <a:alpha val="3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algn="ctr"/>
            <a:endParaRPr lang="th-TH" sz="2700" dirty="0"/>
          </a:p>
        </p:txBody>
      </p:sp>
      <p:sp>
        <p:nvSpPr>
          <p:cNvPr id="76" name="Teardrop 8"/>
          <p:cNvSpPr/>
          <p:nvPr/>
        </p:nvSpPr>
        <p:spPr>
          <a:xfrm rot="5400000">
            <a:off x="4994277" y="2992705"/>
            <a:ext cx="1043633" cy="1043633"/>
          </a:xfrm>
          <a:prstGeom prst="teardrop">
            <a:avLst/>
          </a:prstGeom>
          <a:solidFill>
            <a:schemeClr val="bg1">
              <a:alpha val="3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algn="ctr"/>
            <a:endParaRPr lang="th-TH" sz="2700" dirty="0"/>
          </a:p>
        </p:txBody>
      </p:sp>
      <p:sp>
        <p:nvSpPr>
          <p:cNvPr id="77" name="Freeform 52"/>
          <p:cNvSpPr>
            <a:spLocks noEditPoints="1"/>
          </p:cNvSpPr>
          <p:nvPr/>
        </p:nvSpPr>
        <p:spPr bwMode="auto">
          <a:xfrm>
            <a:off x="5307368" y="4341445"/>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28575">
            <a:solidFill>
              <a:schemeClr val="accent1">
                <a:lumMod val="50000"/>
              </a:schemeClr>
            </a:solidFill>
            <a:round/>
          </a:ln>
        </p:spPr>
        <p:txBody>
          <a:bodyPr vert="horz" wrap="square" lIns="68580" tIns="34290" rIns="68580" bIns="34290" numCol="1" anchor="t" anchorCtr="0" compatLnSpc="1"/>
          <a:lstStyle/>
          <a:p>
            <a:endParaRPr lang="en-US"/>
          </a:p>
        </p:txBody>
      </p:sp>
      <p:sp>
        <p:nvSpPr>
          <p:cNvPr id="78" name="Freeform 42"/>
          <p:cNvSpPr>
            <a:spLocks noEditPoints="1"/>
          </p:cNvSpPr>
          <p:nvPr/>
        </p:nvSpPr>
        <p:spPr bwMode="auto">
          <a:xfrm>
            <a:off x="6594303" y="4572103"/>
            <a:ext cx="467231" cy="40217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28575">
            <a:solidFill>
              <a:schemeClr val="accent4">
                <a:lumMod val="50000"/>
              </a:schemeClr>
            </a:solidFill>
            <a:round/>
          </a:ln>
        </p:spPr>
        <p:txBody>
          <a:bodyPr vert="horz" wrap="square" lIns="68580" tIns="34290" rIns="68580" bIns="34290" numCol="1" anchor="t" anchorCtr="0" compatLnSpc="1"/>
          <a:lstStyle/>
          <a:p>
            <a:endParaRPr lang="en-US"/>
          </a:p>
        </p:txBody>
      </p:sp>
      <p:sp>
        <p:nvSpPr>
          <p:cNvPr id="79" name="Freeform 178"/>
          <p:cNvSpPr>
            <a:spLocks noEditPoints="1"/>
          </p:cNvSpPr>
          <p:nvPr/>
        </p:nvSpPr>
        <p:spPr bwMode="auto">
          <a:xfrm>
            <a:off x="6382767" y="3338570"/>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28575">
            <a:solidFill>
              <a:schemeClr val="accent6">
                <a:lumMod val="75000"/>
              </a:schemeClr>
            </a:solidFill>
            <a:round/>
          </a:ln>
        </p:spPr>
        <p:txBody>
          <a:bodyPr vert="horz" wrap="square" lIns="68580" tIns="34290" rIns="68580" bIns="34290" numCol="1" anchor="t" anchorCtr="0" compatLnSpc="1"/>
          <a:lstStyle/>
          <a:p>
            <a:endParaRPr lang="en-US"/>
          </a:p>
        </p:txBody>
      </p:sp>
      <p:sp>
        <p:nvSpPr>
          <p:cNvPr id="80" name="Freeform 86"/>
          <p:cNvSpPr>
            <a:spLocks noEditPoints="1"/>
          </p:cNvSpPr>
          <p:nvPr/>
        </p:nvSpPr>
        <p:spPr bwMode="auto">
          <a:xfrm>
            <a:off x="5361777" y="3267115"/>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28575">
            <a:solidFill>
              <a:schemeClr val="tx2">
                <a:lumMod val="60000"/>
                <a:lumOff val="40000"/>
              </a:schemeClr>
            </a:solidFill>
            <a:round/>
          </a:ln>
        </p:spPr>
        <p:txBody>
          <a:bodyPr vert="horz" wrap="square" lIns="68580" tIns="34290" rIns="68580" bIns="34290" numCol="1" anchor="t" anchorCtr="0" compatLnSpc="1"/>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750"/>
                                        <p:tgtEl>
                                          <p:spTgt spid="78"/>
                                        </p:tgtEl>
                                      </p:cBhvr>
                                    </p:animEffect>
                                    <p:anim calcmode="lin" valueType="num">
                                      <p:cBhvr>
                                        <p:cTn id="13" dur="750" fill="hold"/>
                                        <p:tgtEl>
                                          <p:spTgt spid="78"/>
                                        </p:tgtEl>
                                        <p:attrNameLst>
                                          <p:attrName>ppt_x</p:attrName>
                                        </p:attrNameLst>
                                      </p:cBhvr>
                                      <p:tavLst>
                                        <p:tav tm="0">
                                          <p:val>
                                            <p:strVal val="#ppt_x"/>
                                          </p:val>
                                        </p:tav>
                                        <p:tav tm="100000">
                                          <p:val>
                                            <p:strVal val="#ppt_x"/>
                                          </p:val>
                                        </p:tav>
                                      </p:tavLst>
                                    </p:anim>
                                    <p:anim calcmode="lin" valueType="num">
                                      <p:cBhvr>
                                        <p:cTn id="14" dur="750" fill="hold"/>
                                        <p:tgtEl>
                                          <p:spTgt spid="7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750"/>
                                        <p:tgtEl>
                                          <p:spTgt spid="74"/>
                                        </p:tgtEl>
                                      </p:cBhvr>
                                    </p:animEffect>
                                    <p:anim calcmode="lin" valueType="num">
                                      <p:cBhvr>
                                        <p:cTn id="18" dur="750" fill="hold"/>
                                        <p:tgtEl>
                                          <p:spTgt spid="74"/>
                                        </p:tgtEl>
                                        <p:attrNameLst>
                                          <p:attrName>ppt_x</p:attrName>
                                        </p:attrNameLst>
                                      </p:cBhvr>
                                      <p:tavLst>
                                        <p:tav tm="0">
                                          <p:val>
                                            <p:strVal val="#ppt_x"/>
                                          </p:val>
                                        </p:tav>
                                        <p:tav tm="100000">
                                          <p:val>
                                            <p:strVal val="#ppt_x"/>
                                          </p:val>
                                        </p:tav>
                                      </p:tavLst>
                                    </p:anim>
                                    <p:anim calcmode="lin" valueType="num">
                                      <p:cBhvr>
                                        <p:cTn id="19" dur="750" fill="hold"/>
                                        <p:tgtEl>
                                          <p:spTgt spid="7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750"/>
                                        <p:tgtEl>
                                          <p:spTgt spid="79"/>
                                        </p:tgtEl>
                                      </p:cBhvr>
                                    </p:animEffect>
                                    <p:anim calcmode="lin" valueType="num">
                                      <p:cBhvr>
                                        <p:cTn id="23" dur="750" fill="hold"/>
                                        <p:tgtEl>
                                          <p:spTgt spid="79"/>
                                        </p:tgtEl>
                                        <p:attrNameLst>
                                          <p:attrName>ppt_x</p:attrName>
                                        </p:attrNameLst>
                                      </p:cBhvr>
                                      <p:tavLst>
                                        <p:tav tm="0">
                                          <p:val>
                                            <p:strVal val="#ppt_x"/>
                                          </p:val>
                                        </p:tav>
                                        <p:tav tm="100000">
                                          <p:val>
                                            <p:strVal val="#ppt_x"/>
                                          </p:val>
                                        </p:tav>
                                      </p:tavLst>
                                    </p:anim>
                                    <p:anim calcmode="lin" valueType="num">
                                      <p:cBhvr>
                                        <p:cTn id="24" dur="750" fill="hold"/>
                                        <p:tgtEl>
                                          <p:spTgt spid="7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750"/>
                                        <p:tgtEl>
                                          <p:spTgt spid="76"/>
                                        </p:tgtEl>
                                      </p:cBhvr>
                                    </p:animEffect>
                                    <p:anim calcmode="lin" valueType="num">
                                      <p:cBhvr>
                                        <p:cTn id="28" dur="750" fill="hold"/>
                                        <p:tgtEl>
                                          <p:spTgt spid="76"/>
                                        </p:tgtEl>
                                        <p:attrNameLst>
                                          <p:attrName>ppt_x</p:attrName>
                                        </p:attrNameLst>
                                      </p:cBhvr>
                                      <p:tavLst>
                                        <p:tav tm="0">
                                          <p:val>
                                            <p:strVal val="#ppt_x"/>
                                          </p:val>
                                        </p:tav>
                                        <p:tav tm="100000">
                                          <p:val>
                                            <p:strVal val="#ppt_x"/>
                                          </p:val>
                                        </p:tav>
                                      </p:tavLst>
                                    </p:anim>
                                    <p:anim calcmode="lin" valueType="num">
                                      <p:cBhvr>
                                        <p:cTn id="29" dur="750" fill="hold"/>
                                        <p:tgtEl>
                                          <p:spTgt spid="7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750"/>
                                        <p:tgtEl>
                                          <p:spTgt spid="80"/>
                                        </p:tgtEl>
                                      </p:cBhvr>
                                    </p:animEffect>
                                    <p:anim calcmode="lin" valueType="num">
                                      <p:cBhvr>
                                        <p:cTn id="33" dur="750" fill="hold"/>
                                        <p:tgtEl>
                                          <p:spTgt spid="80"/>
                                        </p:tgtEl>
                                        <p:attrNameLst>
                                          <p:attrName>ppt_x</p:attrName>
                                        </p:attrNameLst>
                                      </p:cBhvr>
                                      <p:tavLst>
                                        <p:tav tm="0">
                                          <p:val>
                                            <p:strVal val="#ppt_x"/>
                                          </p:val>
                                        </p:tav>
                                        <p:tav tm="100000">
                                          <p:val>
                                            <p:strVal val="#ppt_x"/>
                                          </p:val>
                                        </p:tav>
                                      </p:tavLst>
                                    </p:anim>
                                    <p:anim calcmode="lin" valueType="num">
                                      <p:cBhvr>
                                        <p:cTn id="34" dur="750" fill="hold"/>
                                        <p:tgtEl>
                                          <p:spTgt spid="8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1000"/>
                                        <p:tgtEl>
                                          <p:spTgt spid="75"/>
                                        </p:tgtEl>
                                      </p:cBhvr>
                                    </p:animEffect>
                                    <p:anim calcmode="lin" valueType="num">
                                      <p:cBhvr>
                                        <p:cTn id="38" dur="1000" fill="hold"/>
                                        <p:tgtEl>
                                          <p:spTgt spid="75"/>
                                        </p:tgtEl>
                                        <p:attrNameLst>
                                          <p:attrName>ppt_x</p:attrName>
                                        </p:attrNameLst>
                                      </p:cBhvr>
                                      <p:tavLst>
                                        <p:tav tm="0">
                                          <p:val>
                                            <p:strVal val="#ppt_x"/>
                                          </p:val>
                                        </p:tav>
                                        <p:tav tm="100000">
                                          <p:val>
                                            <p:strVal val="#ppt_x"/>
                                          </p:val>
                                        </p:tav>
                                      </p:tavLst>
                                    </p:anim>
                                    <p:anim calcmode="lin" valueType="num">
                                      <p:cBhvr>
                                        <p:cTn id="39" dur="1000" fill="hold"/>
                                        <p:tgtEl>
                                          <p:spTgt spid="7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4" grpId="0" bldLvl="0" animBg="1"/>
      <p:bldP spid="75" grpId="0" bldLvl="0" animBg="1"/>
      <p:bldP spid="76" grpId="0" bldLvl="0" animBg="1"/>
      <p:bldP spid="77" grpId="0" bldLvl="0" animBg="1"/>
      <p:bldP spid="78" grpId="0" bldLvl="0" animBg="1"/>
      <p:bldP spid="79" grpId="0" bldLvl="0" animBg="1"/>
      <p:bldP spid="8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设备异常分类</a:t>
            </a:r>
          </a:p>
        </p:txBody>
      </p:sp>
      <p:sp>
        <p:nvSpPr>
          <p:cNvPr id="5" name="文本框 4"/>
          <p:cNvSpPr txBox="1"/>
          <p:nvPr/>
        </p:nvSpPr>
        <p:spPr>
          <a:xfrm>
            <a:off x="4224020" y="1628775"/>
            <a:ext cx="3835400" cy="521970"/>
          </a:xfrm>
          <a:prstGeom prst="rect">
            <a:avLst/>
          </a:prstGeom>
          <a:noFill/>
        </p:spPr>
        <p:txBody>
          <a:bodyPr wrap="square" rtlCol="0" anchor="t">
            <a:spAutoFit/>
          </a:bodyPr>
          <a:lstStyle/>
          <a:p>
            <a:pPr algn="ctr"/>
            <a:r>
              <a:rPr lang="zh-CN" altLang="en-US" sz="2800" b="1">
                <a:solidFill>
                  <a:srgbClr val="FF0000"/>
                </a:solidFill>
              </a:rPr>
              <a:t>按故障相关性分类</a:t>
            </a:r>
          </a:p>
        </p:txBody>
      </p:sp>
      <p:sp>
        <p:nvSpPr>
          <p:cNvPr id="141" name="Arc 140"/>
          <p:cNvSpPr/>
          <p:nvPr/>
        </p:nvSpPr>
        <p:spPr>
          <a:xfrm>
            <a:off x="47718" y="2637261"/>
            <a:ext cx="3346370" cy="3346368"/>
          </a:xfrm>
          <a:prstGeom prst="arc">
            <a:avLst>
              <a:gd name="adj1" fmla="val 16200000"/>
              <a:gd name="adj2" fmla="val 568677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组合 3"/>
          <p:cNvGrpSpPr/>
          <p:nvPr/>
        </p:nvGrpSpPr>
        <p:grpSpPr>
          <a:xfrm>
            <a:off x="681355" y="2425700"/>
            <a:ext cx="2903220" cy="3594100"/>
            <a:chOff x="1073" y="3946"/>
            <a:chExt cx="4467" cy="5873"/>
          </a:xfrm>
        </p:grpSpPr>
        <p:sp>
          <p:nvSpPr>
            <p:cNvPr id="83" name="Freeform 5"/>
            <p:cNvSpPr>
              <a:spLocks noEditPoints="1"/>
            </p:cNvSpPr>
            <p:nvPr/>
          </p:nvSpPr>
          <p:spPr bwMode="auto">
            <a:xfrm>
              <a:off x="1169" y="5110"/>
              <a:ext cx="2858" cy="3382"/>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2">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vert="horz" wrap="square" lIns="91440" tIns="45720" rIns="91440" bIns="45720" numCol="1" anchor="t" anchorCtr="0" compatLnSpc="1"/>
            <a:lstStyle/>
            <a:p>
              <a:endParaRPr lang="en-US"/>
            </a:p>
          </p:txBody>
        </p:sp>
        <p:grpSp>
          <p:nvGrpSpPr>
            <p:cNvPr id="82" name="Group 81"/>
            <p:cNvGrpSpPr/>
            <p:nvPr/>
          </p:nvGrpSpPr>
          <p:grpSpPr>
            <a:xfrm>
              <a:off x="1073" y="5010"/>
              <a:ext cx="3020" cy="3556"/>
              <a:chOff x="3371851" y="1649413"/>
              <a:chExt cx="2398713" cy="2824162"/>
            </a:xfrm>
          </p:grpSpPr>
          <p:sp>
            <p:nvSpPr>
              <p:cNvPr id="3078" name="Freeform 6"/>
              <p:cNvSpPr/>
              <p:nvPr/>
            </p:nvSpPr>
            <p:spPr bwMode="auto">
              <a:xfrm>
                <a:off x="3775076" y="1862138"/>
                <a:ext cx="130175" cy="130175"/>
              </a:xfrm>
              <a:custGeom>
                <a:avLst/>
                <a:gdLst/>
                <a:ahLst/>
                <a:cxnLst>
                  <a:cxn ang="0">
                    <a:pos x="46" y="46"/>
                  </a:cxn>
                  <a:cxn ang="0">
                    <a:pos x="27" y="54"/>
                  </a:cxn>
                  <a:cxn ang="0">
                    <a:pos x="8" y="46"/>
                  </a:cxn>
                  <a:cxn ang="0">
                    <a:pos x="0" y="27"/>
                  </a:cxn>
                  <a:cxn ang="0">
                    <a:pos x="8" y="8"/>
                  </a:cxn>
                  <a:cxn ang="0">
                    <a:pos x="27" y="0"/>
                  </a:cxn>
                  <a:cxn ang="0">
                    <a:pos x="46" y="8"/>
                  </a:cxn>
                  <a:cxn ang="0">
                    <a:pos x="54" y="27"/>
                  </a:cxn>
                  <a:cxn ang="0">
                    <a:pos x="46" y="46"/>
                  </a:cxn>
                </a:cxnLst>
                <a:rect l="0" t="0" r="r" b="b"/>
                <a:pathLst>
                  <a:path w="54" h="54">
                    <a:moveTo>
                      <a:pt x="46" y="46"/>
                    </a:moveTo>
                    <a:cubicBezTo>
                      <a:pt x="41" y="51"/>
                      <a:pt x="34" y="54"/>
                      <a:pt x="27" y="54"/>
                    </a:cubicBezTo>
                    <a:cubicBezTo>
                      <a:pt x="20" y="54"/>
                      <a:pt x="13" y="51"/>
                      <a:pt x="8" y="46"/>
                    </a:cubicBezTo>
                    <a:cubicBezTo>
                      <a:pt x="3" y="41"/>
                      <a:pt x="0" y="34"/>
                      <a:pt x="0" y="27"/>
                    </a:cubicBezTo>
                    <a:cubicBezTo>
                      <a:pt x="0" y="20"/>
                      <a:pt x="3" y="13"/>
                      <a:pt x="8" y="8"/>
                    </a:cubicBezTo>
                    <a:cubicBezTo>
                      <a:pt x="13" y="3"/>
                      <a:pt x="20" y="0"/>
                      <a:pt x="27" y="0"/>
                    </a:cubicBezTo>
                    <a:cubicBezTo>
                      <a:pt x="34" y="0"/>
                      <a:pt x="41" y="3"/>
                      <a:pt x="46" y="8"/>
                    </a:cubicBezTo>
                    <a:cubicBezTo>
                      <a:pt x="51" y="13"/>
                      <a:pt x="54" y="20"/>
                      <a:pt x="54" y="27"/>
                    </a:cubicBezTo>
                    <a:cubicBezTo>
                      <a:pt x="54" y="34"/>
                      <a:pt x="51" y="41"/>
                      <a:pt x="46" y="46"/>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3079" name="Freeform 7"/>
              <p:cNvSpPr/>
              <p:nvPr/>
            </p:nvSpPr>
            <p:spPr bwMode="auto">
              <a:xfrm>
                <a:off x="4518026" y="1649413"/>
                <a:ext cx="188913" cy="188912"/>
              </a:xfrm>
              <a:custGeom>
                <a:avLst/>
                <a:gdLst/>
                <a:ahLst/>
                <a:cxnLst>
                  <a:cxn ang="0">
                    <a:pos x="11" y="11"/>
                  </a:cxn>
                  <a:cxn ang="0">
                    <a:pos x="39" y="0"/>
                  </a:cxn>
                  <a:cxn ang="0">
                    <a:pos x="66" y="11"/>
                  </a:cxn>
                  <a:cxn ang="0">
                    <a:pos x="78" y="39"/>
                  </a:cxn>
                  <a:cxn ang="0">
                    <a:pos x="66" y="66"/>
                  </a:cxn>
                  <a:cxn ang="0">
                    <a:pos x="39" y="78"/>
                  </a:cxn>
                  <a:cxn ang="0">
                    <a:pos x="11" y="66"/>
                  </a:cxn>
                  <a:cxn ang="0">
                    <a:pos x="0" y="39"/>
                  </a:cxn>
                  <a:cxn ang="0">
                    <a:pos x="11" y="11"/>
                  </a:cxn>
                </a:cxnLst>
                <a:rect l="0" t="0" r="r" b="b"/>
                <a:pathLst>
                  <a:path w="78" h="78">
                    <a:moveTo>
                      <a:pt x="11" y="11"/>
                    </a:moveTo>
                    <a:cubicBezTo>
                      <a:pt x="19" y="4"/>
                      <a:pt x="28" y="0"/>
                      <a:pt x="39" y="0"/>
                    </a:cubicBezTo>
                    <a:cubicBezTo>
                      <a:pt x="50" y="0"/>
                      <a:pt x="59" y="4"/>
                      <a:pt x="66" y="11"/>
                    </a:cubicBezTo>
                    <a:cubicBezTo>
                      <a:pt x="74" y="19"/>
                      <a:pt x="78" y="28"/>
                      <a:pt x="78" y="39"/>
                    </a:cubicBezTo>
                    <a:cubicBezTo>
                      <a:pt x="78" y="50"/>
                      <a:pt x="74" y="59"/>
                      <a:pt x="66" y="66"/>
                    </a:cubicBezTo>
                    <a:cubicBezTo>
                      <a:pt x="59" y="74"/>
                      <a:pt x="50" y="78"/>
                      <a:pt x="39" y="78"/>
                    </a:cubicBezTo>
                    <a:cubicBezTo>
                      <a:pt x="28" y="78"/>
                      <a:pt x="19" y="74"/>
                      <a:pt x="11" y="66"/>
                    </a:cubicBezTo>
                    <a:cubicBezTo>
                      <a:pt x="4" y="59"/>
                      <a:pt x="0" y="50"/>
                      <a:pt x="0" y="39"/>
                    </a:cubicBezTo>
                    <a:cubicBezTo>
                      <a:pt x="0" y="28"/>
                      <a:pt x="4" y="19"/>
                      <a:pt x="11" y="11"/>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3080" name="Freeform 8"/>
              <p:cNvSpPr/>
              <p:nvPr/>
            </p:nvSpPr>
            <p:spPr bwMode="auto">
              <a:xfrm>
                <a:off x="4252913" y="2024063"/>
                <a:ext cx="107950"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5"/>
              </a:solidFill>
              <a:ln w="9525">
                <a:noFill/>
                <a:round/>
              </a:ln>
            </p:spPr>
            <p:txBody>
              <a:bodyPr vert="horz" wrap="square" lIns="91440" tIns="45720" rIns="91440" bIns="45720" numCol="1" anchor="t" anchorCtr="0" compatLnSpc="1"/>
              <a:lstStyle/>
              <a:p>
                <a:endParaRPr lang="en-US"/>
              </a:p>
            </p:txBody>
          </p:sp>
          <p:sp>
            <p:nvSpPr>
              <p:cNvPr id="3081" name="Freeform 9"/>
              <p:cNvSpPr/>
              <p:nvPr/>
            </p:nvSpPr>
            <p:spPr bwMode="auto">
              <a:xfrm>
                <a:off x="5154613" y="1927225"/>
                <a:ext cx="106363" cy="106362"/>
              </a:xfrm>
              <a:custGeom>
                <a:avLst/>
                <a:gdLst/>
                <a:ahLst/>
                <a:cxnLst>
                  <a:cxn ang="0">
                    <a:pos x="44" y="22"/>
                  </a:cxn>
                  <a:cxn ang="0">
                    <a:pos x="38" y="37"/>
                  </a:cxn>
                  <a:cxn ang="0">
                    <a:pos x="22" y="44"/>
                  </a:cxn>
                  <a:cxn ang="0">
                    <a:pos x="6" y="37"/>
                  </a:cxn>
                  <a:cxn ang="0">
                    <a:pos x="0" y="22"/>
                  </a:cxn>
                  <a:cxn ang="0">
                    <a:pos x="6" y="6"/>
                  </a:cxn>
                  <a:cxn ang="0">
                    <a:pos x="22" y="0"/>
                  </a:cxn>
                  <a:cxn ang="0">
                    <a:pos x="38" y="6"/>
                  </a:cxn>
                  <a:cxn ang="0">
                    <a:pos x="44" y="22"/>
                  </a:cxn>
                </a:cxnLst>
                <a:rect l="0" t="0" r="r" b="b"/>
                <a:pathLst>
                  <a:path w="44" h="44">
                    <a:moveTo>
                      <a:pt x="44" y="22"/>
                    </a:move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3082" name="Freeform 10"/>
              <p:cNvSpPr/>
              <p:nvPr/>
            </p:nvSpPr>
            <p:spPr bwMode="auto">
              <a:xfrm>
                <a:off x="5095876" y="2333625"/>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3083" name="Freeform 11"/>
              <p:cNvSpPr/>
              <p:nvPr/>
            </p:nvSpPr>
            <p:spPr bwMode="auto">
              <a:xfrm>
                <a:off x="5483226" y="2774950"/>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3084" name="Freeform 12"/>
              <p:cNvSpPr/>
              <p:nvPr/>
            </p:nvSpPr>
            <p:spPr bwMode="auto">
              <a:xfrm>
                <a:off x="5035551" y="2774950"/>
                <a:ext cx="106363" cy="106362"/>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3085" name="Freeform 13"/>
              <p:cNvSpPr/>
              <p:nvPr/>
            </p:nvSpPr>
            <p:spPr bwMode="auto">
              <a:xfrm>
                <a:off x="3730626" y="2779713"/>
                <a:ext cx="106363" cy="106362"/>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3086" name="Freeform 14"/>
              <p:cNvSpPr/>
              <p:nvPr/>
            </p:nvSpPr>
            <p:spPr bwMode="auto">
              <a:xfrm>
                <a:off x="4067176" y="2743200"/>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3087" name="Freeform 15"/>
              <p:cNvSpPr/>
              <p:nvPr/>
            </p:nvSpPr>
            <p:spPr bwMode="auto">
              <a:xfrm>
                <a:off x="4638676" y="3135313"/>
                <a:ext cx="174625" cy="174625"/>
              </a:xfrm>
              <a:custGeom>
                <a:avLst/>
                <a:gdLst/>
                <a:ahLst/>
                <a:cxnLst>
                  <a:cxn ang="0">
                    <a:pos x="0" y="36"/>
                  </a:cxn>
                  <a:cxn ang="0">
                    <a:pos x="11" y="10"/>
                  </a:cxn>
                  <a:cxn ang="0">
                    <a:pos x="36" y="0"/>
                  </a:cxn>
                  <a:cxn ang="0">
                    <a:pos x="62" y="10"/>
                  </a:cxn>
                  <a:cxn ang="0">
                    <a:pos x="72" y="36"/>
                  </a:cxn>
                  <a:cxn ang="0">
                    <a:pos x="62" y="61"/>
                  </a:cxn>
                  <a:cxn ang="0">
                    <a:pos x="36" y="72"/>
                  </a:cxn>
                  <a:cxn ang="0">
                    <a:pos x="11" y="61"/>
                  </a:cxn>
                  <a:cxn ang="0">
                    <a:pos x="0" y="36"/>
                  </a:cxn>
                </a:cxnLst>
                <a:rect l="0" t="0" r="r" b="b"/>
                <a:pathLst>
                  <a:path w="72" h="72">
                    <a:moveTo>
                      <a:pt x="0" y="36"/>
                    </a:moveTo>
                    <a:cubicBezTo>
                      <a:pt x="0" y="26"/>
                      <a:pt x="4" y="17"/>
                      <a:pt x="11" y="10"/>
                    </a:cubicBezTo>
                    <a:cubicBezTo>
                      <a:pt x="18" y="3"/>
                      <a:pt x="26" y="0"/>
                      <a:pt x="36" y="0"/>
                    </a:cubicBezTo>
                    <a:cubicBezTo>
                      <a:pt x="46" y="0"/>
                      <a:pt x="55" y="3"/>
                      <a:pt x="62" y="10"/>
                    </a:cubicBezTo>
                    <a:cubicBezTo>
                      <a:pt x="69" y="17"/>
                      <a:pt x="72" y="26"/>
                      <a:pt x="72" y="36"/>
                    </a:cubicBezTo>
                    <a:cubicBezTo>
                      <a:pt x="72" y="46"/>
                      <a:pt x="69" y="54"/>
                      <a:pt x="62" y="61"/>
                    </a:cubicBezTo>
                    <a:cubicBezTo>
                      <a:pt x="55" y="68"/>
                      <a:pt x="46" y="72"/>
                      <a:pt x="36" y="72"/>
                    </a:cubicBezTo>
                    <a:cubicBezTo>
                      <a:pt x="26" y="72"/>
                      <a:pt x="18" y="68"/>
                      <a:pt x="11" y="61"/>
                    </a:cubicBezTo>
                    <a:cubicBezTo>
                      <a:pt x="4" y="54"/>
                      <a:pt x="0" y="46"/>
                      <a:pt x="0" y="36"/>
                    </a:cubicBezTo>
                    <a:close/>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3088" name="Freeform 16"/>
              <p:cNvSpPr/>
              <p:nvPr/>
            </p:nvSpPr>
            <p:spPr bwMode="auto">
              <a:xfrm>
                <a:off x="5183188" y="3182938"/>
                <a:ext cx="106363" cy="107950"/>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5"/>
              </a:solidFill>
              <a:ln w="9525">
                <a:noFill/>
                <a:round/>
              </a:ln>
            </p:spPr>
            <p:txBody>
              <a:bodyPr vert="horz" wrap="square" lIns="91440" tIns="45720" rIns="91440" bIns="45720" numCol="1" anchor="t" anchorCtr="0" compatLnSpc="1"/>
              <a:lstStyle/>
              <a:p>
                <a:endParaRPr lang="en-US"/>
              </a:p>
            </p:txBody>
          </p:sp>
          <p:sp>
            <p:nvSpPr>
              <p:cNvPr id="3089" name="Freeform 17"/>
              <p:cNvSpPr/>
              <p:nvPr/>
            </p:nvSpPr>
            <p:spPr bwMode="auto">
              <a:xfrm>
                <a:off x="5491163" y="3333750"/>
                <a:ext cx="76200" cy="77787"/>
              </a:xfrm>
              <a:custGeom>
                <a:avLst/>
                <a:gdLst/>
                <a:ahLst/>
                <a:cxnLst>
                  <a:cxn ang="0">
                    <a:pos x="5" y="27"/>
                  </a:cxn>
                  <a:cxn ang="0">
                    <a:pos x="0" y="16"/>
                  </a:cxn>
                  <a:cxn ang="0">
                    <a:pos x="5" y="4"/>
                  </a:cxn>
                  <a:cxn ang="0">
                    <a:pos x="16" y="0"/>
                  </a:cxn>
                  <a:cxn ang="0">
                    <a:pos x="27" y="4"/>
                  </a:cxn>
                  <a:cxn ang="0">
                    <a:pos x="32" y="16"/>
                  </a:cxn>
                  <a:cxn ang="0">
                    <a:pos x="27" y="27"/>
                  </a:cxn>
                  <a:cxn ang="0">
                    <a:pos x="16" y="32"/>
                  </a:cxn>
                  <a:cxn ang="0">
                    <a:pos x="5" y="27"/>
                  </a:cxn>
                </a:cxnLst>
                <a:rect l="0" t="0" r="r" b="b"/>
                <a:pathLst>
                  <a:path w="32" h="32">
                    <a:moveTo>
                      <a:pt x="5" y="27"/>
                    </a:moveTo>
                    <a:cubicBezTo>
                      <a:pt x="1" y="24"/>
                      <a:pt x="0" y="20"/>
                      <a:pt x="0" y="16"/>
                    </a:cubicBezTo>
                    <a:cubicBezTo>
                      <a:pt x="0" y="11"/>
                      <a:pt x="1"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3090" name="Freeform 18"/>
              <p:cNvSpPr/>
              <p:nvPr/>
            </p:nvSpPr>
            <p:spPr bwMode="auto">
              <a:xfrm>
                <a:off x="3490913" y="3154363"/>
                <a:ext cx="106363" cy="106362"/>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3091" name="Freeform 19"/>
              <p:cNvSpPr/>
              <p:nvPr/>
            </p:nvSpPr>
            <p:spPr bwMode="auto">
              <a:xfrm>
                <a:off x="3810001"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3092" name="Freeform 20"/>
              <p:cNvSpPr/>
              <p:nvPr/>
            </p:nvSpPr>
            <p:spPr bwMode="auto">
              <a:xfrm>
                <a:off x="4268788" y="3529013"/>
                <a:ext cx="147638" cy="147637"/>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3093" name="Freeform 21"/>
              <p:cNvSpPr/>
              <p:nvPr/>
            </p:nvSpPr>
            <p:spPr bwMode="auto">
              <a:xfrm>
                <a:off x="4081463" y="3079750"/>
                <a:ext cx="171450" cy="171450"/>
              </a:xfrm>
              <a:custGeom>
                <a:avLst/>
                <a:gdLst/>
                <a:ahLst/>
                <a:cxnLst>
                  <a:cxn ang="0">
                    <a:pos x="61" y="10"/>
                  </a:cxn>
                  <a:cxn ang="0">
                    <a:pos x="71" y="35"/>
                  </a:cxn>
                  <a:cxn ang="0">
                    <a:pos x="61" y="60"/>
                  </a:cxn>
                  <a:cxn ang="0">
                    <a:pos x="36" y="71"/>
                  </a:cxn>
                  <a:cxn ang="0">
                    <a:pos x="10" y="60"/>
                  </a:cxn>
                  <a:cxn ang="0">
                    <a:pos x="0" y="35"/>
                  </a:cxn>
                  <a:cxn ang="0">
                    <a:pos x="10" y="10"/>
                  </a:cxn>
                  <a:cxn ang="0">
                    <a:pos x="36" y="0"/>
                  </a:cxn>
                  <a:cxn ang="0">
                    <a:pos x="61" y="10"/>
                  </a:cxn>
                </a:cxnLst>
                <a:rect l="0" t="0" r="r" b="b"/>
                <a:pathLst>
                  <a:path w="71" h="71">
                    <a:moveTo>
                      <a:pt x="61" y="10"/>
                    </a:moveTo>
                    <a:cubicBezTo>
                      <a:pt x="68" y="17"/>
                      <a:pt x="71" y="26"/>
                      <a:pt x="71" y="35"/>
                    </a:cubicBezTo>
                    <a:cubicBezTo>
                      <a:pt x="71" y="45"/>
                      <a:pt x="68" y="54"/>
                      <a:pt x="61" y="60"/>
                    </a:cubicBezTo>
                    <a:cubicBezTo>
                      <a:pt x="54" y="68"/>
                      <a:pt x="45" y="71"/>
                      <a:pt x="36" y="71"/>
                    </a:cubicBezTo>
                    <a:cubicBezTo>
                      <a:pt x="26" y="71"/>
                      <a:pt x="17" y="68"/>
                      <a:pt x="10" y="60"/>
                    </a:cubicBezTo>
                    <a:cubicBezTo>
                      <a:pt x="3" y="54"/>
                      <a:pt x="0" y="45"/>
                      <a:pt x="0" y="35"/>
                    </a:cubicBezTo>
                    <a:cubicBezTo>
                      <a:pt x="0" y="26"/>
                      <a:pt x="3" y="17"/>
                      <a:pt x="10" y="10"/>
                    </a:cubicBezTo>
                    <a:cubicBezTo>
                      <a:pt x="17" y="3"/>
                      <a:pt x="26" y="0"/>
                      <a:pt x="36" y="0"/>
                    </a:cubicBezTo>
                    <a:cubicBezTo>
                      <a:pt x="45" y="0"/>
                      <a:pt x="54" y="3"/>
                      <a:pt x="61" y="10"/>
                    </a:cubicBezTo>
                    <a:close/>
                  </a:path>
                </a:pathLst>
              </a:custGeom>
              <a:solidFill>
                <a:schemeClr val="accent5"/>
              </a:solidFill>
              <a:ln w="9525">
                <a:noFill/>
                <a:round/>
              </a:ln>
            </p:spPr>
            <p:txBody>
              <a:bodyPr vert="horz" wrap="square" lIns="91440" tIns="45720" rIns="91440" bIns="45720" numCol="1" anchor="t" anchorCtr="0" compatLnSpc="1"/>
              <a:lstStyle/>
              <a:p>
                <a:endParaRPr lang="en-US"/>
              </a:p>
            </p:txBody>
          </p:sp>
          <p:sp>
            <p:nvSpPr>
              <p:cNvPr id="3094" name="Freeform 22"/>
              <p:cNvSpPr/>
              <p:nvPr/>
            </p:nvSpPr>
            <p:spPr bwMode="auto">
              <a:xfrm>
                <a:off x="5405438" y="3943350"/>
                <a:ext cx="77788" cy="77787"/>
              </a:xfrm>
              <a:custGeom>
                <a:avLst/>
                <a:gdLst/>
                <a:ahLst/>
                <a:cxnLst>
                  <a:cxn ang="0">
                    <a:pos x="0" y="16"/>
                  </a:cxn>
                  <a:cxn ang="0">
                    <a:pos x="5" y="4"/>
                  </a:cxn>
                  <a:cxn ang="0">
                    <a:pos x="16" y="0"/>
                  </a:cxn>
                  <a:cxn ang="0">
                    <a:pos x="27" y="4"/>
                  </a:cxn>
                  <a:cxn ang="0">
                    <a:pos x="32" y="16"/>
                  </a:cxn>
                  <a:cxn ang="0">
                    <a:pos x="27" y="27"/>
                  </a:cxn>
                  <a:cxn ang="0">
                    <a:pos x="16" y="32"/>
                  </a:cxn>
                  <a:cxn ang="0">
                    <a:pos x="5" y="27"/>
                  </a:cxn>
                  <a:cxn ang="0">
                    <a:pos x="0" y="16"/>
                  </a:cxn>
                </a:cxnLst>
                <a:rect l="0" t="0" r="r" b="b"/>
                <a:pathLst>
                  <a:path w="32" h="32">
                    <a:moveTo>
                      <a:pt x="0" y="16"/>
                    </a:moveTo>
                    <a:cubicBezTo>
                      <a:pt x="0" y="11"/>
                      <a:pt x="2"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3095" name="Freeform 23"/>
              <p:cNvSpPr/>
              <p:nvPr/>
            </p:nvSpPr>
            <p:spPr bwMode="auto">
              <a:xfrm>
                <a:off x="4638676" y="3560763"/>
                <a:ext cx="77788" cy="77787"/>
              </a:xfrm>
              <a:custGeom>
                <a:avLst/>
                <a:gdLst/>
                <a:ahLst/>
                <a:cxnLst>
                  <a:cxn ang="0">
                    <a:pos x="5" y="4"/>
                  </a:cxn>
                  <a:cxn ang="0">
                    <a:pos x="16" y="0"/>
                  </a:cxn>
                  <a:cxn ang="0">
                    <a:pos x="27" y="4"/>
                  </a:cxn>
                  <a:cxn ang="0">
                    <a:pos x="32" y="16"/>
                  </a:cxn>
                  <a:cxn ang="0">
                    <a:pos x="27" y="27"/>
                  </a:cxn>
                  <a:cxn ang="0">
                    <a:pos x="16" y="32"/>
                  </a:cxn>
                  <a:cxn ang="0">
                    <a:pos x="5" y="27"/>
                  </a:cxn>
                  <a:cxn ang="0">
                    <a:pos x="0" y="16"/>
                  </a:cxn>
                  <a:cxn ang="0">
                    <a:pos x="5" y="4"/>
                  </a:cxn>
                </a:cxnLst>
                <a:rect l="0" t="0" r="r" b="b"/>
                <a:pathLst>
                  <a:path w="32" h="32">
                    <a:moveTo>
                      <a:pt x="5" y="4"/>
                    </a:move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ubicBezTo>
                      <a:pt x="0" y="11"/>
                      <a:pt x="2" y="8"/>
                      <a:pt x="5" y="4"/>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3096" name="Freeform 24"/>
              <p:cNvSpPr/>
              <p:nvPr/>
            </p:nvSpPr>
            <p:spPr bwMode="auto">
              <a:xfrm>
                <a:off x="4984751" y="3536950"/>
                <a:ext cx="125413" cy="125412"/>
              </a:xfrm>
              <a:custGeom>
                <a:avLst/>
                <a:gdLst/>
                <a:ahLst/>
                <a:cxnLst>
                  <a:cxn ang="0">
                    <a:pos x="44" y="7"/>
                  </a:cxn>
                  <a:cxn ang="0">
                    <a:pos x="52" y="26"/>
                  </a:cxn>
                  <a:cxn ang="0">
                    <a:pos x="44" y="44"/>
                  </a:cxn>
                  <a:cxn ang="0">
                    <a:pos x="26" y="52"/>
                  </a:cxn>
                  <a:cxn ang="0">
                    <a:pos x="7" y="44"/>
                  </a:cxn>
                  <a:cxn ang="0">
                    <a:pos x="0" y="26"/>
                  </a:cxn>
                  <a:cxn ang="0">
                    <a:pos x="7" y="7"/>
                  </a:cxn>
                  <a:cxn ang="0">
                    <a:pos x="26" y="0"/>
                  </a:cxn>
                  <a:cxn ang="0">
                    <a:pos x="44" y="7"/>
                  </a:cxn>
                </a:cxnLst>
                <a:rect l="0" t="0" r="r" b="b"/>
                <a:pathLst>
                  <a:path w="52" h="52">
                    <a:moveTo>
                      <a:pt x="44" y="7"/>
                    </a:moveTo>
                    <a:cubicBezTo>
                      <a:pt x="49" y="12"/>
                      <a:pt x="52" y="19"/>
                      <a:pt x="52" y="26"/>
                    </a:cubicBezTo>
                    <a:cubicBezTo>
                      <a:pt x="52" y="33"/>
                      <a:pt x="49" y="39"/>
                      <a:pt x="44" y="44"/>
                    </a:cubicBez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3097" name="Freeform 25"/>
              <p:cNvSpPr/>
              <p:nvPr/>
            </p:nvSpPr>
            <p:spPr bwMode="auto">
              <a:xfrm>
                <a:off x="5049838" y="3921125"/>
                <a:ext cx="125413" cy="127000"/>
              </a:xfrm>
              <a:custGeom>
                <a:avLst/>
                <a:gdLst/>
                <a:ahLst/>
                <a:cxnLst>
                  <a:cxn ang="0">
                    <a:pos x="44" y="44"/>
                  </a:cxn>
                  <a:cxn ang="0">
                    <a:pos x="26" y="52"/>
                  </a:cxn>
                  <a:cxn ang="0">
                    <a:pos x="7" y="44"/>
                  </a:cxn>
                  <a:cxn ang="0">
                    <a:pos x="0" y="26"/>
                  </a:cxn>
                  <a:cxn ang="0">
                    <a:pos x="7" y="7"/>
                  </a:cxn>
                  <a:cxn ang="0">
                    <a:pos x="26" y="0"/>
                  </a:cxn>
                  <a:cxn ang="0">
                    <a:pos x="44" y="7"/>
                  </a:cxn>
                  <a:cxn ang="0">
                    <a:pos x="52" y="26"/>
                  </a:cxn>
                  <a:cxn ang="0">
                    <a:pos x="44" y="44"/>
                  </a:cxn>
                </a:cxnLst>
                <a:rect l="0" t="0" r="r" b="b"/>
                <a:pathLst>
                  <a:path w="52" h="52">
                    <a:moveTo>
                      <a:pt x="44" y="44"/>
                    </a:move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ubicBezTo>
                      <a:pt x="49" y="12"/>
                      <a:pt x="52" y="19"/>
                      <a:pt x="52" y="26"/>
                    </a:cubicBezTo>
                    <a:cubicBezTo>
                      <a:pt x="52" y="33"/>
                      <a:pt x="49" y="39"/>
                      <a:pt x="44" y="44"/>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3098" name="Freeform 26"/>
              <p:cNvSpPr/>
              <p:nvPr/>
            </p:nvSpPr>
            <p:spPr bwMode="auto">
              <a:xfrm>
                <a:off x="4551363" y="3967163"/>
                <a:ext cx="155575" cy="155575"/>
              </a:xfrm>
              <a:custGeom>
                <a:avLst/>
                <a:gdLst/>
                <a:ahLst/>
                <a:cxnLst>
                  <a:cxn ang="0">
                    <a:pos x="32" y="64"/>
                  </a:cxn>
                  <a:cxn ang="0">
                    <a:pos x="9" y="54"/>
                  </a:cxn>
                  <a:cxn ang="0">
                    <a:pos x="0" y="32"/>
                  </a:cxn>
                  <a:cxn ang="0">
                    <a:pos x="9" y="9"/>
                  </a:cxn>
                  <a:cxn ang="0">
                    <a:pos x="32" y="0"/>
                  </a:cxn>
                  <a:cxn ang="0">
                    <a:pos x="54" y="9"/>
                  </a:cxn>
                  <a:cxn ang="0">
                    <a:pos x="64" y="32"/>
                  </a:cxn>
                  <a:cxn ang="0">
                    <a:pos x="54" y="54"/>
                  </a:cxn>
                  <a:cxn ang="0">
                    <a:pos x="32" y="64"/>
                  </a:cxn>
                </a:cxnLst>
                <a:rect l="0" t="0" r="r" b="b"/>
                <a:pathLst>
                  <a:path w="64" h="64">
                    <a:moveTo>
                      <a:pt x="32" y="64"/>
                    </a:moveTo>
                    <a:cubicBezTo>
                      <a:pt x="23" y="64"/>
                      <a:pt x="16" y="61"/>
                      <a:pt x="9" y="54"/>
                    </a:cubicBezTo>
                    <a:cubicBezTo>
                      <a:pt x="3" y="48"/>
                      <a:pt x="0" y="40"/>
                      <a:pt x="0" y="32"/>
                    </a:cubicBezTo>
                    <a:cubicBezTo>
                      <a:pt x="0" y="23"/>
                      <a:pt x="3" y="15"/>
                      <a:pt x="9" y="9"/>
                    </a:cubicBezTo>
                    <a:cubicBezTo>
                      <a:pt x="16" y="3"/>
                      <a:pt x="23" y="0"/>
                      <a:pt x="32" y="0"/>
                    </a:cubicBezTo>
                    <a:cubicBezTo>
                      <a:pt x="41" y="0"/>
                      <a:pt x="48" y="3"/>
                      <a:pt x="54" y="9"/>
                    </a:cubicBezTo>
                    <a:cubicBezTo>
                      <a:pt x="61" y="15"/>
                      <a:pt x="64" y="23"/>
                      <a:pt x="64" y="32"/>
                    </a:cubicBezTo>
                    <a:cubicBezTo>
                      <a:pt x="64" y="40"/>
                      <a:pt x="61" y="48"/>
                      <a:pt x="54" y="54"/>
                    </a:cubicBezTo>
                    <a:cubicBezTo>
                      <a:pt x="48" y="61"/>
                      <a:pt x="41" y="64"/>
                      <a:pt x="32" y="64"/>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3099" name="Freeform 27"/>
              <p:cNvSpPr/>
              <p:nvPr/>
            </p:nvSpPr>
            <p:spPr bwMode="auto">
              <a:xfrm>
                <a:off x="5451476" y="3625850"/>
                <a:ext cx="120650" cy="122237"/>
              </a:xfrm>
              <a:custGeom>
                <a:avLst/>
                <a:gdLst/>
                <a:ahLst/>
                <a:cxnLst>
                  <a:cxn ang="0">
                    <a:pos x="42" y="7"/>
                  </a:cxn>
                  <a:cxn ang="0">
                    <a:pos x="50" y="25"/>
                  </a:cxn>
                  <a:cxn ang="0">
                    <a:pos x="42" y="42"/>
                  </a:cxn>
                  <a:cxn ang="0">
                    <a:pos x="25" y="50"/>
                  </a:cxn>
                  <a:cxn ang="0">
                    <a:pos x="7" y="42"/>
                  </a:cxn>
                  <a:cxn ang="0">
                    <a:pos x="0" y="25"/>
                  </a:cxn>
                  <a:cxn ang="0">
                    <a:pos x="7" y="7"/>
                  </a:cxn>
                  <a:cxn ang="0">
                    <a:pos x="25" y="0"/>
                  </a:cxn>
                  <a:cxn ang="0">
                    <a:pos x="42" y="7"/>
                  </a:cxn>
                </a:cxnLst>
                <a:rect l="0" t="0" r="r" b="b"/>
                <a:pathLst>
                  <a:path w="50" h="50">
                    <a:moveTo>
                      <a:pt x="42" y="7"/>
                    </a:moveTo>
                    <a:cubicBezTo>
                      <a:pt x="47" y="12"/>
                      <a:pt x="50" y="18"/>
                      <a:pt x="50" y="25"/>
                    </a:cubicBezTo>
                    <a:cubicBezTo>
                      <a:pt x="50" y="32"/>
                      <a:pt x="47" y="37"/>
                      <a:pt x="42" y="42"/>
                    </a:cubicBezTo>
                    <a:cubicBezTo>
                      <a:pt x="38" y="47"/>
                      <a:pt x="32" y="50"/>
                      <a:pt x="25" y="50"/>
                    </a:cubicBezTo>
                    <a:cubicBezTo>
                      <a:pt x="18" y="50"/>
                      <a:pt x="12" y="47"/>
                      <a:pt x="7" y="42"/>
                    </a:cubicBezTo>
                    <a:cubicBezTo>
                      <a:pt x="2" y="37"/>
                      <a:pt x="0" y="32"/>
                      <a:pt x="0" y="25"/>
                    </a:cubicBezTo>
                    <a:cubicBezTo>
                      <a:pt x="0" y="18"/>
                      <a:pt x="2" y="12"/>
                      <a:pt x="7" y="7"/>
                    </a:cubicBezTo>
                    <a:cubicBezTo>
                      <a:pt x="12" y="2"/>
                      <a:pt x="18" y="0"/>
                      <a:pt x="25" y="0"/>
                    </a:cubicBezTo>
                    <a:cubicBezTo>
                      <a:pt x="32" y="0"/>
                      <a:pt x="38" y="2"/>
                      <a:pt x="42" y="7"/>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3100" name="Freeform 28"/>
              <p:cNvSpPr/>
              <p:nvPr/>
            </p:nvSpPr>
            <p:spPr bwMode="auto">
              <a:xfrm>
                <a:off x="4192588" y="3921125"/>
                <a:ext cx="114300" cy="114300"/>
              </a:xfrm>
              <a:custGeom>
                <a:avLst/>
                <a:gdLst/>
                <a:ahLst/>
                <a:cxnLst>
                  <a:cxn ang="0">
                    <a:pos x="40" y="6"/>
                  </a:cxn>
                  <a:cxn ang="0">
                    <a:pos x="47" y="23"/>
                  </a:cxn>
                  <a:cxn ang="0">
                    <a:pos x="40" y="40"/>
                  </a:cxn>
                  <a:cxn ang="0">
                    <a:pos x="24" y="47"/>
                  </a:cxn>
                  <a:cxn ang="0">
                    <a:pos x="7" y="40"/>
                  </a:cxn>
                  <a:cxn ang="0">
                    <a:pos x="0" y="23"/>
                  </a:cxn>
                  <a:cxn ang="0">
                    <a:pos x="7" y="6"/>
                  </a:cxn>
                  <a:cxn ang="0">
                    <a:pos x="24" y="0"/>
                  </a:cxn>
                  <a:cxn ang="0">
                    <a:pos x="40" y="6"/>
                  </a:cxn>
                </a:cxnLst>
                <a:rect l="0" t="0" r="r" b="b"/>
                <a:pathLst>
                  <a:path w="47" h="47">
                    <a:moveTo>
                      <a:pt x="40" y="6"/>
                    </a:moveTo>
                    <a:cubicBezTo>
                      <a:pt x="45" y="11"/>
                      <a:pt x="47" y="17"/>
                      <a:pt x="47" y="23"/>
                    </a:cubicBezTo>
                    <a:cubicBezTo>
                      <a:pt x="47" y="30"/>
                      <a:pt x="45" y="35"/>
                      <a:pt x="40" y="40"/>
                    </a:cubicBezTo>
                    <a:cubicBezTo>
                      <a:pt x="36" y="45"/>
                      <a:pt x="30" y="47"/>
                      <a:pt x="24" y="47"/>
                    </a:cubicBezTo>
                    <a:cubicBezTo>
                      <a:pt x="17" y="47"/>
                      <a:pt x="12" y="45"/>
                      <a:pt x="7" y="40"/>
                    </a:cubicBezTo>
                    <a:cubicBezTo>
                      <a:pt x="2" y="35"/>
                      <a:pt x="0" y="30"/>
                      <a:pt x="0" y="23"/>
                    </a:cubicBezTo>
                    <a:cubicBezTo>
                      <a:pt x="0" y="17"/>
                      <a:pt x="2" y="11"/>
                      <a:pt x="7" y="6"/>
                    </a:cubicBezTo>
                    <a:cubicBezTo>
                      <a:pt x="12" y="2"/>
                      <a:pt x="17" y="0"/>
                      <a:pt x="24" y="0"/>
                    </a:cubicBezTo>
                    <a:cubicBezTo>
                      <a:pt x="30" y="0"/>
                      <a:pt x="36" y="2"/>
                      <a:pt x="40" y="6"/>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3101" name="Freeform 29"/>
              <p:cNvSpPr/>
              <p:nvPr/>
            </p:nvSpPr>
            <p:spPr bwMode="auto">
              <a:xfrm>
                <a:off x="4895851" y="4352925"/>
                <a:ext cx="112713" cy="112712"/>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3102" name="Freeform 30"/>
              <p:cNvSpPr/>
              <p:nvPr/>
            </p:nvSpPr>
            <p:spPr bwMode="auto">
              <a:xfrm>
                <a:off x="3905251" y="4006850"/>
                <a:ext cx="98425" cy="98425"/>
              </a:xfrm>
              <a:custGeom>
                <a:avLst/>
                <a:gdLst/>
                <a:ahLst/>
                <a:cxnLst>
                  <a:cxn ang="0">
                    <a:pos x="41" y="20"/>
                  </a:cxn>
                  <a:cxn ang="0">
                    <a:pos x="35" y="35"/>
                  </a:cxn>
                  <a:cxn ang="0">
                    <a:pos x="21" y="41"/>
                  </a:cxn>
                  <a:cxn ang="0">
                    <a:pos x="6" y="35"/>
                  </a:cxn>
                  <a:cxn ang="0">
                    <a:pos x="0" y="20"/>
                  </a:cxn>
                  <a:cxn ang="0">
                    <a:pos x="6" y="6"/>
                  </a:cxn>
                  <a:cxn ang="0">
                    <a:pos x="21" y="0"/>
                  </a:cxn>
                  <a:cxn ang="0">
                    <a:pos x="35" y="6"/>
                  </a:cxn>
                  <a:cxn ang="0">
                    <a:pos x="41" y="20"/>
                  </a:cxn>
                </a:cxnLst>
                <a:rect l="0" t="0" r="r" b="b"/>
                <a:pathLst>
                  <a:path w="41" h="41">
                    <a:moveTo>
                      <a:pt x="41" y="20"/>
                    </a:move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ubicBezTo>
                      <a:pt x="39" y="10"/>
                      <a:pt x="41" y="15"/>
                      <a:pt x="41" y="20"/>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3103" name="Freeform 31"/>
              <p:cNvSpPr/>
              <p:nvPr/>
            </p:nvSpPr>
            <p:spPr bwMode="auto">
              <a:xfrm>
                <a:off x="4192588" y="4367213"/>
                <a:ext cx="100013" cy="98425"/>
              </a:xfrm>
              <a:custGeom>
                <a:avLst/>
                <a:gdLst/>
                <a:ahLst/>
                <a:cxnLst>
                  <a:cxn ang="0">
                    <a:pos x="35" y="6"/>
                  </a:cxn>
                  <a:cxn ang="0">
                    <a:pos x="41" y="20"/>
                  </a:cxn>
                  <a:cxn ang="0">
                    <a:pos x="35" y="35"/>
                  </a:cxn>
                  <a:cxn ang="0">
                    <a:pos x="21" y="41"/>
                  </a:cxn>
                  <a:cxn ang="0">
                    <a:pos x="6" y="35"/>
                  </a:cxn>
                  <a:cxn ang="0">
                    <a:pos x="0" y="20"/>
                  </a:cxn>
                  <a:cxn ang="0">
                    <a:pos x="6" y="6"/>
                  </a:cxn>
                  <a:cxn ang="0">
                    <a:pos x="21" y="0"/>
                  </a:cxn>
                  <a:cxn ang="0">
                    <a:pos x="35" y="6"/>
                  </a:cxn>
                </a:cxnLst>
                <a:rect l="0" t="0" r="r" b="b"/>
                <a:pathLst>
                  <a:path w="41" h="41">
                    <a:moveTo>
                      <a:pt x="35" y="6"/>
                    </a:move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lose/>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3104" name="Freeform 32"/>
              <p:cNvSpPr/>
              <p:nvPr/>
            </p:nvSpPr>
            <p:spPr bwMode="auto">
              <a:xfrm>
                <a:off x="4522788" y="4367213"/>
                <a:ext cx="98425" cy="98425"/>
              </a:xfrm>
              <a:custGeom>
                <a:avLst/>
                <a:gdLst/>
                <a:ahLst/>
                <a:cxnLst>
                  <a:cxn ang="0">
                    <a:pos x="0" y="20"/>
                  </a:cxn>
                  <a:cxn ang="0">
                    <a:pos x="6" y="6"/>
                  </a:cxn>
                  <a:cxn ang="0">
                    <a:pos x="21" y="0"/>
                  </a:cxn>
                  <a:cxn ang="0">
                    <a:pos x="35" y="6"/>
                  </a:cxn>
                  <a:cxn ang="0">
                    <a:pos x="41" y="20"/>
                  </a:cxn>
                  <a:cxn ang="0">
                    <a:pos x="35" y="35"/>
                  </a:cxn>
                  <a:cxn ang="0">
                    <a:pos x="21" y="41"/>
                  </a:cxn>
                  <a:cxn ang="0">
                    <a:pos x="6" y="35"/>
                  </a:cxn>
                  <a:cxn ang="0">
                    <a:pos x="0" y="20"/>
                  </a:cxn>
                </a:cxnLst>
                <a:rect l="0" t="0" r="r" b="b"/>
                <a:pathLst>
                  <a:path w="41" h="41">
                    <a:moveTo>
                      <a:pt x="0" y="20"/>
                    </a:moveTo>
                    <a:cubicBezTo>
                      <a:pt x="0" y="15"/>
                      <a:pt x="2" y="10"/>
                      <a:pt x="6" y="6"/>
                    </a:cubicBezTo>
                    <a:cubicBezTo>
                      <a:pt x="10" y="2"/>
                      <a:pt x="15" y="0"/>
                      <a:pt x="21" y="0"/>
                    </a:cubicBezTo>
                    <a:cubicBezTo>
                      <a:pt x="26" y="0"/>
                      <a:pt x="31" y="2"/>
                      <a:pt x="35" y="6"/>
                    </a:cubicBez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3105" name="Freeform 33"/>
              <p:cNvSpPr/>
              <p:nvPr/>
            </p:nvSpPr>
            <p:spPr bwMode="auto">
              <a:xfrm>
                <a:off x="5664201" y="3195638"/>
                <a:ext cx="106363" cy="106362"/>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3106" name="Freeform 34"/>
              <p:cNvSpPr/>
              <p:nvPr/>
            </p:nvSpPr>
            <p:spPr bwMode="auto">
              <a:xfrm>
                <a:off x="5422901" y="2373313"/>
                <a:ext cx="144463" cy="144462"/>
              </a:xfrm>
              <a:custGeom>
                <a:avLst/>
                <a:gdLst/>
                <a:ahLst/>
                <a:cxnLst>
                  <a:cxn ang="0">
                    <a:pos x="9" y="51"/>
                  </a:cxn>
                  <a:cxn ang="0">
                    <a:pos x="0" y="30"/>
                  </a:cxn>
                  <a:cxn ang="0">
                    <a:pos x="9" y="8"/>
                  </a:cxn>
                  <a:cxn ang="0">
                    <a:pos x="30" y="0"/>
                  </a:cxn>
                  <a:cxn ang="0">
                    <a:pos x="51" y="8"/>
                  </a:cxn>
                  <a:cxn ang="0">
                    <a:pos x="60" y="30"/>
                  </a:cxn>
                  <a:cxn ang="0">
                    <a:pos x="51" y="51"/>
                  </a:cxn>
                  <a:cxn ang="0">
                    <a:pos x="30" y="60"/>
                  </a:cxn>
                  <a:cxn ang="0">
                    <a:pos x="9" y="51"/>
                  </a:cxn>
                </a:cxnLst>
                <a:rect l="0" t="0" r="r" b="b"/>
                <a:pathLst>
                  <a:path w="60" h="60">
                    <a:moveTo>
                      <a:pt x="9" y="51"/>
                    </a:moveTo>
                    <a:cubicBezTo>
                      <a:pt x="3" y="45"/>
                      <a:pt x="0" y="38"/>
                      <a:pt x="0" y="30"/>
                    </a:cubicBezTo>
                    <a:cubicBezTo>
                      <a:pt x="0" y="22"/>
                      <a:pt x="3" y="14"/>
                      <a:pt x="9" y="8"/>
                    </a:cubicBezTo>
                    <a:cubicBezTo>
                      <a:pt x="15" y="3"/>
                      <a:pt x="22" y="0"/>
                      <a:pt x="30" y="0"/>
                    </a:cubicBezTo>
                    <a:cubicBezTo>
                      <a:pt x="38" y="0"/>
                      <a:pt x="45" y="3"/>
                      <a:pt x="51" y="8"/>
                    </a:cubicBezTo>
                    <a:cubicBezTo>
                      <a:pt x="57" y="14"/>
                      <a:pt x="60" y="22"/>
                      <a:pt x="60" y="30"/>
                    </a:cubicBezTo>
                    <a:cubicBezTo>
                      <a:pt x="60" y="38"/>
                      <a:pt x="57" y="45"/>
                      <a:pt x="51" y="51"/>
                    </a:cubicBezTo>
                    <a:cubicBezTo>
                      <a:pt x="45" y="57"/>
                      <a:pt x="38" y="60"/>
                      <a:pt x="30" y="60"/>
                    </a:cubicBezTo>
                    <a:cubicBezTo>
                      <a:pt x="22" y="60"/>
                      <a:pt x="15" y="57"/>
                      <a:pt x="9" y="51"/>
                    </a:cubicBezTo>
                    <a:close/>
                  </a:path>
                </a:pathLst>
              </a:custGeom>
              <a:solidFill>
                <a:schemeClr val="accent5"/>
              </a:solidFill>
              <a:ln w="9525">
                <a:noFill/>
                <a:round/>
              </a:ln>
            </p:spPr>
            <p:txBody>
              <a:bodyPr vert="horz" wrap="square" lIns="91440" tIns="45720" rIns="91440" bIns="45720" numCol="1" anchor="t" anchorCtr="0" compatLnSpc="1"/>
              <a:lstStyle/>
              <a:p>
                <a:endParaRPr lang="en-US"/>
              </a:p>
            </p:txBody>
          </p:sp>
          <p:sp>
            <p:nvSpPr>
              <p:cNvPr id="3107" name="Freeform 35"/>
              <p:cNvSpPr/>
              <p:nvPr/>
            </p:nvSpPr>
            <p:spPr bwMode="auto">
              <a:xfrm>
                <a:off x="4624388" y="2185988"/>
                <a:ext cx="203200" cy="203200"/>
              </a:xfrm>
              <a:custGeom>
                <a:avLst/>
                <a:gdLst/>
                <a:ahLst/>
                <a:cxnLst>
                  <a:cxn ang="0">
                    <a:pos x="72" y="12"/>
                  </a:cxn>
                  <a:cxn ang="0">
                    <a:pos x="84" y="42"/>
                  </a:cxn>
                  <a:cxn ang="0">
                    <a:pos x="72" y="71"/>
                  </a:cxn>
                  <a:cxn ang="0">
                    <a:pos x="42" y="84"/>
                  </a:cxn>
                  <a:cxn ang="0">
                    <a:pos x="12" y="71"/>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lose/>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3108" name="Freeform 36"/>
              <p:cNvSpPr/>
              <p:nvPr/>
            </p:nvSpPr>
            <p:spPr bwMode="auto">
              <a:xfrm>
                <a:off x="3937001" y="2338388"/>
                <a:ext cx="203200" cy="203200"/>
              </a:xfrm>
              <a:custGeom>
                <a:avLst/>
                <a:gdLst/>
                <a:ahLst/>
                <a:cxnLst>
                  <a:cxn ang="0">
                    <a:pos x="84" y="42"/>
                  </a:cxn>
                  <a:cxn ang="0">
                    <a:pos x="72" y="71"/>
                  </a:cxn>
                  <a:cxn ang="0">
                    <a:pos x="42" y="84"/>
                  </a:cxn>
                  <a:cxn ang="0">
                    <a:pos x="12" y="71"/>
                  </a:cxn>
                  <a:cxn ang="0">
                    <a:pos x="0" y="42"/>
                  </a:cxn>
                  <a:cxn ang="0">
                    <a:pos x="12" y="12"/>
                  </a:cxn>
                  <a:cxn ang="0">
                    <a:pos x="42" y="0"/>
                  </a:cxn>
                  <a:cxn ang="0">
                    <a:pos x="72" y="12"/>
                  </a:cxn>
                  <a:cxn ang="0">
                    <a:pos x="84" y="42"/>
                  </a:cxn>
                </a:cxnLst>
                <a:rect l="0" t="0" r="r" b="b"/>
                <a:pathLst>
                  <a:path w="84" h="84">
                    <a:moveTo>
                      <a:pt x="84" y="42"/>
                    </a:move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3109" name="Freeform 37"/>
              <p:cNvSpPr/>
              <p:nvPr/>
            </p:nvSpPr>
            <p:spPr bwMode="auto">
              <a:xfrm>
                <a:off x="3371851" y="2474913"/>
                <a:ext cx="147638" cy="147637"/>
              </a:xfrm>
              <a:custGeom>
                <a:avLst/>
                <a:gdLst/>
                <a:ahLst/>
                <a:cxnLst>
                  <a:cxn ang="0">
                    <a:pos x="9" y="52"/>
                  </a:cxn>
                  <a:cxn ang="0">
                    <a:pos x="0" y="30"/>
                  </a:cxn>
                  <a:cxn ang="0">
                    <a:pos x="9" y="8"/>
                  </a:cxn>
                  <a:cxn ang="0">
                    <a:pos x="31" y="0"/>
                  </a:cxn>
                  <a:cxn ang="0">
                    <a:pos x="52" y="8"/>
                  </a:cxn>
                  <a:cxn ang="0">
                    <a:pos x="61" y="30"/>
                  </a:cxn>
                  <a:cxn ang="0">
                    <a:pos x="52" y="52"/>
                  </a:cxn>
                  <a:cxn ang="0">
                    <a:pos x="31" y="61"/>
                  </a:cxn>
                  <a:cxn ang="0">
                    <a:pos x="9" y="52"/>
                  </a:cxn>
                </a:cxnLst>
                <a:rect l="0" t="0" r="r" b="b"/>
                <a:pathLst>
                  <a:path w="61" h="61">
                    <a:moveTo>
                      <a:pt x="9" y="52"/>
                    </a:moveTo>
                    <a:cubicBezTo>
                      <a:pt x="3" y="46"/>
                      <a:pt x="0" y="39"/>
                      <a:pt x="0" y="30"/>
                    </a:cubicBezTo>
                    <a:cubicBezTo>
                      <a:pt x="0" y="22"/>
                      <a:pt x="3" y="15"/>
                      <a:pt x="9" y="8"/>
                    </a:cubicBezTo>
                    <a:cubicBezTo>
                      <a:pt x="15" y="3"/>
                      <a:pt x="22" y="0"/>
                      <a:pt x="31" y="0"/>
                    </a:cubicBezTo>
                    <a:cubicBezTo>
                      <a:pt x="39" y="0"/>
                      <a:pt x="46" y="3"/>
                      <a:pt x="52" y="8"/>
                    </a:cubicBezTo>
                    <a:cubicBezTo>
                      <a:pt x="58" y="15"/>
                      <a:pt x="61" y="22"/>
                      <a:pt x="61" y="30"/>
                    </a:cubicBezTo>
                    <a:cubicBezTo>
                      <a:pt x="61" y="39"/>
                      <a:pt x="58" y="46"/>
                      <a:pt x="52" y="52"/>
                    </a:cubicBezTo>
                    <a:cubicBezTo>
                      <a:pt x="46" y="58"/>
                      <a:pt x="39" y="61"/>
                      <a:pt x="31" y="61"/>
                    </a:cubicBezTo>
                    <a:cubicBezTo>
                      <a:pt x="22" y="61"/>
                      <a:pt x="15" y="58"/>
                      <a:pt x="9" y="52"/>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3110" name="Freeform 38"/>
              <p:cNvSpPr/>
              <p:nvPr/>
            </p:nvSpPr>
            <p:spPr bwMode="auto">
              <a:xfrm>
                <a:off x="4446588" y="2628900"/>
                <a:ext cx="204788" cy="203200"/>
              </a:xfrm>
              <a:custGeom>
                <a:avLst/>
                <a:gdLst/>
                <a:ahLst/>
                <a:cxnLst>
                  <a:cxn ang="0">
                    <a:pos x="12" y="71"/>
                  </a:cxn>
                  <a:cxn ang="0">
                    <a:pos x="0" y="42"/>
                  </a:cxn>
                  <a:cxn ang="0">
                    <a:pos x="12" y="12"/>
                  </a:cxn>
                  <a:cxn ang="0">
                    <a:pos x="42" y="0"/>
                  </a:cxn>
                  <a:cxn ang="0">
                    <a:pos x="72" y="12"/>
                  </a:cxn>
                  <a:cxn ang="0">
                    <a:pos x="84" y="42"/>
                  </a:cxn>
                  <a:cxn ang="0">
                    <a:pos x="72" y="71"/>
                  </a:cxn>
                  <a:cxn ang="0">
                    <a:pos x="42" y="84"/>
                  </a:cxn>
                  <a:cxn ang="0">
                    <a:pos x="12" y="71"/>
                  </a:cxn>
                </a:cxnLst>
                <a:rect l="0" t="0" r="r" b="b"/>
                <a:pathLst>
                  <a:path w="84" h="84">
                    <a:moveTo>
                      <a:pt x="12" y="71"/>
                    </a:move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ubicBezTo>
                      <a:pt x="84" y="53"/>
                      <a:pt x="80" y="63"/>
                      <a:pt x="72" y="71"/>
                    </a:cubicBezTo>
                    <a:cubicBezTo>
                      <a:pt x="64" y="80"/>
                      <a:pt x="54" y="84"/>
                      <a:pt x="42" y="84"/>
                    </a:cubicBezTo>
                    <a:cubicBezTo>
                      <a:pt x="31" y="84"/>
                      <a:pt x="21" y="80"/>
                      <a:pt x="12" y="71"/>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3111" name="Freeform 39"/>
              <p:cNvSpPr/>
              <p:nvPr/>
            </p:nvSpPr>
            <p:spPr bwMode="auto">
              <a:xfrm>
                <a:off x="3881438" y="4359275"/>
                <a:ext cx="112713" cy="114300"/>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5"/>
              </a:solidFill>
              <a:ln w="9525">
                <a:noFill/>
                <a:round/>
              </a:ln>
            </p:spPr>
            <p:txBody>
              <a:bodyPr vert="horz" wrap="square" lIns="91440" tIns="45720" rIns="91440" bIns="45720" numCol="1" anchor="t" anchorCtr="0" compatLnSpc="1"/>
              <a:lstStyle/>
              <a:p>
                <a:endParaRPr lang="en-US"/>
              </a:p>
            </p:txBody>
          </p:sp>
        </p:grpSp>
        <p:sp>
          <p:nvSpPr>
            <p:cNvPr id="143" name="Oval 142"/>
            <p:cNvSpPr/>
            <p:nvPr/>
          </p:nvSpPr>
          <p:spPr>
            <a:xfrm>
              <a:off x="2385" y="3946"/>
              <a:ext cx="566" cy="5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p:cNvSpPr/>
            <p:nvPr/>
          </p:nvSpPr>
          <p:spPr>
            <a:xfrm>
              <a:off x="4115" y="4608"/>
              <a:ext cx="566" cy="5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p:cNvSpPr/>
            <p:nvPr/>
          </p:nvSpPr>
          <p:spPr>
            <a:xfrm>
              <a:off x="4952" y="5871"/>
              <a:ext cx="566" cy="5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a:off x="4974" y="7333"/>
              <a:ext cx="566" cy="5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p:cNvSpPr/>
            <p:nvPr/>
          </p:nvSpPr>
          <p:spPr>
            <a:xfrm>
              <a:off x="3955" y="8711"/>
              <a:ext cx="566" cy="5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p:nvPr/>
          </p:nvSpPr>
          <p:spPr>
            <a:xfrm>
              <a:off x="2385" y="9253"/>
              <a:ext cx="566" cy="56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文本框 1"/>
          <p:cNvSpPr txBox="1"/>
          <p:nvPr/>
        </p:nvSpPr>
        <p:spPr>
          <a:xfrm>
            <a:off x="3904615" y="2265680"/>
            <a:ext cx="7593330" cy="3928110"/>
          </a:xfrm>
          <a:prstGeom prst="rect">
            <a:avLst/>
          </a:prstGeom>
          <a:noFill/>
        </p:spPr>
        <p:txBody>
          <a:bodyPr wrap="square" rtlCol="0" anchor="t">
            <a:spAutoFit/>
          </a:bodyPr>
          <a:lstStyle/>
          <a:p>
            <a:pPr>
              <a:lnSpc>
                <a:spcPct val="130000"/>
              </a:lnSpc>
            </a:pPr>
            <a:r>
              <a:rPr lang="zh-CN" altLang="en-US" sz="2400" b="1"/>
              <a:t>① 连带故障</a:t>
            </a:r>
          </a:p>
          <a:p>
            <a:pPr>
              <a:lnSpc>
                <a:spcPct val="130000"/>
              </a:lnSpc>
            </a:pPr>
            <a:r>
              <a:rPr lang="zh-CN" altLang="en-US" sz="2400"/>
              <a:t>也可称间接故障，即故障引起的故障，本身正常运行，但其他设备零件故障导致连锁反应。如起重机钢丝绳断裂的故障，不是因为其内在质量或连接问题而是因为滑轮定位件松动，导致钢丝绳频繁跳槽过载</a:t>
            </a:r>
          </a:p>
          <a:p>
            <a:pPr>
              <a:lnSpc>
                <a:spcPct val="130000"/>
              </a:lnSpc>
            </a:pPr>
            <a:r>
              <a:rPr lang="zh-CN" altLang="en-US" sz="2400" b="1"/>
              <a:t>②非连带故障</a:t>
            </a:r>
          </a:p>
          <a:p>
            <a:pPr>
              <a:lnSpc>
                <a:spcPct val="130000"/>
              </a:lnSpc>
            </a:pPr>
            <a:r>
              <a:rPr lang="zh-CN" altLang="en-US" sz="2400"/>
              <a:t>也可称直接故障，是由设备本身的问题引起的，如滑轮定位件松动</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10.1.3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设备异常等级划分</a:t>
            </a:r>
          </a:p>
        </p:txBody>
      </p:sp>
      <p:grpSp>
        <p:nvGrpSpPr>
          <p:cNvPr id="41" name="组合 40"/>
          <p:cNvGrpSpPr/>
          <p:nvPr/>
        </p:nvGrpSpPr>
        <p:grpSpPr>
          <a:xfrm>
            <a:off x="1991361" y="3068320"/>
            <a:ext cx="8773757" cy="3068320"/>
            <a:chOff x="886" y="3019"/>
            <a:chExt cx="17151" cy="6066"/>
          </a:xfrm>
        </p:grpSpPr>
        <p:grpSp>
          <p:nvGrpSpPr>
            <p:cNvPr id="3" name="Group 2"/>
            <p:cNvGrpSpPr/>
            <p:nvPr/>
          </p:nvGrpSpPr>
          <p:grpSpPr>
            <a:xfrm>
              <a:off x="5697" y="3019"/>
              <a:ext cx="6496" cy="6066"/>
              <a:chOff x="3872379" y="1383943"/>
              <a:chExt cx="4452022" cy="4487848"/>
            </a:xfrm>
          </p:grpSpPr>
          <p:sp>
            <p:nvSpPr>
              <p:cNvPr id="17" name="Freeform: Shape 97"/>
              <p:cNvSpPr/>
              <p:nvPr/>
            </p:nvSpPr>
            <p:spPr bwMode="auto">
              <a:xfrm>
                <a:off x="3872379" y="1383943"/>
                <a:ext cx="2161524" cy="2161524"/>
              </a:xfrm>
              <a:custGeom>
                <a:avLst/>
                <a:gdLst/>
                <a:ahLst/>
                <a:cxnLst>
                  <a:cxn ang="0">
                    <a:pos x="673" y="233"/>
                  </a:cxn>
                  <a:cxn ang="0">
                    <a:pos x="233" y="233"/>
                  </a:cxn>
                  <a:cxn ang="0">
                    <a:pos x="233" y="673"/>
                  </a:cxn>
                  <a:cxn ang="0">
                    <a:pos x="0" y="905"/>
                  </a:cxn>
                  <a:cxn ang="0">
                    <a:pos x="905" y="905"/>
                  </a:cxn>
                  <a:cxn ang="0">
                    <a:pos x="905" y="0"/>
                  </a:cxn>
                  <a:cxn ang="0">
                    <a:pos x="673" y="233"/>
                  </a:cxn>
                </a:cxnLst>
                <a:rect l="0" t="0" r="r" b="b"/>
                <a:pathLst>
                  <a:path w="905" h="905">
                    <a:moveTo>
                      <a:pt x="673" y="233"/>
                    </a:moveTo>
                    <a:lnTo>
                      <a:pt x="233" y="233"/>
                    </a:lnTo>
                    <a:lnTo>
                      <a:pt x="233" y="673"/>
                    </a:lnTo>
                    <a:lnTo>
                      <a:pt x="0" y="905"/>
                    </a:lnTo>
                    <a:lnTo>
                      <a:pt x="905" y="905"/>
                    </a:lnTo>
                    <a:lnTo>
                      <a:pt x="905" y="0"/>
                    </a:lnTo>
                    <a:lnTo>
                      <a:pt x="673" y="233"/>
                    </a:lnTo>
                    <a:close/>
                  </a:path>
                </a:pathLst>
              </a:custGeom>
              <a:solidFill>
                <a:schemeClr val="accent1"/>
              </a:solidFill>
              <a:ln w="9525">
                <a:noFill/>
                <a:round/>
              </a:ln>
            </p:spPr>
            <p:txBody>
              <a:bodyPr anchor="ctr"/>
              <a:lstStyle/>
              <a:p>
                <a:pPr algn="ctr"/>
                <a:endParaRPr>
                  <a:cs typeface="+mn-ea"/>
                  <a:sym typeface="+mn-lt"/>
                </a:endParaRPr>
              </a:p>
            </p:txBody>
          </p:sp>
          <p:sp>
            <p:nvSpPr>
              <p:cNvPr id="18" name="Freeform: Shape 98"/>
              <p:cNvSpPr/>
              <p:nvPr/>
            </p:nvSpPr>
            <p:spPr bwMode="auto">
              <a:xfrm>
                <a:off x="6162877" y="1383943"/>
                <a:ext cx="2161524" cy="2161524"/>
              </a:xfrm>
              <a:custGeom>
                <a:avLst/>
                <a:gdLst/>
                <a:ahLst/>
                <a:cxnLst>
                  <a:cxn ang="0">
                    <a:pos x="672" y="673"/>
                  </a:cxn>
                  <a:cxn ang="0">
                    <a:pos x="672" y="233"/>
                  </a:cxn>
                  <a:cxn ang="0">
                    <a:pos x="232" y="233"/>
                  </a:cxn>
                  <a:cxn ang="0">
                    <a:pos x="0" y="0"/>
                  </a:cxn>
                  <a:cxn ang="0">
                    <a:pos x="0" y="905"/>
                  </a:cxn>
                  <a:cxn ang="0">
                    <a:pos x="905" y="905"/>
                  </a:cxn>
                  <a:cxn ang="0">
                    <a:pos x="672" y="673"/>
                  </a:cxn>
                </a:cxnLst>
                <a:rect l="0" t="0" r="r" b="b"/>
                <a:pathLst>
                  <a:path w="905" h="905">
                    <a:moveTo>
                      <a:pt x="672" y="673"/>
                    </a:moveTo>
                    <a:lnTo>
                      <a:pt x="672" y="233"/>
                    </a:lnTo>
                    <a:lnTo>
                      <a:pt x="232" y="233"/>
                    </a:lnTo>
                    <a:lnTo>
                      <a:pt x="0" y="0"/>
                    </a:lnTo>
                    <a:lnTo>
                      <a:pt x="0" y="905"/>
                    </a:lnTo>
                    <a:lnTo>
                      <a:pt x="905" y="905"/>
                    </a:lnTo>
                    <a:lnTo>
                      <a:pt x="672" y="673"/>
                    </a:lnTo>
                    <a:close/>
                  </a:path>
                </a:pathLst>
              </a:custGeom>
              <a:solidFill>
                <a:schemeClr val="accent2"/>
              </a:solidFill>
              <a:ln w="9525">
                <a:noFill/>
                <a:round/>
              </a:ln>
            </p:spPr>
            <p:txBody>
              <a:bodyPr anchor="ctr"/>
              <a:lstStyle/>
              <a:p>
                <a:pPr algn="ctr"/>
                <a:endParaRPr>
                  <a:cs typeface="+mn-ea"/>
                  <a:sym typeface="+mn-lt"/>
                </a:endParaRPr>
              </a:p>
            </p:txBody>
          </p:sp>
          <p:sp>
            <p:nvSpPr>
              <p:cNvPr id="6" name="Freeform: Shape 99"/>
              <p:cNvSpPr/>
              <p:nvPr/>
            </p:nvSpPr>
            <p:spPr bwMode="auto">
              <a:xfrm>
                <a:off x="3872379" y="3710267"/>
                <a:ext cx="2161524" cy="2161524"/>
              </a:xfrm>
              <a:custGeom>
                <a:avLst/>
                <a:gdLst/>
                <a:ahLst/>
                <a:cxnLst>
                  <a:cxn ang="0">
                    <a:pos x="0" y="0"/>
                  </a:cxn>
                  <a:cxn ang="0">
                    <a:pos x="233" y="232"/>
                  </a:cxn>
                  <a:cxn ang="0">
                    <a:pos x="233" y="672"/>
                  </a:cxn>
                  <a:cxn ang="0">
                    <a:pos x="673" y="672"/>
                  </a:cxn>
                  <a:cxn ang="0">
                    <a:pos x="905" y="905"/>
                  </a:cxn>
                  <a:cxn ang="0">
                    <a:pos x="905" y="0"/>
                  </a:cxn>
                  <a:cxn ang="0">
                    <a:pos x="0" y="0"/>
                  </a:cxn>
                </a:cxnLst>
                <a:rect l="0" t="0" r="r" b="b"/>
                <a:pathLst>
                  <a:path w="905" h="905">
                    <a:moveTo>
                      <a:pt x="0" y="0"/>
                    </a:moveTo>
                    <a:lnTo>
                      <a:pt x="233" y="232"/>
                    </a:lnTo>
                    <a:lnTo>
                      <a:pt x="233" y="672"/>
                    </a:lnTo>
                    <a:lnTo>
                      <a:pt x="673" y="672"/>
                    </a:lnTo>
                    <a:lnTo>
                      <a:pt x="905" y="905"/>
                    </a:lnTo>
                    <a:lnTo>
                      <a:pt x="905" y="0"/>
                    </a:lnTo>
                    <a:lnTo>
                      <a:pt x="0" y="0"/>
                    </a:lnTo>
                    <a:close/>
                  </a:path>
                </a:pathLst>
              </a:custGeom>
              <a:solidFill>
                <a:schemeClr val="accent4"/>
              </a:solidFill>
              <a:ln w="9525">
                <a:noFill/>
                <a:round/>
              </a:ln>
            </p:spPr>
            <p:txBody>
              <a:bodyPr anchor="ctr"/>
              <a:lstStyle/>
              <a:p>
                <a:pPr algn="ctr"/>
                <a:endParaRPr>
                  <a:cs typeface="+mn-ea"/>
                  <a:sym typeface="+mn-lt"/>
                </a:endParaRPr>
              </a:p>
            </p:txBody>
          </p:sp>
          <p:sp>
            <p:nvSpPr>
              <p:cNvPr id="20" name="Freeform: Shape 100"/>
              <p:cNvSpPr/>
              <p:nvPr/>
            </p:nvSpPr>
            <p:spPr bwMode="auto">
              <a:xfrm>
                <a:off x="6162877" y="3710267"/>
                <a:ext cx="2161524" cy="2161524"/>
              </a:xfrm>
              <a:custGeom>
                <a:avLst/>
                <a:gdLst/>
                <a:ahLst/>
                <a:cxnLst>
                  <a:cxn ang="0">
                    <a:pos x="0" y="0"/>
                  </a:cxn>
                  <a:cxn ang="0">
                    <a:pos x="0" y="905"/>
                  </a:cxn>
                  <a:cxn ang="0">
                    <a:pos x="232" y="672"/>
                  </a:cxn>
                  <a:cxn ang="0">
                    <a:pos x="672" y="672"/>
                  </a:cxn>
                  <a:cxn ang="0">
                    <a:pos x="672" y="232"/>
                  </a:cxn>
                  <a:cxn ang="0">
                    <a:pos x="905" y="0"/>
                  </a:cxn>
                  <a:cxn ang="0">
                    <a:pos x="0" y="0"/>
                  </a:cxn>
                </a:cxnLst>
                <a:rect l="0" t="0" r="r" b="b"/>
                <a:pathLst>
                  <a:path w="905" h="905">
                    <a:moveTo>
                      <a:pt x="0" y="0"/>
                    </a:moveTo>
                    <a:lnTo>
                      <a:pt x="0" y="905"/>
                    </a:lnTo>
                    <a:lnTo>
                      <a:pt x="232" y="672"/>
                    </a:lnTo>
                    <a:lnTo>
                      <a:pt x="672" y="672"/>
                    </a:lnTo>
                    <a:lnTo>
                      <a:pt x="672" y="232"/>
                    </a:lnTo>
                    <a:lnTo>
                      <a:pt x="905" y="0"/>
                    </a:lnTo>
                    <a:lnTo>
                      <a:pt x="0" y="0"/>
                    </a:lnTo>
                    <a:close/>
                  </a:path>
                </a:pathLst>
              </a:custGeom>
              <a:solidFill>
                <a:schemeClr val="accent3"/>
              </a:solidFill>
              <a:ln w="9525">
                <a:noFill/>
                <a:round/>
              </a:ln>
            </p:spPr>
            <p:txBody>
              <a:bodyPr anchor="ctr"/>
              <a:lstStyle/>
              <a:p>
                <a:pPr algn="ctr"/>
                <a:endParaRPr>
                  <a:cs typeface="+mn-ea"/>
                  <a:sym typeface="+mn-lt"/>
                </a:endParaRPr>
              </a:p>
            </p:txBody>
          </p:sp>
          <p:grpSp>
            <p:nvGrpSpPr>
              <p:cNvPr id="21" name="Group 101"/>
              <p:cNvGrpSpPr/>
              <p:nvPr/>
            </p:nvGrpSpPr>
            <p:grpSpPr>
              <a:xfrm>
                <a:off x="4569798" y="4627411"/>
                <a:ext cx="527842" cy="535006"/>
                <a:chOff x="3557588" y="3654425"/>
                <a:chExt cx="350838" cy="355600"/>
              </a:xfrm>
            </p:grpSpPr>
            <p:sp>
              <p:nvSpPr>
                <p:cNvPr id="34" name="Freeform: Shape 102"/>
                <p:cNvSpPr/>
                <p:nvPr/>
              </p:nvSpPr>
              <p:spPr bwMode="auto">
                <a:xfrm>
                  <a:off x="3619501" y="3654425"/>
                  <a:ext cx="288925" cy="163513"/>
                </a:xfrm>
                <a:custGeom>
                  <a:avLst/>
                  <a:gdLst/>
                  <a:ahLst/>
                  <a:cxnLst>
                    <a:cxn ang="0">
                      <a:pos x="40" y="55"/>
                    </a:cxn>
                    <a:cxn ang="0">
                      <a:pos x="41" y="55"/>
                    </a:cxn>
                    <a:cxn ang="0">
                      <a:pos x="95" y="55"/>
                    </a:cxn>
                    <a:cxn ang="0">
                      <a:pos x="97" y="55"/>
                    </a:cxn>
                    <a:cxn ang="0">
                      <a:pos x="97" y="53"/>
                    </a:cxn>
                    <a:cxn ang="0">
                      <a:pos x="78" y="15"/>
                    </a:cxn>
                    <a:cxn ang="0">
                      <a:pos x="38" y="0"/>
                    </a:cxn>
                    <a:cxn ang="0">
                      <a:pos x="1" y="13"/>
                    </a:cxn>
                    <a:cxn ang="0">
                      <a:pos x="0" y="15"/>
                    </a:cxn>
                    <a:cxn ang="0">
                      <a:pos x="1" y="16"/>
                    </a:cxn>
                    <a:cxn ang="0">
                      <a:pos x="40" y="55"/>
                    </a:cxn>
                    <a:cxn ang="0">
                      <a:pos x="32" y="34"/>
                    </a:cxn>
                    <a:cxn ang="0">
                      <a:pos x="48" y="11"/>
                    </a:cxn>
                    <a:cxn ang="0">
                      <a:pos x="53" y="12"/>
                    </a:cxn>
                    <a:cxn ang="0">
                      <a:pos x="36" y="38"/>
                    </a:cxn>
                    <a:cxn ang="0">
                      <a:pos x="32" y="34"/>
                    </a:cxn>
                    <a:cxn ang="0">
                      <a:pos x="38" y="10"/>
                    </a:cxn>
                    <a:cxn ang="0">
                      <a:pos x="40" y="10"/>
                    </a:cxn>
                    <a:cxn ang="0">
                      <a:pos x="27" y="29"/>
                    </a:cxn>
                    <a:cxn ang="0">
                      <a:pos x="23" y="25"/>
                    </a:cxn>
                    <a:cxn ang="0">
                      <a:pos x="33" y="10"/>
                    </a:cxn>
                    <a:cxn ang="0">
                      <a:pos x="38" y="10"/>
                    </a:cxn>
                    <a:cxn ang="0">
                      <a:pos x="23" y="12"/>
                    </a:cxn>
                    <a:cxn ang="0">
                      <a:pos x="18" y="19"/>
                    </a:cxn>
                    <a:cxn ang="0">
                      <a:pos x="14" y="16"/>
                    </a:cxn>
                    <a:cxn ang="0">
                      <a:pos x="21" y="13"/>
                    </a:cxn>
                    <a:cxn ang="0">
                      <a:pos x="23" y="12"/>
                    </a:cxn>
                    <a:cxn ang="0">
                      <a:pos x="69" y="46"/>
                    </a:cxn>
                    <a:cxn ang="0">
                      <a:pos x="79" y="31"/>
                    </a:cxn>
                    <a:cxn ang="0">
                      <a:pos x="81" y="34"/>
                    </a:cxn>
                    <a:cxn ang="0">
                      <a:pos x="73" y="46"/>
                    </a:cxn>
                    <a:cxn ang="0">
                      <a:pos x="69" y="46"/>
                    </a:cxn>
                    <a:cxn ang="0">
                      <a:pos x="82" y="46"/>
                    </a:cxn>
                    <a:cxn ang="0">
                      <a:pos x="85" y="41"/>
                    </a:cxn>
                    <a:cxn ang="0">
                      <a:pos x="86" y="46"/>
                    </a:cxn>
                    <a:cxn ang="0">
                      <a:pos x="82" y="46"/>
                    </a:cxn>
                    <a:cxn ang="0">
                      <a:pos x="54" y="46"/>
                    </a:cxn>
                    <a:cxn ang="0">
                      <a:pos x="70" y="22"/>
                    </a:cxn>
                    <a:cxn ang="0">
                      <a:pos x="72" y="23"/>
                    </a:cxn>
                    <a:cxn ang="0">
                      <a:pos x="74" y="25"/>
                    </a:cxn>
                    <a:cxn ang="0">
                      <a:pos x="60" y="46"/>
                    </a:cxn>
                    <a:cxn ang="0">
                      <a:pos x="54" y="46"/>
                    </a:cxn>
                    <a:cxn ang="0">
                      <a:pos x="46" y="46"/>
                    </a:cxn>
                    <a:cxn ang="0">
                      <a:pos x="44" y="46"/>
                    </a:cxn>
                    <a:cxn ang="0">
                      <a:pos x="41" y="43"/>
                    </a:cxn>
                    <a:cxn ang="0">
                      <a:pos x="60" y="15"/>
                    </a:cxn>
                    <a:cxn ang="0">
                      <a:pos x="65" y="17"/>
                    </a:cxn>
                    <a:cxn ang="0">
                      <a:pos x="46" y="46"/>
                    </a:cxn>
                    <a:cxn ang="0">
                      <a:pos x="46" y="46"/>
                    </a:cxn>
                    <a:cxn ang="0">
                      <a:pos x="46" y="46"/>
                    </a:cxn>
                  </a:cxnLst>
                  <a:rect l="0" t="0" r="r" b="b"/>
                  <a:pathLst>
                    <a:path w="97" h="55">
                      <a:moveTo>
                        <a:pt x="40" y="55"/>
                      </a:moveTo>
                      <a:cubicBezTo>
                        <a:pt x="40" y="55"/>
                        <a:pt x="40" y="55"/>
                        <a:pt x="41" y="55"/>
                      </a:cubicBezTo>
                      <a:cubicBezTo>
                        <a:pt x="95" y="55"/>
                        <a:pt x="95" y="55"/>
                        <a:pt x="95" y="55"/>
                      </a:cubicBezTo>
                      <a:cubicBezTo>
                        <a:pt x="96" y="55"/>
                        <a:pt x="96" y="55"/>
                        <a:pt x="97" y="55"/>
                      </a:cubicBezTo>
                      <a:cubicBezTo>
                        <a:pt x="97" y="54"/>
                        <a:pt x="97" y="54"/>
                        <a:pt x="97" y="53"/>
                      </a:cubicBezTo>
                      <a:cubicBezTo>
                        <a:pt x="96" y="39"/>
                        <a:pt x="89" y="25"/>
                        <a:pt x="78" y="15"/>
                      </a:cubicBezTo>
                      <a:cubicBezTo>
                        <a:pt x="67" y="6"/>
                        <a:pt x="53" y="0"/>
                        <a:pt x="38" y="0"/>
                      </a:cubicBezTo>
                      <a:cubicBezTo>
                        <a:pt x="25" y="0"/>
                        <a:pt x="12" y="5"/>
                        <a:pt x="1" y="13"/>
                      </a:cubicBezTo>
                      <a:cubicBezTo>
                        <a:pt x="1" y="14"/>
                        <a:pt x="0" y="14"/>
                        <a:pt x="0" y="15"/>
                      </a:cubicBezTo>
                      <a:cubicBezTo>
                        <a:pt x="0" y="15"/>
                        <a:pt x="1" y="16"/>
                        <a:pt x="1" y="16"/>
                      </a:cubicBezTo>
                      <a:lnTo>
                        <a:pt x="40" y="55"/>
                      </a:lnTo>
                      <a:close/>
                      <a:moveTo>
                        <a:pt x="32" y="34"/>
                      </a:moveTo>
                      <a:cubicBezTo>
                        <a:pt x="48" y="11"/>
                        <a:pt x="48" y="11"/>
                        <a:pt x="48" y="11"/>
                      </a:cubicBezTo>
                      <a:cubicBezTo>
                        <a:pt x="50" y="11"/>
                        <a:pt x="51" y="12"/>
                        <a:pt x="53" y="12"/>
                      </a:cubicBezTo>
                      <a:cubicBezTo>
                        <a:pt x="36" y="38"/>
                        <a:pt x="36" y="38"/>
                        <a:pt x="36" y="38"/>
                      </a:cubicBezTo>
                      <a:lnTo>
                        <a:pt x="32" y="34"/>
                      </a:lnTo>
                      <a:close/>
                      <a:moveTo>
                        <a:pt x="38" y="10"/>
                      </a:moveTo>
                      <a:cubicBezTo>
                        <a:pt x="39" y="10"/>
                        <a:pt x="39" y="10"/>
                        <a:pt x="40" y="10"/>
                      </a:cubicBezTo>
                      <a:cubicBezTo>
                        <a:pt x="27" y="29"/>
                        <a:pt x="27" y="29"/>
                        <a:pt x="27" y="29"/>
                      </a:cubicBezTo>
                      <a:cubicBezTo>
                        <a:pt x="23" y="25"/>
                        <a:pt x="23" y="25"/>
                        <a:pt x="23" y="25"/>
                      </a:cubicBezTo>
                      <a:cubicBezTo>
                        <a:pt x="33" y="10"/>
                        <a:pt x="33" y="10"/>
                        <a:pt x="33" y="10"/>
                      </a:cubicBezTo>
                      <a:cubicBezTo>
                        <a:pt x="35" y="10"/>
                        <a:pt x="37" y="10"/>
                        <a:pt x="38" y="10"/>
                      </a:cubicBezTo>
                      <a:close/>
                      <a:moveTo>
                        <a:pt x="23" y="12"/>
                      </a:moveTo>
                      <a:cubicBezTo>
                        <a:pt x="18" y="19"/>
                        <a:pt x="18" y="19"/>
                        <a:pt x="18" y="19"/>
                      </a:cubicBezTo>
                      <a:cubicBezTo>
                        <a:pt x="14" y="16"/>
                        <a:pt x="14" y="16"/>
                        <a:pt x="14" y="16"/>
                      </a:cubicBezTo>
                      <a:cubicBezTo>
                        <a:pt x="16" y="15"/>
                        <a:pt x="19" y="14"/>
                        <a:pt x="21" y="13"/>
                      </a:cubicBezTo>
                      <a:cubicBezTo>
                        <a:pt x="22" y="13"/>
                        <a:pt x="22" y="12"/>
                        <a:pt x="23" y="12"/>
                      </a:cubicBezTo>
                      <a:close/>
                      <a:moveTo>
                        <a:pt x="69" y="46"/>
                      </a:moveTo>
                      <a:cubicBezTo>
                        <a:pt x="79" y="31"/>
                        <a:pt x="79" y="31"/>
                        <a:pt x="79" y="31"/>
                      </a:cubicBezTo>
                      <a:cubicBezTo>
                        <a:pt x="80" y="32"/>
                        <a:pt x="80" y="33"/>
                        <a:pt x="81" y="34"/>
                      </a:cubicBezTo>
                      <a:cubicBezTo>
                        <a:pt x="73" y="46"/>
                        <a:pt x="73" y="46"/>
                        <a:pt x="73" y="46"/>
                      </a:cubicBezTo>
                      <a:lnTo>
                        <a:pt x="69" y="46"/>
                      </a:lnTo>
                      <a:close/>
                      <a:moveTo>
                        <a:pt x="82" y="46"/>
                      </a:moveTo>
                      <a:cubicBezTo>
                        <a:pt x="85" y="41"/>
                        <a:pt x="85" y="41"/>
                        <a:pt x="85" y="41"/>
                      </a:cubicBezTo>
                      <a:cubicBezTo>
                        <a:pt x="85" y="43"/>
                        <a:pt x="86" y="44"/>
                        <a:pt x="86" y="46"/>
                      </a:cubicBezTo>
                      <a:lnTo>
                        <a:pt x="82" y="46"/>
                      </a:lnTo>
                      <a:close/>
                      <a:moveTo>
                        <a:pt x="54" y="46"/>
                      </a:moveTo>
                      <a:cubicBezTo>
                        <a:pt x="70" y="22"/>
                        <a:pt x="70" y="22"/>
                        <a:pt x="70" y="22"/>
                      </a:cubicBezTo>
                      <a:cubicBezTo>
                        <a:pt x="71" y="22"/>
                        <a:pt x="71" y="22"/>
                        <a:pt x="72" y="23"/>
                      </a:cubicBezTo>
                      <a:cubicBezTo>
                        <a:pt x="73" y="24"/>
                        <a:pt x="73" y="24"/>
                        <a:pt x="74" y="25"/>
                      </a:cubicBezTo>
                      <a:cubicBezTo>
                        <a:pt x="60" y="46"/>
                        <a:pt x="60" y="46"/>
                        <a:pt x="60" y="46"/>
                      </a:cubicBezTo>
                      <a:lnTo>
                        <a:pt x="54" y="46"/>
                      </a:lnTo>
                      <a:close/>
                      <a:moveTo>
                        <a:pt x="46" y="46"/>
                      </a:moveTo>
                      <a:cubicBezTo>
                        <a:pt x="44" y="46"/>
                        <a:pt x="44" y="46"/>
                        <a:pt x="44" y="46"/>
                      </a:cubicBezTo>
                      <a:cubicBezTo>
                        <a:pt x="41" y="43"/>
                        <a:pt x="41" y="43"/>
                        <a:pt x="41" y="43"/>
                      </a:cubicBezTo>
                      <a:cubicBezTo>
                        <a:pt x="60" y="15"/>
                        <a:pt x="60" y="15"/>
                        <a:pt x="60" y="15"/>
                      </a:cubicBezTo>
                      <a:cubicBezTo>
                        <a:pt x="62" y="16"/>
                        <a:pt x="63" y="16"/>
                        <a:pt x="65" y="17"/>
                      </a:cubicBezTo>
                      <a:lnTo>
                        <a:pt x="46" y="46"/>
                      </a:lnTo>
                      <a:close/>
                      <a:moveTo>
                        <a:pt x="46" y="46"/>
                      </a:moveTo>
                      <a:cubicBezTo>
                        <a:pt x="46" y="46"/>
                        <a:pt x="46" y="46"/>
                        <a:pt x="46" y="46"/>
                      </a:cubicBezTo>
                    </a:path>
                  </a:pathLst>
                </a:custGeom>
                <a:solidFill>
                  <a:srgbClr val="FFFFFF"/>
                </a:solidFill>
                <a:ln w="9525">
                  <a:noFill/>
                  <a:round/>
                </a:ln>
              </p:spPr>
              <p:txBody>
                <a:bodyPr anchor="ctr"/>
                <a:lstStyle/>
                <a:p>
                  <a:pPr algn="ctr"/>
                  <a:endParaRPr>
                    <a:cs typeface="+mn-ea"/>
                    <a:sym typeface="+mn-lt"/>
                  </a:endParaRPr>
                </a:p>
              </p:txBody>
            </p:sp>
            <p:sp>
              <p:nvSpPr>
                <p:cNvPr id="35" name="Freeform: Shape 103"/>
                <p:cNvSpPr/>
                <p:nvPr/>
              </p:nvSpPr>
              <p:spPr bwMode="auto">
                <a:xfrm>
                  <a:off x="3557588" y="3719513"/>
                  <a:ext cx="157163" cy="254000"/>
                </a:xfrm>
                <a:custGeom>
                  <a:avLst/>
                  <a:gdLst/>
                  <a:ahLst/>
                  <a:cxnLst>
                    <a:cxn ang="0">
                      <a:pos x="53" y="37"/>
                    </a:cxn>
                    <a:cxn ang="0">
                      <a:pos x="16" y="0"/>
                    </a:cxn>
                    <a:cxn ang="0">
                      <a:pos x="14" y="0"/>
                    </a:cxn>
                    <a:cxn ang="0">
                      <a:pos x="13" y="0"/>
                    </a:cxn>
                    <a:cxn ang="0">
                      <a:pos x="0" y="38"/>
                    </a:cxn>
                    <a:cxn ang="0">
                      <a:pos x="23" y="85"/>
                    </a:cxn>
                    <a:cxn ang="0">
                      <a:pos x="24" y="85"/>
                    </a:cxn>
                    <a:cxn ang="0">
                      <a:pos x="24" y="85"/>
                    </a:cxn>
                    <a:cxn ang="0">
                      <a:pos x="26" y="84"/>
                    </a:cxn>
                    <a:cxn ang="0">
                      <a:pos x="53" y="40"/>
                    </a:cxn>
                    <a:cxn ang="0">
                      <a:pos x="53" y="37"/>
                    </a:cxn>
                    <a:cxn ang="0">
                      <a:pos x="42" y="40"/>
                    </a:cxn>
                    <a:cxn ang="0">
                      <a:pos x="22" y="71"/>
                    </a:cxn>
                    <a:cxn ang="0">
                      <a:pos x="15" y="60"/>
                    </a:cxn>
                    <a:cxn ang="0">
                      <a:pos x="9" y="38"/>
                    </a:cxn>
                    <a:cxn ang="0">
                      <a:pos x="12" y="20"/>
                    </a:cxn>
                    <a:cxn ang="0">
                      <a:pos x="16" y="14"/>
                    </a:cxn>
                    <a:cxn ang="0">
                      <a:pos x="42" y="40"/>
                    </a:cxn>
                    <a:cxn ang="0">
                      <a:pos x="42" y="40"/>
                    </a:cxn>
                    <a:cxn ang="0">
                      <a:pos x="42" y="40"/>
                    </a:cxn>
                  </a:cxnLst>
                  <a:rect l="0" t="0" r="r" b="b"/>
                  <a:pathLst>
                    <a:path w="53" h="85">
                      <a:moveTo>
                        <a:pt x="53" y="37"/>
                      </a:moveTo>
                      <a:cubicBezTo>
                        <a:pt x="16" y="0"/>
                        <a:pt x="16" y="0"/>
                        <a:pt x="16" y="0"/>
                      </a:cubicBezTo>
                      <a:cubicBezTo>
                        <a:pt x="15" y="0"/>
                        <a:pt x="15" y="0"/>
                        <a:pt x="14" y="0"/>
                      </a:cubicBezTo>
                      <a:cubicBezTo>
                        <a:pt x="14" y="0"/>
                        <a:pt x="13" y="0"/>
                        <a:pt x="13" y="0"/>
                      </a:cubicBezTo>
                      <a:cubicBezTo>
                        <a:pt x="5" y="11"/>
                        <a:pt x="0" y="24"/>
                        <a:pt x="0" y="38"/>
                      </a:cubicBezTo>
                      <a:cubicBezTo>
                        <a:pt x="0" y="56"/>
                        <a:pt x="8" y="73"/>
                        <a:pt x="23" y="85"/>
                      </a:cubicBezTo>
                      <a:cubicBezTo>
                        <a:pt x="23" y="85"/>
                        <a:pt x="24" y="85"/>
                        <a:pt x="24" y="85"/>
                      </a:cubicBezTo>
                      <a:cubicBezTo>
                        <a:pt x="24" y="85"/>
                        <a:pt x="24" y="85"/>
                        <a:pt x="24" y="85"/>
                      </a:cubicBezTo>
                      <a:cubicBezTo>
                        <a:pt x="25" y="85"/>
                        <a:pt x="25" y="85"/>
                        <a:pt x="26" y="84"/>
                      </a:cubicBezTo>
                      <a:cubicBezTo>
                        <a:pt x="53" y="40"/>
                        <a:pt x="53" y="40"/>
                        <a:pt x="53" y="40"/>
                      </a:cubicBezTo>
                      <a:cubicBezTo>
                        <a:pt x="53" y="39"/>
                        <a:pt x="53" y="38"/>
                        <a:pt x="53" y="37"/>
                      </a:cubicBezTo>
                      <a:close/>
                      <a:moveTo>
                        <a:pt x="42" y="40"/>
                      </a:moveTo>
                      <a:cubicBezTo>
                        <a:pt x="22" y="71"/>
                        <a:pt x="22" y="71"/>
                        <a:pt x="22" y="71"/>
                      </a:cubicBezTo>
                      <a:cubicBezTo>
                        <a:pt x="19" y="68"/>
                        <a:pt x="17" y="64"/>
                        <a:pt x="15" y="60"/>
                      </a:cubicBezTo>
                      <a:cubicBezTo>
                        <a:pt x="11" y="53"/>
                        <a:pt x="9" y="46"/>
                        <a:pt x="9" y="38"/>
                      </a:cubicBezTo>
                      <a:cubicBezTo>
                        <a:pt x="9" y="32"/>
                        <a:pt x="10" y="26"/>
                        <a:pt x="12" y="20"/>
                      </a:cubicBezTo>
                      <a:cubicBezTo>
                        <a:pt x="13" y="18"/>
                        <a:pt x="14" y="16"/>
                        <a:pt x="16" y="14"/>
                      </a:cubicBezTo>
                      <a:lnTo>
                        <a:pt x="42" y="40"/>
                      </a:lnTo>
                      <a:close/>
                      <a:moveTo>
                        <a:pt x="42" y="40"/>
                      </a:moveTo>
                      <a:cubicBezTo>
                        <a:pt x="42" y="40"/>
                        <a:pt x="42" y="40"/>
                        <a:pt x="42" y="40"/>
                      </a:cubicBezTo>
                    </a:path>
                  </a:pathLst>
                </a:custGeom>
                <a:solidFill>
                  <a:srgbClr val="FFFFFF"/>
                </a:solidFill>
                <a:ln w="9525">
                  <a:noFill/>
                  <a:round/>
                </a:ln>
              </p:spPr>
              <p:txBody>
                <a:bodyPr anchor="ctr"/>
                <a:lstStyle/>
                <a:p>
                  <a:pPr algn="ctr"/>
                  <a:endParaRPr>
                    <a:cs typeface="+mn-ea"/>
                    <a:sym typeface="+mn-lt"/>
                  </a:endParaRPr>
                </a:p>
              </p:txBody>
            </p:sp>
            <p:sp>
              <p:nvSpPr>
                <p:cNvPr id="36" name="Freeform: Shape 113"/>
                <p:cNvSpPr/>
                <p:nvPr/>
              </p:nvSpPr>
              <p:spPr bwMode="auto">
                <a:xfrm>
                  <a:off x="3656013" y="3844925"/>
                  <a:ext cx="252413" cy="165100"/>
                </a:xfrm>
                <a:custGeom>
                  <a:avLst/>
                  <a:gdLst/>
                  <a:ahLst/>
                  <a:cxnLst>
                    <a:cxn ang="0">
                      <a:pos x="83" y="0"/>
                    </a:cxn>
                    <a:cxn ang="0">
                      <a:pos x="30" y="0"/>
                    </a:cxn>
                    <a:cxn ang="0">
                      <a:pos x="28" y="1"/>
                    </a:cxn>
                    <a:cxn ang="0">
                      <a:pos x="0" y="47"/>
                    </a:cxn>
                    <a:cxn ang="0">
                      <a:pos x="0" y="48"/>
                    </a:cxn>
                    <a:cxn ang="0">
                      <a:pos x="1" y="49"/>
                    </a:cxn>
                    <a:cxn ang="0">
                      <a:pos x="26" y="55"/>
                    </a:cxn>
                    <a:cxn ang="0">
                      <a:pos x="66" y="40"/>
                    </a:cxn>
                    <a:cxn ang="0">
                      <a:pos x="85" y="2"/>
                    </a:cxn>
                    <a:cxn ang="0">
                      <a:pos x="85" y="1"/>
                    </a:cxn>
                    <a:cxn ang="0">
                      <a:pos x="83" y="0"/>
                    </a:cxn>
                    <a:cxn ang="0">
                      <a:pos x="83" y="0"/>
                    </a:cxn>
                    <a:cxn ang="0">
                      <a:pos x="83" y="0"/>
                    </a:cxn>
                  </a:cxnLst>
                  <a:rect l="0" t="0" r="r" b="b"/>
                  <a:pathLst>
                    <a:path w="85" h="55">
                      <a:moveTo>
                        <a:pt x="83" y="0"/>
                      </a:moveTo>
                      <a:cubicBezTo>
                        <a:pt x="30" y="0"/>
                        <a:pt x="30" y="0"/>
                        <a:pt x="30" y="0"/>
                      </a:cubicBezTo>
                      <a:cubicBezTo>
                        <a:pt x="29" y="0"/>
                        <a:pt x="29" y="0"/>
                        <a:pt x="28" y="1"/>
                      </a:cubicBezTo>
                      <a:cubicBezTo>
                        <a:pt x="0" y="47"/>
                        <a:pt x="0" y="47"/>
                        <a:pt x="0" y="47"/>
                      </a:cubicBezTo>
                      <a:cubicBezTo>
                        <a:pt x="0" y="47"/>
                        <a:pt x="0" y="48"/>
                        <a:pt x="0" y="48"/>
                      </a:cubicBezTo>
                      <a:cubicBezTo>
                        <a:pt x="0" y="49"/>
                        <a:pt x="0" y="49"/>
                        <a:pt x="1" y="49"/>
                      </a:cubicBezTo>
                      <a:cubicBezTo>
                        <a:pt x="9" y="53"/>
                        <a:pt x="17" y="55"/>
                        <a:pt x="26" y="55"/>
                      </a:cubicBezTo>
                      <a:cubicBezTo>
                        <a:pt x="41" y="55"/>
                        <a:pt x="55" y="50"/>
                        <a:pt x="66" y="40"/>
                      </a:cubicBezTo>
                      <a:cubicBezTo>
                        <a:pt x="77" y="30"/>
                        <a:pt x="84" y="17"/>
                        <a:pt x="85" y="2"/>
                      </a:cubicBezTo>
                      <a:cubicBezTo>
                        <a:pt x="85" y="2"/>
                        <a:pt x="85" y="1"/>
                        <a:pt x="85" y="1"/>
                      </a:cubicBezTo>
                      <a:cubicBezTo>
                        <a:pt x="84" y="0"/>
                        <a:pt x="84" y="0"/>
                        <a:pt x="83" y="0"/>
                      </a:cubicBezTo>
                      <a:close/>
                      <a:moveTo>
                        <a:pt x="83" y="0"/>
                      </a:moveTo>
                      <a:cubicBezTo>
                        <a:pt x="83" y="0"/>
                        <a:pt x="83" y="0"/>
                        <a:pt x="83" y="0"/>
                      </a:cubicBezTo>
                    </a:path>
                  </a:pathLst>
                </a:custGeom>
                <a:solidFill>
                  <a:srgbClr val="FFFFFF"/>
                </a:solidFill>
                <a:ln w="9525">
                  <a:noFill/>
                  <a:round/>
                </a:ln>
              </p:spPr>
              <p:txBody>
                <a:bodyPr anchor="ctr"/>
                <a:lstStyle/>
                <a:p>
                  <a:pPr algn="ctr"/>
                  <a:endParaRPr>
                    <a:cs typeface="+mn-ea"/>
                    <a:sym typeface="+mn-lt"/>
                  </a:endParaRPr>
                </a:p>
              </p:txBody>
            </p:sp>
          </p:grpSp>
          <p:grpSp>
            <p:nvGrpSpPr>
              <p:cNvPr id="22" name="Group 114"/>
              <p:cNvGrpSpPr/>
              <p:nvPr/>
            </p:nvGrpSpPr>
            <p:grpSpPr>
              <a:xfrm>
                <a:off x="7025097" y="2098082"/>
                <a:ext cx="606660" cy="539784"/>
                <a:chOff x="5189538" y="1973263"/>
                <a:chExt cx="403225" cy="358775"/>
              </a:xfrm>
            </p:grpSpPr>
            <p:sp>
              <p:nvSpPr>
                <p:cNvPr id="32" name="Freeform: Shape 115"/>
                <p:cNvSpPr/>
                <p:nvPr/>
              </p:nvSpPr>
              <p:spPr bwMode="auto">
                <a:xfrm>
                  <a:off x="5310188" y="1973263"/>
                  <a:ext cx="282575" cy="260350"/>
                </a:xfrm>
                <a:custGeom>
                  <a:avLst/>
                  <a:gdLst/>
                  <a:ahLst/>
                  <a:cxnLst>
                    <a:cxn ang="0">
                      <a:pos x="3" y="23"/>
                    </a:cxn>
                    <a:cxn ang="0">
                      <a:pos x="13" y="25"/>
                    </a:cxn>
                    <a:cxn ang="0">
                      <a:pos x="54" y="33"/>
                    </a:cxn>
                    <a:cxn ang="0">
                      <a:pos x="65" y="55"/>
                    </a:cxn>
                    <a:cxn ang="0">
                      <a:pos x="61" y="52"/>
                    </a:cxn>
                    <a:cxn ang="0">
                      <a:pos x="56" y="52"/>
                    </a:cxn>
                    <a:cxn ang="0">
                      <a:pos x="55" y="57"/>
                    </a:cxn>
                    <a:cxn ang="0">
                      <a:pos x="65" y="85"/>
                    </a:cxn>
                    <a:cxn ang="0">
                      <a:pos x="68" y="87"/>
                    </a:cxn>
                    <a:cxn ang="0">
                      <a:pos x="72" y="86"/>
                    </a:cxn>
                    <a:cxn ang="0">
                      <a:pos x="93" y="65"/>
                    </a:cxn>
                    <a:cxn ang="0">
                      <a:pos x="94" y="60"/>
                    </a:cxn>
                    <a:cxn ang="0">
                      <a:pos x="90" y="58"/>
                    </a:cxn>
                    <a:cxn ang="0">
                      <a:pos x="83" y="60"/>
                    </a:cxn>
                    <a:cxn ang="0">
                      <a:pos x="67" y="21"/>
                    </a:cxn>
                    <a:cxn ang="0">
                      <a:pos x="6" y="9"/>
                    </a:cxn>
                    <a:cxn ang="0">
                      <a:pos x="1" y="15"/>
                    </a:cxn>
                    <a:cxn ang="0">
                      <a:pos x="3" y="23"/>
                    </a:cxn>
                    <a:cxn ang="0">
                      <a:pos x="3" y="23"/>
                    </a:cxn>
                    <a:cxn ang="0">
                      <a:pos x="3" y="23"/>
                    </a:cxn>
                  </a:cxnLst>
                  <a:rect l="0" t="0" r="r" b="b"/>
                  <a:pathLst>
                    <a:path w="95" h="87">
                      <a:moveTo>
                        <a:pt x="3" y="23"/>
                      </a:moveTo>
                      <a:cubicBezTo>
                        <a:pt x="6" y="26"/>
                        <a:pt x="10" y="27"/>
                        <a:pt x="13" y="25"/>
                      </a:cubicBezTo>
                      <a:cubicBezTo>
                        <a:pt x="27" y="20"/>
                        <a:pt x="43" y="22"/>
                        <a:pt x="54" y="33"/>
                      </a:cubicBezTo>
                      <a:cubicBezTo>
                        <a:pt x="60" y="39"/>
                        <a:pt x="64" y="47"/>
                        <a:pt x="65" y="55"/>
                      </a:cubicBezTo>
                      <a:cubicBezTo>
                        <a:pt x="61" y="52"/>
                        <a:pt x="61" y="52"/>
                        <a:pt x="61" y="52"/>
                      </a:cubicBezTo>
                      <a:cubicBezTo>
                        <a:pt x="59" y="51"/>
                        <a:pt x="57" y="51"/>
                        <a:pt x="56" y="52"/>
                      </a:cubicBezTo>
                      <a:cubicBezTo>
                        <a:pt x="55" y="53"/>
                        <a:pt x="54" y="55"/>
                        <a:pt x="55" y="57"/>
                      </a:cubicBezTo>
                      <a:cubicBezTo>
                        <a:pt x="65" y="85"/>
                        <a:pt x="65" y="85"/>
                        <a:pt x="65" y="85"/>
                      </a:cubicBezTo>
                      <a:cubicBezTo>
                        <a:pt x="66" y="86"/>
                        <a:pt x="67" y="87"/>
                        <a:pt x="68" y="87"/>
                      </a:cubicBezTo>
                      <a:cubicBezTo>
                        <a:pt x="69" y="87"/>
                        <a:pt x="71" y="87"/>
                        <a:pt x="72" y="86"/>
                      </a:cubicBezTo>
                      <a:cubicBezTo>
                        <a:pt x="93" y="65"/>
                        <a:pt x="93" y="65"/>
                        <a:pt x="93" y="65"/>
                      </a:cubicBezTo>
                      <a:cubicBezTo>
                        <a:pt x="94" y="64"/>
                        <a:pt x="95" y="62"/>
                        <a:pt x="94" y="60"/>
                      </a:cubicBezTo>
                      <a:cubicBezTo>
                        <a:pt x="93" y="59"/>
                        <a:pt x="91" y="58"/>
                        <a:pt x="90" y="58"/>
                      </a:cubicBezTo>
                      <a:cubicBezTo>
                        <a:pt x="83" y="60"/>
                        <a:pt x="83" y="60"/>
                        <a:pt x="83" y="60"/>
                      </a:cubicBezTo>
                      <a:cubicBezTo>
                        <a:pt x="83" y="46"/>
                        <a:pt x="77" y="31"/>
                        <a:pt x="67" y="21"/>
                      </a:cubicBezTo>
                      <a:cubicBezTo>
                        <a:pt x="50" y="4"/>
                        <a:pt x="26" y="0"/>
                        <a:pt x="6" y="9"/>
                      </a:cubicBezTo>
                      <a:cubicBezTo>
                        <a:pt x="4" y="10"/>
                        <a:pt x="1" y="12"/>
                        <a:pt x="1" y="15"/>
                      </a:cubicBezTo>
                      <a:cubicBezTo>
                        <a:pt x="0" y="18"/>
                        <a:pt x="1" y="21"/>
                        <a:pt x="3" y="23"/>
                      </a:cubicBezTo>
                      <a:close/>
                      <a:moveTo>
                        <a:pt x="3" y="23"/>
                      </a:moveTo>
                      <a:cubicBezTo>
                        <a:pt x="3" y="23"/>
                        <a:pt x="3" y="23"/>
                        <a:pt x="3" y="23"/>
                      </a:cubicBezTo>
                    </a:path>
                  </a:pathLst>
                </a:custGeom>
                <a:solidFill>
                  <a:srgbClr val="FFFFFF"/>
                </a:solidFill>
                <a:ln w="9525">
                  <a:noFill/>
                  <a:round/>
                </a:ln>
              </p:spPr>
              <p:txBody>
                <a:bodyPr anchor="ctr"/>
                <a:lstStyle/>
                <a:p>
                  <a:pPr algn="ctr"/>
                  <a:endParaRPr>
                    <a:cs typeface="+mn-ea"/>
                    <a:sym typeface="+mn-lt"/>
                  </a:endParaRPr>
                </a:p>
              </p:txBody>
            </p:sp>
            <p:sp>
              <p:nvSpPr>
                <p:cNvPr id="33" name="Freeform: Shape 116"/>
                <p:cNvSpPr/>
                <p:nvPr/>
              </p:nvSpPr>
              <p:spPr bwMode="auto">
                <a:xfrm>
                  <a:off x="5189538" y="2071688"/>
                  <a:ext cx="280988" cy="260350"/>
                </a:xfrm>
                <a:custGeom>
                  <a:avLst/>
                  <a:gdLst/>
                  <a:ahLst/>
                  <a:cxnLst>
                    <a:cxn ang="0">
                      <a:pos x="94" y="72"/>
                    </a:cxn>
                    <a:cxn ang="0">
                      <a:pos x="91" y="64"/>
                    </a:cxn>
                    <a:cxn ang="0">
                      <a:pos x="82" y="62"/>
                    </a:cxn>
                    <a:cxn ang="0">
                      <a:pos x="41" y="54"/>
                    </a:cxn>
                    <a:cxn ang="0">
                      <a:pos x="30" y="32"/>
                    </a:cxn>
                    <a:cxn ang="0">
                      <a:pos x="34" y="35"/>
                    </a:cxn>
                    <a:cxn ang="0">
                      <a:pos x="39" y="35"/>
                    </a:cxn>
                    <a:cxn ang="0">
                      <a:pos x="40" y="31"/>
                    </a:cxn>
                    <a:cxn ang="0">
                      <a:pos x="29" y="2"/>
                    </a:cxn>
                    <a:cxn ang="0">
                      <a:pos x="26" y="0"/>
                    </a:cxn>
                    <a:cxn ang="0">
                      <a:pos x="23" y="1"/>
                    </a:cxn>
                    <a:cxn ang="0">
                      <a:pos x="1" y="22"/>
                    </a:cxn>
                    <a:cxn ang="0">
                      <a:pos x="1" y="27"/>
                    </a:cxn>
                    <a:cxn ang="0">
                      <a:pos x="5" y="29"/>
                    </a:cxn>
                    <a:cxn ang="0">
                      <a:pos x="12" y="28"/>
                    </a:cxn>
                    <a:cxn ang="0">
                      <a:pos x="28" y="66"/>
                    </a:cxn>
                    <a:cxn ang="0">
                      <a:pos x="88" y="79"/>
                    </a:cxn>
                    <a:cxn ang="0">
                      <a:pos x="94" y="72"/>
                    </a:cxn>
                    <a:cxn ang="0">
                      <a:pos x="94" y="72"/>
                    </a:cxn>
                    <a:cxn ang="0">
                      <a:pos x="94" y="72"/>
                    </a:cxn>
                  </a:cxnLst>
                  <a:rect l="0" t="0" r="r" b="b"/>
                  <a:pathLst>
                    <a:path w="94" h="87">
                      <a:moveTo>
                        <a:pt x="94" y="72"/>
                      </a:moveTo>
                      <a:cubicBezTo>
                        <a:pt x="94" y="69"/>
                        <a:pt x="93" y="66"/>
                        <a:pt x="91" y="64"/>
                      </a:cubicBezTo>
                      <a:cubicBezTo>
                        <a:pt x="89" y="61"/>
                        <a:pt x="85" y="61"/>
                        <a:pt x="82" y="62"/>
                      </a:cubicBezTo>
                      <a:cubicBezTo>
                        <a:pt x="68" y="68"/>
                        <a:pt x="52" y="65"/>
                        <a:pt x="41" y="54"/>
                      </a:cubicBezTo>
                      <a:cubicBezTo>
                        <a:pt x="34" y="48"/>
                        <a:pt x="31" y="40"/>
                        <a:pt x="30" y="32"/>
                      </a:cubicBezTo>
                      <a:cubicBezTo>
                        <a:pt x="34" y="35"/>
                        <a:pt x="34" y="35"/>
                        <a:pt x="34" y="35"/>
                      </a:cubicBezTo>
                      <a:cubicBezTo>
                        <a:pt x="35" y="36"/>
                        <a:pt x="37" y="36"/>
                        <a:pt x="39" y="35"/>
                      </a:cubicBezTo>
                      <a:cubicBezTo>
                        <a:pt x="40" y="34"/>
                        <a:pt x="41" y="32"/>
                        <a:pt x="40" y="31"/>
                      </a:cubicBezTo>
                      <a:cubicBezTo>
                        <a:pt x="29" y="2"/>
                        <a:pt x="29" y="2"/>
                        <a:pt x="29" y="2"/>
                      </a:cubicBezTo>
                      <a:cubicBezTo>
                        <a:pt x="29" y="1"/>
                        <a:pt x="28" y="0"/>
                        <a:pt x="26" y="0"/>
                      </a:cubicBezTo>
                      <a:cubicBezTo>
                        <a:pt x="25" y="0"/>
                        <a:pt x="24" y="0"/>
                        <a:pt x="23" y="1"/>
                      </a:cubicBezTo>
                      <a:cubicBezTo>
                        <a:pt x="1" y="22"/>
                        <a:pt x="1" y="22"/>
                        <a:pt x="1" y="22"/>
                      </a:cubicBezTo>
                      <a:cubicBezTo>
                        <a:pt x="0" y="24"/>
                        <a:pt x="0" y="25"/>
                        <a:pt x="1" y="27"/>
                      </a:cubicBezTo>
                      <a:cubicBezTo>
                        <a:pt x="2" y="28"/>
                        <a:pt x="3" y="29"/>
                        <a:pt x="5" y="29"/>
                      </a:cubicBezTo>
                      <a:cubicBezTo>
                        <a:pt x="12" y="28"/>
                        <a:pt x="12" y="28"/>
                        <a:pt x="12" y="28"/>
                      </a:cubicBezTo>
                      <a:cubicBezTo>
                        <a:pt x="12" y="42"/>
                        <a:pt x="17" y="56"/>
                        <a:pt x="28" y="66"/>
                      </a:cubicBezTo>
                      <a:cubicBezTo>
                        <a:pt x="44" y="83"/>
                        <a:pt x="68" y="87"/>
                        <a:pt x="88" y="79"/>
                      </a:cubicBezTo>
                      <a:cubicBezTo>
                        <a:pt x="91" y="77"/>
                        <a:pt x="93" y="75"/>
                        <a:pt x="94" y="72"/>
                      </a:cubicBezTo>
                      <a:close/>
                      <a:moveTo>
                        <a:pt x="94" y="72"/>
                      </a:moveTo>
                      <a:cubicBezTo>
                        <a:pt x="94" y="72"/>
                        <a:pt x="94" y="72"/>
                        <a:pt x="94" y="72"/>
                      </a:cubicBezTo>
                    </a:path>
                  </a:pathLst>
                </a:custGeom>
                <a:solidFill>
                  <a:srgbClr val="FFFFFF"/>
                </a:solidFill>
                <a:ln w="9525">
                  <a:noFill/>
                  <a:round/>
                </a:ln>
              </p:spPr>
              <p:txBody>
                <a:bodyPr anchor="ctr"/>
                <a:lstStyle/>
                <a:p>
                  <a:pPr algn="ctr"/>
                  <a:endParaRPr>
                    <a:cs typeface="+mn-ea"/>
                    <a:sym typeface="+mn-lt"/>
                  </a:endParaRPr>
                </a:p>
              </p:txBody>
            </p:sp>
          </p:grpSp>
          <p:grpSp>
            <p:nvGrpSpPr>
              <p:cNvPr id="23" name="Group 117"/>
              <p:cNvGrpSpPr/>
              <p:nvPr/>
            </p:nvGrpSpPr>
            <p:grpSpPr>
              <a:xfrm>
                <a:off x="6984495" y="4601160"/>
                <a:ext cx="599495" cy="587553"/>
                <a:chOff x="5162551" y="3636963"/>
                <a:chExt cx="398463" cy="390525"/>
              </a:xfrm>
            </p:grpSpPr>
            <p:sp>
              <p:nvSpPr>
                <p:cNvPr id="29" name="Freeform: Shape 118"/>
                <p:cNvSpPr/>
                <p:nvPr/>
              </p:nvSpPr>
              <p:spPr bwMode="auto">
                <a:xfrm>
                  <a:off x="5162551" y="3636963"/>
                  <a:ext cx="233363" cy="234950"/>
                </a:xfrm>
                <a:custGeom>
                  <a:avLst/>
                  <a:gdLst/>
                  <a:ahLst/>
                  <a:cxnLst>
                    <a:cxn ang="0">
                      <a:pos x="9" y="48"/>
                    </a:cxn>
                    <a:cxn ang="0">
                      <a:pos x="12" y="55"/>
                    </a:cxn>
                    <a:cxn ang="0">
                      <a:pos x="8" y="59"/>
                    </a:cxn>
                    <a:cxn ang="0">
                      <a:pos x="8" y="64"/>
                    </a:cxn>
                    <a:cxn ang="0">
                      <a:pos x="14" y="70"/>
                    </a:cxn>
                    <a:cxn ang="0">
                      <a:pos x="19" y="70"/>
                    </a:cxn>
                    <a:cxn ang="0">
                      <a:pos x="23" y="67"/>
                    </a:cxn>
                    <a:cxn ang="0">
                      <a:pos x="31" y="70"/>
                    </a:cxn>
                    <a:cxn ang="0">
                      <a:pos x="31" y="75"/>
                    </a:cxn>
                    <a:cxn ang="0">
                      <a:pos x="35" y="79"/>
                    </a:cxn>
                    <a:cxn ang="0">
                      <a:pos x="43" y="79"/>
                    </a:cxn>
                    <a:cxn ang="0">
                      <a:pos x="47" y="75"/>
                    </a:cxn>
                    <a:cxn ang="0">
                      <a:pos x="47" y="70"/>
                    </a:cxn>
                    <a:cxn ang="0">
                      <a:pos x="55" y="67"/>
                    </a:cxn>
                    <a:cxn ang="0">
                      <a:pos x="59" y="70"/>
                    </a:cxn>
                    <a:cxn ang="0">
                      <a:pos x="64" y="70"/>
                    </a:cxn>
                    <a:cxn ang="0">
                      <a:pos x="70" y="64"/>
                    </a:cxn>
                    <a:cxn ang="0">
                      <a:pos x="70" y="59"/>
                    </a:cxn>
                    <a:cxn ang="0">
                      <a:pos x="67" y="55"/>
                    </a:cxn>
                    <a:cxn ang="0">
                      <a:pos x="70" y="48"/>
                    </a:cxn>
                    <a:cxn ang="0">
                      <a:pos x="75" y="47"/>
                    </a:cxn>
                    <a:cxn ang="0">
                      <a:pos x="78" y="43"/>
                    </a:cxn>
                    <a:cxn ang="0">
                      <a:pos x="78" y="35"/>
                    </a:cxn>
                    <a:cxn ang="0">
                      <a:pos x="75" y="31"/>
                    </a:cxn>
                    <a:cxn ang="0">
                      <a:pos x="70" y="31"/>
                    </a:cxn>
                    <a:cxn ang="0">
                      <a:pos x="67" y="23"/>
                    </a:cxn>
                    <a:cxn ang="0">
                      <a:pos x="70" y="20"/>
                    </a:cxn>
                    <a:cxn ang="0">
                      <a:pos x="70" y="15"/>
                    </a:cxn>
                    <a:cxn ang="0">
                      <a:pos x="64" y="9"/>
                    </a:cxn>
                    <a:cxn ang="0">
                      <a:pos x="59" y="8"/>
                    </a:cxn>
                    <a:cxn ang="0">
                      <a:pos x="56" y="11"/>
                    </a:cxn>
                    <a:cxn ang="0">
                      <a:pos x="48" y="8"/>
                    </a:cxn>
                    <a:cxn ang="0">
                      <a:pos x="47" y="3"/>
                    </a:cxn>
                    <a:cxn ang="0">
                      <a:pos x="44" y="0"/>
                    </a:cxn>
                    <a:cxn ang="0">
                      <a:pos x="35" y="0"/>
                    </a:cxn>
                    <a:cxn ang="0">
                      <a:pos x="32" y="3"/>
                    </a:cxn>
                    <a:cxn ang="0">
                      <a:pos x="31" y="8"/>
                    </a:cxn>
                    <a:cxn ang="0">
                      <a:pos x="23" y="12"/>
                    </a:cxn>
                    <a:cxn ang="0">
                      <a:pos x="19" y="8"/>
                    </a:cxn>
                    <a:cxn ang="0">
                      <a:pos x="14" y="9"/>
                    </a:cxn>
                    <a:cxn ang="0">
                      <a:pos x="8" y="15"/>
                    </a:cxn>
                    <a:cxn ang="0">
                      <a:pos x="8" y="20"/>
                    </a:cxn>
                    <a:cxn ang="0">
                      <a:pos x="11" y="24"/>
                    </a:cxn>
                    <a:cxn ang="0">
                      <a:pos x="8" y="31"/>
                    </a:cxn>
                    <a:cxn ang="0">
                      <a:pos x="3" y="32"/>
                    </a:cxn>
                    <a:cxn ang="0">
                      <a:pos x="0" y="35"/>
                    </a:cxn>
                    <a:cxn ang="0">
                      <a:pos x="0" y="44"/>
                    </a:cxn>
                    <a:cxn ang="0">
                      <a:pos x="3" y="47"/>
                    </a:cxn>
                    <a:cxn ang="0">
                      <a:pos x="9" y="48"/>
                    </a:cxn>
                    <a:cxn ang="0">
                      <a:pos x="39" y="25"/>
                    </a:cxn>
                    <a:cxn ang="0">
                      <a:pos x="53" y="39"/>
                    </a:cxn>
                    <a:cxn ang="0">
                      <a:pos x="39" y="53"/>
                    </a:cxn>
                    <a:cxn ang="0">
                      <a:pos x="25" y="39"/>
                    </a:cxn>
                    <a:cxn ang="0">
                      <a:pos x="39" y="25"/>
                    </a:cxn>
                    <a:cxn ang="0">
                      <a:pos x="39" y="25"/>
                    </a:cxn>
                    <a:cxn ang="0">
                      <a:pos x="39" y="25"/>
                    </a:cxn>
                  </a:cxnLst>
                  <a:rect l="0" t="0" r="r" b="b"/>
                  <a:pathLst>
                    <a:path w="78" h="79">
                      <a:moveTo>
                        <a:pt x="9" y="48"/>
                      </a:moveTo>
                      <a:cubicBezTo>
                        <a:pt x="9" y="50"/>
                        <a:pt x="10" y="53"/>
                        <a:pt x="12" y="55"/>
                      </a:cubicBezTo>
                      <a:cubicBezTo>
                        <a:pt x="8" y="59"/>
                        <a:pt x="8" y="59"/>
                        <a:pt x="8" y="59"/>
                      </a:cubicBezTo>
                      <a:cubicBezTo>
                        <a:pt x="7" y="61"/>
                        <a:pt x="7" y="63"/>
                        <a:pt x="8" y="64"/>
                      </a:cubicBezTo>
                      <a:cubicBezTo>
                        <a:pt x="14" y="70"/>
                        <a:pt x="14" y="70"/>
                        <a:pt x="14" y="70"/>
                      </a:cubicBezTo>
                      <a:cubicBezTo>
                        <a:pt x="16" y="71"/>
                        <a:pt x="18" y="71"/>
                        <a:pt x="19" y="70"/>
                      </a:cubicBezTo>
                      <a:cubicBezTo>
                        <a:pt x="23" y="67"/>
                        <a:pt x="23" y="67"/>
                        <a:pt x="23" y="67"/>
                      </a:cubicBezTo>
                      <a:cubicBezTo>
                        <a:pt x="26" y="68"/>
                        <a:pt x="28" y="69"/>
                        <a:pt x="31" y="70"/>
                      </a:cubicBezTo>
                      <a:cubicBezTo>
                        <a:pt x="31" y="75"/>
                        <a:pt x="31" y="75"/>
                        <a:pt x="31" y="75"/>
                      </a:cubicBezTo>
                      <a:cubicBezTo>
                        <a:pt x="31" y="77"/>
                        <a:pt x="33" y="79"/>
                        <a:pt x="35" y="79"/>
                      </a:cubicBezTo>
                      <a:cubicBezTo>
                        <a:pt x="43" y="79"/>
                        <a:pt x="43" y="79"/>
                        <a:pt x="43" y="79"/>
                      </a:cubicBezTo>
                      <a:cubicBezTo>
                        <a:pt x="45" y="79"/>
                        <a:pt x="47" y="77"/>
                        <a:pt x="47" y="75"/>
                      </a:cubicBezTo>
                      <a:cubicBezTo>
                        <a:pt x="47" y="70"/>
                        <a:pt x="47" y="70"/>
                        <a:pt x="47" y="70"/>
                      </a:cubicBezTo>
                      <a:cubicBezTo>
                        <a:pt x="50" y="69"/>
                        <a:pt x="53" y="68"/>
                        <a:pt x="55" y="67"/>
                      </a:cubicBezTo>
                      <a:cubicBezTo>
                        <a:pt x="59" y="70"/>
                        <a:pt x="59" y="70"/>
                        <a:pt x="59" y="70"/>
                      </a:cubicBezTo>
                      <a:cubicBezTo>
                        <a:pt x="61" y="71"/>
                        <a:pt x="63" y="71"/>
                        <a:pt x="64" y="70"/>
                      </a:cubicBezTo>
                      <a:cubicBezTo>
                        <a:pt x="70" y="64"/>
                        <a:pt x="70" y="64"/>
                        <a:pt x="70" y="64"/>
                      </a:cubicBezTo>
                      <a:cubicBezTo>
                        <a:pt x="71" y="63"/>
                        <a:pt x="71" y="61"/>
                        <a:pt x="70" y="59"/>
                      </a:cubicBezTo>
                      <a:cubicBezTo>
                        <a:pt x="67" y="55"/>
                        <a:pt x="67" y="55"/>
                        <a:pt x="67" y="55"/>
                      </a:cubicBezTo>
                      <a:cubicBezTo>
                        <a:pt x="68" y="53"/>
                        <a:pt x="70" y="50"/>
                        <a:pt x="70" y="48"/>
                      </a:cubicBezTo>
                      <a:cubicBezTo>
                        <a:pt x="75" y="47"/>
                        <a:pt x="75" y="47"/>
                        <a:pt x="75" y="47"/>
                      </a:cubicBezTo>
                      <a:cubicBezTo>
                        <a:pt x="77" y="47"/>
                        <a:pt x="78" y="45"/>
                        <a:pt x="78" y="43"/>
                      </a:cubicBezTo>
                      <a:cubicBezTo>
                        <a:pt x="78" y="35"/>
                        <a:pt x="78" y="35"/>
                        <a:pt x="78" y="35"/>
                      </a:cubicBezTo>
                      <a:cubicBezTo>
                        <a:pt x="78" y="33"/>
                        <a:pt x="77" y="32"/>
                        <a:pt x="75" y="31"/>
                      </a:cubicBezTo>
                      <a:cubicBezTo>
                        <a:pt x="70" y="31"/>
                        <a:pt x="70" y="31"/>
                        <a:pt x="70" y="31"/>
                      </a:cubicBezTo>
                      <a:cubicBezTo>
                        <a:pt x="70" y="28"/>
                        <a:pt x="69" y="26"/>
                        <a:pt x="67" y="23"/>
                      </a:cubicBezTo>
                      <a:cubicBezTo>
                        <a:pt x="70" y="20"/>
                        <a:pt x="70" y="20"/>
                        <a:pt x="70" y="20"/>
                      </a:cubicBezTo>
                      <a:cubicBezTo>
                        <a:pt x="71" y="18"/>
                        <a:pt x="71" y="16"/>
                        <a:pt x="70" y="15"/>
                      </a:cubicBezTo>
                      <a:cubicBezTo>
                        <a:pt x="64" y="9"/>
                        <a:pt x="64" y="9"/>
                        <a:pt x="64" y="9"/>
                      </a:cubicBezTo>
                      <a:cubicBezTo>
                        <a:pt x="63" y="7"/>
                        <a:pt x="61" y="7"/>
                        <a:pt x="59" y="8"/>
                      </a:cubicBezTo>
                      <a:cubicBezTo>
                        <a:pt x="56" y="11"/>
                        <a:pt x="56" y="11"/>
                        <a:pt x="56" y="11"/>
                      </a:cubicBezTo>
                      <a:cubicBezTo>
                        <a:pt x="53" y="10"/>
                        <a:pt x="51" y="9"/>
                        <a:pt x="48" y="8"/>
                      </a:cubicBezTo>
                      <a:cubicBezTo>
                        <a:pt x="47" y="3"/>
                        <a:pt x="47" y="3"/>
                        <a:pt x="47" y="3"/>
                      </a:cubicBezTo>
                      <a:cubicBezTo>
                        <a:pt x="47" y="2"/>
                        <a:pt x="45" y="0"/>
                        <a:pt x="44" y="0"/>
                      </a:cubicBezTo>
                      <a:cubicBezTo>
                        <a:pt x="35" y="0"/>
                        <a:pt x="35" y="0"/>
                        <a:pt x="35" y="0"/>
                      </a:cubicBezTo>
                      <a:cubicBezTo>
                        <a:pt x="33" y="0"/>
                        <a:pt x="32" y="2"/>
                        <a:pt x="32" y="3"/>
                      </a:cubicBezTo>
                      <a:cubicBezTo>
                        <a:pt x="31" y="8"/>
                        <a:pt x="31" y="8"/>
                        <a:pt x="31" y="8"/>
                      </a:cubicBezTo>
                      <a:cubicBezTo>
                        <a:pt x="28" y="9"/>
                        <a:pt x="26" y="10"/>
                        <a:pt x="23" y="12"/>
                      </a:cubicBezTo>
                      <a:cubicBezTo>
                        <a:pt x="19" y="8"/>
                        <a:pt x="19" y="8"/>
                        <a:pt x="19" y="8"/>
                      </a:cubicBezTo>
                      <a:cubicBezTo>
                        <a:pt x="18" y="7"/>
                        <a:pt x="16" y="7"/>
                        <a:pt x="14" y="9"/>
                      </a:cubicBezTo>
                      <a:cubicBezTo>
                        <a:pt x="8" y="15"/>
                        <a:pt x="8" y="15"/>
                        <a:pt x="8" y="15"/>
                      </a:cubicBezTo>
                      <a:cubicBezTo>
                        <a:pt x="7" y="16"/>
                        <a:pt x="7" y="18"/>
                        <a:pt x="8" y="20"/>
                      </a:cubicBezTo>
                      <a:cubicBezTo>
                        <a:pt x="11" y="24"/>
                        <a:pt x="11" y="24"/>
                        <a:pt x="11" y="24"/>
                      </a:cubicBezTo>
                      <a:cubicBezTo>
                        <a:pt x="10" y="26"/>
                        <a:pt x="9" y="29"/>
                        <a:pt x="8" y="31"/>
                      </a:cubicBezTo>
                      <a:cubicBezTo>
                        <a:pt x="3" y="32"/>
                        <a:pt x="3" y="32"/>
                        <a:pt x="3" y="32"/>
                      </a:cubicBezTo>
                      <a:cubicBezTo>
                        <a:pt x="1" y="32"/>
                        <a:pt x="0" y="33"/>
                        <a:pt x="0" y="35"/>
                      </a:cubicBezTo>
                      <a:cubicBezTo>
                        <a:pt x="0" y="44"/>
                        <a:pt x="0" y="44"/>
                        <a:pt x="0" y="44"/>
                      </a:cubicBezTo>
                      <a:cubicBezTo>
                        <a:pt x="0" y="46"/>
                        <a:pt x="1" y="47"/>
                        <a:pt x="3" y="47"/>
                      </a:cubicBezTo>
                      <a:lnTo>
                        <a:pt x="9" y="48"/>
                      </a:lnTo>
                      <a:close/>
                      <a:moveTo>
                        <a:pt x="39" y="25"/>
                      </a:moveTo>
                      <a:cubicBezTo>
                        <a:pt x="47" y="25"/>
                        <a:pt x="53" y="31"/>
                        <a:pt x="53" y="39"/>
                      </a:cubicBezTo>
                      <a:cubicBezTo>
                        <a:pt x="53" y="47"/>
                        <a:pt x="47" y="53"/>
                        <a:pt x="39" y="53"/>
                      </a:cubicBezTo>
                      <a:cubicBezTo>
                        <a:pt x="32" y="53"/>
                        <a:pt x="25" y="47"/>
                        <a:pt x="25" y="39"/>
                      </a:cubicBezTo>
                      <a:cubicBezTo>
                        <a:pt x="25" y="31"/>
                        <a:pt x="32" y="25"/>
                        <a:pt x="39" y="25"/>
                      </a:cubicBezTo>
                      <a:close/>
                      <a:moveTo>
                        <a:pt x="39" y="25"/>
                      </a:moveTo>
                      <a:cubicBezTo>
                        <a:pt x="39" y="25"/>
                        <a:pt x="39" y="25"/>
                        <a:pt x="39" y="25"/>
                      </a:cubicBezTo>
                    </a:path>
                  </a:pathLst>
                </a:custGeom>
                <a:solidFill>
                  <a:srgbClr val="FFFFFF"/>
                </a:solidFill>
                <a:ln w="9525">
                  <a:noFill/>
                  <a:round/>
                </a:ln>
              </p:spPr>
              <p:txBody>
                <a:bodyPr anchor="ctr"/>
                <a:lstStyle/>
                <a:p>
                  <a:pPr algn="ctr"/>
                  <a:endParaRPr>
                    <a:cs typeface="+mn-ea"/>
                    <a:sym typeface="+mn-lt"/>
                  </a:endParaRPr>
                </a:p>
              </p:txBody>
            </p:sp>
            <p:sp>
              <p:nvSpPr>
                <p:cNvPr id="30" name="Freeform: Shape 119"/>
                <p:cNvSpPr/>
                <p:nvPr/>
              </p:nvSpPr>
              <p:spPr bwMode="auto">
                <a:xfrm>
                  <a:off x="5365751" y="3756025"/>
                  <a:ext cx="195263" cy="193675"/>
                </a:xfrm>
                <a:custGeom>
                  <a:avLst/>
                  <a:gdLst/>
                  <a:ahLst/>
                  <a:cxnLst>
                    <a:cxn ang="0">
                      <a:pos x="55" y="10"/>
                    </a:cxn>
                    <a:cxn ang="0">
                      <a:pos x="51" y="6"/>
                    </a:cxn>
                    <a:cxn ang="0">
                      <a:pos x="46" y="6"/>
                    </a:cxn>
                    <a:cxn ang="0">
                      <a:pos x="44" y="9"/>
                    </a:cxn>
                    <a:cxn ang="0">
                      <a:pos x="37" y="7"/>
                    </a:cxn>
                    <a:cxn ang="0">
                      <a:pos x="36" y="3"/>
                    </a:cxn>
                    <a:cxn ang="0">
                      <a:pos x="32" y="0"/>
                    </a:cxn>
                    <a:cxn ang="0">
                      <a:pos x="27" y="1"/>
                    </a:cxn>
                    <a:cxn ang="0">
                      <a:pos x="23" y="4"/>
                    </a:cxn>
                    <a:cxn ang="0">
                      <a:pos x="23" y="8"/>
                    </a:cxn>
                    <a:cxn ang="0">
                      <a:pos x="17" y="11"/>
                    </a:cxn>
                    <a:cxn ang="0">
                      <a:pos x="14" y="9"/>
                    </a:cxn>
                    <a:cxn ang="0">
                      <a:pos x="9" y="10"/>
                    </a:cxn>
                    <a:cxn ang="0">
                      <a:pos x="6" y="14"/>
                    </a:cxn>
                    <a:cxn ang="0">
                      <a:pos x="6" y="19"/>
                    </a:cxn>
                    <a:cxn ang="0">
                      <a:pos x="8" y="22"/>
                    </a:cxn>
                    <a:cxn ang="0">
                      <a:pos x="6" y="28"/>
                    </a:cxn>
                    <a:cxn ang="0">
                      <a:pos x="3" y="29"/>
                    </a:cxn>
                    <a:cxn ang="0">
                      <a:pos x="0" y="33"/>
                    </a:cxn>
                    <a:cxn ang="0">
                      <a:pos x="0" y="38"/>
                    </a:cxn>
                    <a:cxn ang="0">
                      <a:pos x="4" y="42"/>
                    </a:cxn>
                    <a:cxn ang="0">
                      <a:pos x="8" y="42"/>
                    </a:cxn>
                    <a:cxn ang="0">
                      <a:pos x="11" y="47"/>
                    </a:cxn>
                    <a:cxn ang="0">
                      <a:pos x="8" y="51"/>
                    </a:cxn>
                    <a:cxn ang="0">
                      <a:pos x="9" y="55"/>
                    </a:cxn>
                    <a:cxn ang="0">
                      <a:pos x="14" y="59"/>
                    </a:cxn>
                    <a:cxn ang="0">
                      <a:pos x="18" y="59"/>
                    </a:cxn>
                    <a:cxn ang="0">
                      <a:pos x="21" y="56"/>
                    </a:cxn>
                    <a:cxn ang="0">
                      <a:pos x="27" y="58"/>
                    </a:cxn>
                    <a:cxn ang="0">
                      <a:pos x="28" y="62"/>
                    </a:cxn>
                    <a:cxn ang="0">
                      <a:pos x="32" y="65"/>
                    </a:cxn>
                    <a:cxn ang="0">
                      <a:pos x="38" y="64"/>
                    </a:cxn>
                    <a:cxn ang="0">
                      <a:pos x="41" y="61"/>
                    </a:cxn>
                    <a:cxn ang="0">
                      <a:pos x="41" y="57"/>
                    </a:cxn>
                    <a:cxn ang="0">
                      <a:pos x="47" y="54"/>
                    </a:cxn>
                    <a:cxn ang="0">
                      <a:pos x="50" y="56"/>
                    </a:cxn>
                    <a:cxn ang="0">
                      <a:pos x="55" y="56"/>
                    </a:cxn>
                    <a:cxn ang="0">
                      <a:pos x="59" y="51"/>
                    </a:cxn>
                    <a:cxn ang="0">
                      <a:pos x="59" y="46"/>
                    </a:cxn>
                    <a:cxn ang="0">
                      <a:pos x="56" y="44"/>
                    </a:cxn>
                    <a:cxn ang="0">
                      <a:pos x="58" y="37"/>
                    </a:cxn>
                    <a:cxn ang="0">
                      <a:pos x="62" y="37"/>
                    </a:cxn>
                    <a:cxn ang="0">
                      <a:pos x="64" y="33"/>
                    </a:cxn>
                    <a:cxn ang="0">
                      <a:pos x="64" y="27"/>
                    </a:cxn>
                    <a:cxn ang="0">
                      <a:pos x="60" y="24"/>
                    </a:cxn>
                    <a:cxn ang="0">
                      <a:pos x="57" y="24"/>
                    </a:cxn>
                    <a:cxn ang="0">
                      <a:pos x="54" y="18"/>
                    </a:cxn>
                    <a:cxn ang="0">
                      <a:pos x="56" y="15"/>
                    </a:cxn>
                    <a:cxn ang="0">
                      <a:pos x="55" y="10"/>
                    </a:cxn>
                    <a:cxn ang="0">
                      <a:pos x="33" y="44"/>
                    </a:cxn>
                    <a:cxn ang="0">
                      <a:pos x="21" y="33"/>
                    </a:cxn>
                    <a:cxn ang="0">
                      <a:pos x="31" y="21"/>
                    </a:cxn>
                    <a:cxn ang="0">
                      <a:pos x="44" y="31"/>
                    </a:cxn>
                    <a:cxn ang="0">
                      <a:pos x="33" y="44"/>
                    </a:cxn>
                    <a:cxn ang="0">
                      <a:pos x="33" y="44"/>
                    </a:cxn>
                    <a:cxn ang="0">
                      <a:pos x="33" y="44"/>
                    </a:cxn>
                  </a:cxnLst>
                  <a:rect l="0" t="0" r="r" b="b"/>
                  <a:pathLst>
                    <a:path w="65" h="65">
                      <a:moveTo>
                        <a:pt x="55" y="10"/>
                      </a:moveTo>
                      <a:cubicBezTo>
                        <a:pt x="51" y="6"/>
                        <a:pt x="51" y="6"/>
                        <a:pt x="51" y="6"/>
                      </a:cubicBezTo>
                      <a:cubicBezTo>
                        <a:pt x="49" y="5"/>
                        <a:pt x="47" y="5"/>
                        <a:pt x="46" y="6"/>
                      </a:cubicBezTo>
                      <a:cubicBezTo>
                        <a:pt x="44" y="9"/>
                        <a:pt x="44" y="9"/>
                        <a:pt x="44" y="9"/>
                      </a:cubicBezTo>
                      <a:cubicBezTo>
                        <a:pt x="41" y="8"/>
                        <a:pt x="39" y="7"/>
                        <a:pt x="37" y="7"/>
                      </a:cubicBezTo>
                      <a:cubicBezTo>
                        <a:pt x="36" y="3"/>
                        <a:pt x="36" y="3"/>
                        <a:pt x="36" y="3"/>
                      </a:cubicBezTo>
                      <a:cubicBezTo>
                        <a:pt x="36" y="1"/>
                        <a:pt x="34" y="0"/>
                        <a:pt x="32" y="0"/>
                      </a:cubicBezTo>
                      <a:cubicBezTo>
                        <a:pt x="27" y="1"/>
                        <a:pt x="27" y="1"/>
                        <a:pt x="27" y="1"/>
                      </a:cubicBezTo>
                      <a:cubicBezTo>
                        <a:pt x="25" y="1"/>
                        <a:pt x="23" y="2"/>
                        <a:pt x="23" y="4"/>
                      </a:cubicBezTo>
                      <a:cubicBezTo>
                        <a:pt x="23" y="8"/>
                        <a:pt x="23" y="8"/>
                        <a:pt x="23" y="8"/>
                      </a:cubicBezTo>
                      <a:cubicBezTo>
                        <a:pt x="21" y="9"/>
                        <a:pt x="19" y="10"/>
                        <a:pt x="17" y="11"/>
                      </a:cubicBezTo>
                      <a:cubicBezTo>
                        <a:pt x="14" y="9"/>
                        <a:pt x="14" y="9"/>
                        <a:pt x="14" y="9"/>
                      </a:cubicBezTo>
                      <a:cubicBezTo>
                        <a:pt x="13" y="8"/>
                        <a:pt x="11" y="8"/>
                        <a:pt x="9" y="10"/>
                      </a:cubicBezTo>
                      <a:cubicBezTo>
                        <a:pt x="6" y="14"/>
                        <a:pt x="6" y="14"/>
                        <a:pt x="6" y="14"/>
                      </a:cubicBezTo>
                      <a:cubicBezTo>
                        <a:pt x="4" y="16"/>
                        <a:pt x="4" y="18"/>
                        <a:pt x="6" y="19"/>
                      </a:cubicBezTo>
                      <a:cubicBezTo>
                        <a:pt x="8" y="22"/>
                        <a:pt x="8" y="22"/>
                        <a:pt x="8" y="22"/>
                      </a:cubicBezTo>
                      <a:cubicBezTo>
                        <a:pt x="7" y="24"/>
                        <a:pt x="7" y="26"/>
                        <a:pt x="6" y="28"/>
                      </a:cubicBezTo>
                      <a:cubicBezTo>
                        <a:pt x="3" y="29"/>
                        <a:pt x="3" y="29"/>
                        <a:pt x="3" y="29"/>
                      </a:cubicBezTo>
                      <a:cubicBezTo>
                        <a:pt x="1" y="29"/>
                        <a:pt x="0" y="31"/>
                        <a:pt x="0" y="33"/>
                      </a:cubicBezTo>
                      <a:cubicBezTo>
                        <a:pt x="0" y="38"/>
                        <a:pt x="0" y="38"/>
                        <a:pt x="0" y="38"/>
                      </a:cubicBezTo>
                      <a:cubicBezTo>
                        <a:pt x="1" y="40"/>
                        <a:pt x="2" y="42"/>
                        <a:pt x="4" y="42"/>
                      </a:cubicBezTo>
                      <a:cubicBezTo>
                        <a:pt x="8" y="42"/>
                        <a:pt x="8" y="42"/>
                        <a:pt x="8" y="42"/>
                      </a:cubicBezTo>
                      <a:cubicBezTo>
                        <a:pt x="9" y="44"/>
                        <a:pt x="9" y="45"/>
                        <a:pt x="11" y="47"/>
                      </a:cubicBezTo>
                      <a:cubicBezTo>
                        <a:pt x="8" y="51"/>
                        <a:pt x="8" y="51"/>
                        <a:pt x="8" y="51"/>
                      </a:cubicBezTo>
                      <a:cubicBezTo>
                        <a:pt x="7" y="52"/>
                        <a:pt x="8" y="54"/>
                        <a:pt x="9" y="55"/>
                      </a:cubicBezTo>
                      <a:cubicBezTo>
                        <a:pt x="14" y="59"/>
                        <a:pt x="14" y="59"/>
                        <a:pt x="14" y="59"/>
                      </a:cubicBezTo>
                      <a:cubicBezTo>
                        <a:pt x="15" y="60"/>
                        <a:pt x="17" y="60"/>
                        <a:pt x="18" y="59"/>
                      </a:cubicBezTo>
                      <a:cubicBezTo>
                        <a:pt x="21" y="56"/>
                        <a:pt x="21" y="56"/>
                        <a:pt x="21" y="56"/>
                      </a:cubicBezTo>
                      <a:cubicBezTo>
                        <a:pt x="23" y="57"/>
                        <a:pt x="25" y="58"/>
                        <a:pt x="27" y="58"/>
                      </a:cubicBezTo>
                      <a:cubicBezTo>
                        <a:pt x="28" y="62"/>
                        <a:pt x="28" y="62"/>
                        <a:pt x="28" y="62"/>
                      </a:cubicBezTo>
                      <a:cubicBezTo>
                        <a:pt x="28" y="64"/>
                        <a:pt x="30" y="65"/>
                        <a:pt x="32" y="65"/>
                      </a:cubicBezTo>
                      <a:cubicBezTo>
                        <a:pt x="38" y="64"/>
                        <a:pt x="38" y="64"/>
                        <a:pt x="38" y="64"/>
                      </a:cubicBezTo>
                      <a:cubicBezTo>
                        <a:pt x="39" y="64"/>
                        <a:pt x="41" y="63"/>
                        <a:pt x="41" y="61"/>
                      </a:cubicBezTo>
                      <a:cubicBezTo>
                        <a:pt x="41" y="57"/>
                        <a:pt x="41" y="57"/>
                        <a:pt x="41" y="57"/>
                      </a:cubicBezTo>
                      <a:cubicBezTo>
                        <a:pt x="43" y="56"/>
                        <a:pt x="45" y="55"/>
                        <a:pt x="47" y="54"/>
                      </a:cubicBezTo>
                      <a:cubicBezTo>
                        <a:pt x="50" y="56"/>
                        <a:pt x="50" y="56"/>
                        <a:pt x="50" y="56"/>
                      </a:cubicBezTo>
                      <a:cubicBezTo>
                        <a:pt x="52" y="57"/>
                        <a:pt x="54" y="57"/>
                        <a:pt x="55" y="56"/>
                      </a:cubicBezTo>
                      <a:cubicBezTo>
                        <a:pt x="59" y="51"/>
                        <a:pt x="59" y="51"/>
                        <a:pt x="59" y="51"/>
                      </a:cubicBezTo>
                      <a:cubicBezTo>
                        <a:pt x="60" y="50"/>
                        <a:pt x="60" y="48"/>
                        <a:pt x="59" y="46"/>
                      </a:cubicBezTo>
                      <a:cubicBezTo>
                        <a:pt x="56" y="44"/>
                        <a:pt x="56" y="44"/>
                        <a:pt x="56" y="44"/>
                      </a:cubicBezTo>
                      <a:cubicBezTo>
                        <a:pt x="57" y="42"/>
                        <a:pt x="58" y="39"/>
                        <a:pt x="58" y="37"/>
                      </a:cubicBezTo>
                      <a:cubicBezTo>
                        <a:pt x="62" y="37"/>
                        <a:pt x="62" y="37"/>
                        <a:pt x="62" y="37"/>
                      </a:cubicBezTo>
                      <a:cubicBezTo>
                        <a:pt x="63" y="36"/>
                        <a:pt x="65" y="35"/>
                        <a:pt x="64" y="33"/>
                      </a:cubicBezTo>
                      <a:cubicBezTo>
                        <a:pt x="64" y="27"/>
                        <a:pt x="64" y="27"/>
                        <a:pt x="64" y="27"/>
                      </a:cubicBezTo>
                      <a:cubicBezTo>
                        <a:pt x="64" y="25"/>
                        <a:pt x="62" y="24"/>
                        <a:pt x="60" y="24"/>
                      </a:cubicBezTo>
                      <a:cubicBezTo>
                        <a:pt x="57" y="24"/>
                        <a:pt x="57" y="24"/>
                        <a:pt x="57" y="24"/>
                      </a:cubicBezTo>
                      <a:cubicBezTo>
                        <a:pt x="56" y="21"/>
                        <a:pt x="55" y="20"/>
                        <a:pt x="54" y="18"/>
                      </a:cubicBezTo>
                      <a:cubicBezTo>
                        <a:pt x="56" y="15"/>
                        <a:pt x="56" y="15"/>
                        <a:pt x="56" y="15"/>
                      </a:cubicBezTo>
                      <a:cubicBezTo>
                        <a:pt x="57" y="13"/>
                        <a:pt x="57" y="11"/>
                        <a:pt x="55" y="10"/>
                      </a:cubicBezTo>
                      <a:close/>
                      <a:moveTo>
                        <a:pt x="33" y="44"/>
                      </a:moveTo>
                      <a:cubicBezTo>
                        <a:pt x="27" y="44"/>
                        <a:pt x="21" y="40"/>
                        <a:pt x="21" y="33"/>
                      </a:cubicBezTo>
                      <a:cubicBezTo>
                        <a:pt x="20" y="27"/>
                        <a:pt x="25" y="21"/>
                        <a:pt x="31" y="21"/>
                      </a:cubicBezTo>
                      <a:cubicBezTo>
                        <a:pt x="38" y="20"/>
                        <a:pt x="43" y="25"/>
                        <a:pt x="44" y="31"/>
                      </a:cubicBezTo>
                      <a:cubicBezTo>
                        <a:pt x="44" y="38"/>
                        <a:pt x="40" y="43"/>
                        <a:pt x="33" y="44"/>
                      </a:cubicBezTo>
                      <a:close/>
                      <a:moveTo>
                        <a:pt x="33" y="44"/>
                      </a:moveTo>
                      <a:cubicBezTo>
                        <a:pt x="33" y="44"/>
                        <a:pt x="33" y="44"/>
                        <a:pt x="33" y="44"/>
                      </a:cubicBezTo>
                    </a:path>
                  </a:pathLst>
                </a:custGeom>
                <a:solidFill>
                  <a:srgbClr val="FFFFFF"/>
                </a:solidFill>
                <a:ln w="9525">
                  <a:noFill/>
                  <a:round/>
                </a:ln>
              </p:spPr>
              <p:txBody>
                <a:bodyPr anchor="ctr"/>
                <a:lstStyle/>
                <a:p>
                  <a:pPr algn="ctr"/>
                  <a:endParaRPr>
                    <a:cs typeface="+mn-ea"/>
                    <a:sym typeface="+mn-lt"/>
                  </a:endParaRPr>
                </a:p>
              </p:txBody>
            </p:sp>
            <p:sp>
              <p:nvSpPr>
                <p:cNvPr id="31" name="Freeform: Shape 120"/>
                <p:cNvSpPr/>
                <p:nvPr/>
              </p:nvSpPr>
              <p:spPr bwMode="auto">
                <a:xfrm>
                  <a:off x="5240338" y="3871913"/>
                  <a:ext cx="155575" cy="155575"/>
                </a:xfrm>
                <a:custGeom>
                  <a:avLst/>
                  <a:gdLst/>
                  <a:ahLst/>
                  <a:cxnLst>
                    <a:cxn ang="0">
                      <a:pos x="3" y="21"/>
                    </a:cxn>
                    <a:cxn ang="0">
                      <a:pos x="0" y="24"/>
                    </a:cxn>
                    <a:cxn ang="0">
                      <a:pos x="0" y="28"/>
                    </a:cxn>
                    <a:cxn ang="0">
                      <a:pos x="3" y="31"/>
                    </a:cxn>
                    <a:cxn ang="0">
                      <a:pos x="6" y="32"/>
                    </a:cxn>
                    <a:cxn ang="0">
                      <a:pos x="7" y="36"/>
                    </a:cxn>
                    <a:cxn ang="0">
                      <a:pos x="6" y="38"/>
                    </a:cxn>
                    <a:cxn ang="0">
                      <a:pos x="6" y="43"/>
                    </a:cxn>
                    <a:cxn ang="0">
                      <a:pos x="9" y="45"/>
                    </a:cxn>
                    <a:cxn ang="0">
                      <a:pos x="13" y="46"/>
                    </a:cxn>
                    <a:cxn ang="0">
                      <a:pos x="15" y="44"/>
                    </a:cxn>
                    <a:cxn ang="0">
                      <a:pos x="20" y="46"/>
                    </a:cxn>
                    <a:cxn ang="0">
                      <a:pos x="20" y="49"/>
                    </a:cxn>
                    <a:cxn ang="0">
                      <a:pos x="24" y="52"/>
                    </a:cxn>
                    <a:cxn ang="0">
                      <a:pos x="27" y="52"/>
                    </a:cxn>
                    <a:cxn ang="0">
                      <a:pos x="31" y="49"/>
                    </a:cxn>
                    <a:cxn ang="0">
                      <a:pos x="31" y="47"/>
                    </a:cxn>
                    <a:cxn ang="0">
                      <a:pos x="36" y="45"/>
                    </a:cxn>
                    <a:cxn ang="0">
                      <a:pos x="38" y="46"/>
                    </a:cxn>
                    <a:cxn ang="0">
                      <a:pos x="43" y="46"/>
                    </a:cxn>
                    <a:cxn ang="0">
                      <a:pos x="46" y="43"/>
                    </a:cxn>
                    <a:cxn ang="0">
                      <a:pos x="46" y="39"/>
                    </a:cxn>
                    <a:cxn ang="0">
                      <a:pos x="45" y="37"/>
                    </a:cxn>
                    <a:cxn ang="0">
                      <a:pos x="47" y="32"/>
                    </a:cxn>
                    <a:cxn ang="0">
                      <a:pos x="49" y="32"/>
                    </a:cxn>
                    <a:cxn ang="0">
                      <a:pos x="52" y="28"/>
                    </a:cxn>
                    <a:cxn ang="0">
                      <a:pos x="52" y="24"/>
                    </a:cxn>
                    <a:cxn ang="0">
                      <a:pos x="49" y="21"/>
                    </a:cxn>
                    <a:cxn ang="0">
                      <a:pos x="47" y="21"/>
                    </a:cxn>
                    <a:cxn ang="0">
                      <a:pos x="45" y="16"/>
                    </a:cxn>
                    <a:cxn ang="0">
                      <a:pos x="46" y="14"/>
                    </a:cxn>
                    <a:cxn ang="0">
                      <a:pos x="46" y="9"/>
                    </a:cxn>
                    <a:cxn ang="0">
                      <a:pos x="44" y="7"/>
                    </a:cxn>
                    <a:cxn ang="0">
                      <a:pos x="39" y="6"/>
                    </a:cxn>
                    <a:cxn ang="0">
                      <a:pos x="37" y="8"/>
                    </a:cxn>
                    <a:cxn ang="0">
                      <a:pos x="32" y="5"/>
                    </a:cxn>
                    <a:cxn ang="0">
                      <a:pos x="32" y="3"/>
                    </a:cxn>
                    <a:cxn ang="0">
                      <a:pos x="28" y="0"/>
                    </a:cxn>
                    <a:cxn ang="0">
                      <a:pos x="25" y="0"/>
                    </a:cxn>
                    <a:cxn ang="0">
                      <a:pos x="21" y="3"/>
                    </a:cxn>
                    <a:cxn ang="0">
                      <a:pos x="21" y="5"/>
                    </a:cxn>
                    <a:cxn ang="0">
                      <a:pos x="16" y="7"/>
                    </a:cxn>
                    <a:cxn ang="0">
                      <a:pos x="14" y="6"/>
                    </a:cxn>
                    <a:cxn ang="0">
                      <a:pos x="9" y="6"/>
                    </a:cxn>
                    <a:cxn ang="0">
                      <a:pos x="6" y="9"/>
                    </a:cxn>
                    <a:cxn ang="0">
                      <a:pos x="6" y="13"/>
                    </a:cxn>
                    <a:cxn ang="0">
                      <a:pos x="8" y="15"/>
                    </a:cxn>
                    <a:cxn ang="0">
                      <a:pos x="6" y="20"/>
                    </a:cxn>
                    <a:cxn ang="0">
                      <a:pos x="3" y="21"/>
                    </a:cxn>
                    <a:cxn ang="0">
                      <a:pos x="26" y="16"/>
                    </a:cxn>
                    <a:cxn ang="0">
                      <a:pos x="36" y="26"/>
                    </a:cxn>
                    <a:cxn ang="0">
                      <a:pos x="26" y="35"/>
                    </a:cxn>
                    <a:cxn ang="0">
                      <a:pos x="17" y="26"/>
                    </a:cxn>
                    <a:cxn ang="0">
                      <a:pos x="26" y="16"/>
                    </a:cxn>
                    <a:cxn ang="0">
                      <a:pos x="26" y="16"/>
                    </a:cxn>
                    <a:cxn ang="0">
                      <a:pos x="26" y="16"/>
                    </a:cxn>
                  </a:cxnLst>
                  <a:rect l="0" t="0" r="r" b="b"/>
                  <a:pathLst>
                    <a:path w="52" h="52">
                      <a:moveTo>
                        <a:pt x="3" y="21"/>
                      </a:moveTo>
                      <a:cubicBezTo>
                        <a:pt x="1" y="21"/>
                        <a:pt x="0" y="22"/>
                        <a:pt x="0" y="24"/>
                      </a:cubicBezTo>
                      <a:cubicBezTo>
                        <a:pt x="0" y="28"/>
                        <a:pt x="0" y="28"/>
                        <a:pt x="0" y="28"/>
                      </a:cubicBezTo>
                      <a:cubicBezTo>
                        <a:pt x="0" y="29"/>
                        <a:pt x="1" y="31"/>
                        <a:pt x="3" y="31"/>
                      </a:cubicBezTo>
                      <a:cubicBezTo>
                        <a:pt x="6" y="32"/>
                        <a:pt x="6" y="32"/>
                        <a:pt x="6" y="32"/>
                      </a:cubicBezTo>
                      <a:cubicBezTo>
                        <a:pt x="6" y="33"/>
                        <a:pt x="7" y="35"/>
                        <a:pt x="7" y="36"/>
                      </a:cubicBezTo>
                      <a:cubicBezTo>
                        <a:pt x="6" y="38"/>
                        <a:pt x="6" y="38"/>
                        <a:pt x="6" y="38"/>
                      </a:cubicBezTo>
                      <a:cubicBezTo>
                        <a:pt x="5" y="40"/>
                        <a:pt x="5" y="42"/>
                        <a:pt x="6" y="43"/>
                      </a:cubicBezTo>
                      <a:cubicBezTo>
                        <a:pt x="9" y="45"/>
                        <a:pt x="9" y="45"/>
                        <a:pt x="9" y="45"/>
                      </a:cubicBezTo>
                      <a:cubicBezTo>
                        <a:pt x="10" y="47"/>
                        <a:pt x="12" y="47"/>
                        <a:pt x="13" y="46"/>
                      </a:cubicBezTo>
                      <a:cubicBezTo>
                        <a:pt x="15" y="44"/>
                        <a:pt x="15" y="44"/>
                        <a:pt x="15" y="44"/>
                      </a:cubicBezTo>
                      <a:cubicBezTo>
                        <a:pt x="17" y="45"/>
                        <a:pt x="18" y="46"/>
                        <a:pt x="20" y="46"/>
                      </a:cubicBezTo>
                      <a:cubicBezTo>
                        <a:pt x="20" y="49"/>
                        <a:pt x="20" y="49"/>
                        <a:pt x="20" y="49"/>
                      </a:cubicBezTo>
                      <a:cubicBezTo>
                        <a:pt x="21" y="51"/>
                        <a:pt x="22" y="52"/>
                        <a:pt x="24" y="52"/>
                      </a:cubicBezTo>
                      <a:cubicBezTo>
                        <a:pt x="27" y="52"/>
                        <a:pt x="27" y="52"/>
                        <a:pt x="27" y="52"/>
                      </a:cubicBezTo>
                      <a:cubicBezTo>
                        <a:pt x="29" y="52"/>
                        <a:pt x="31" y="51"/>
                        <a:pt x="31" y="49"/>
                      </a:cubicBezTo>
                      <a:cubicBezTo>
                        <a:pt x="31" y="47"/>
                        <a:pt x="31" y="47"/>
                        <a:pt x="31" y="47"/>
                      </a:cubicBezTo>
                      <a:cubicBezTo>
                        <a:pt x="33" y="46"/>
                        <a:pt x="35" y="45"/>
                        <a:pt x="36" y="45"/>
                      </a:cubicBezTo>
                      <a:cubicBezTo>
                        <a:pt x="38" y="46"/>
                        <a:pt x="38" y="46"/>
                        <a:pt x="38" y="46"/>
                      </a:cubicBezTo>
                      <a:cubicBezTo>
                        <a:pt x="40" y="47"/>
                        <a:pt x="42" y="47"/>
                        <a:pt x="43" y="46"/>
                      </a:cubicBezTo>
                      <a:cubicBezTo>
                        <a:pt x="46" y="43"/>
                        <a:pt x="46" y="43"/>
                        <a:pt x="46" y="43"/>
                      </a:cubicBezTo>
                      <a:cubicBezTo>
                        <a:pt x="47" y="42"/>
                        <a:pt x="47" y="40"/>
                        <a:pt x="46" y="39"/>
                      </a:cubicBezTo>
                      <a:cubicBezTo>
                        <a:pt x="45" y="37"/>
                        <a:pt x="45" y="37"/>
                        <a:pt x="45" y="37"/>
                      </a:cubicBezTo>
                      <a:cubicBezTo>
                        <a:pt x="45" y="35"/>
                        <a:pt x="46" y="33"/>
                        <a:pt x="47" y="32"/>
                      </a:cubicBezTo>
                      <a:cubicBezTo>
                        <a:pt x="49" y="32"/>
                        <a:pt x="49" y="32"/>
                        <a:pt x="49" y="32"/>
                      </a:cubicBezTo>
                      <a:cubicBezTo>
                        <a:pt x="51" y="31"/>
                        <a:pt x="52" y="30"/>
                        <a:pt x="52" y="28"/>
                      </a:cubicBezTo>
                      <a:cubicBezTo>
                        <a:pt x="52" y="24"/>
                        <a:pt x="52" y="24"/>
                        <a:pt x="52" y="24"/>
                      </a:cubicBezTo>
                      <a:cubicBezTo>
                        <a:pt x="52" y="23"/>
                        <a:pt x="51" y="21"/>
                        <a:pt x="49" y="21"/>
                      </a:cubicBezTo>
                      <a:cubicBezTo>
                        <a:pt x="47" y="21"/>
                        <a:pt x="47" y="21"/>
                        <a:pt x="47" y="21"/>
                      </a:cubicBezTo>
                      <a:cubicBezTo>
                        <a:pt x="46" y="19"/>
                        <a:pt x="46" y="17"/>
                        <a:pt x="45" y="16"/>
                      </a:cubicBezTo>
                      <a:cubicBezTo>
                        <a:pt x="46" y="14"/>
                        <a:pt x="46" y="14"/>
                        <a:pt x="46" y="14"/>
                      </a:cubicBezTo>
                      <a:cubicBezTo>
                        <a:pt x="47" y="12"/>
                        <a:pt x="47" y="10"/>
                        <a:pt x="46" y="9"/>
                      </a:cubicBezTo>
                      <a:cubicBezTo>
                        <a:pt x="44" y="7"/>
                        <a:pt x="44" y="7"/>
                        <a:pt x="44" y="7"/>
                      </a:cubicBezTo>
                      <a:cubicBezTo>
                        <a:pt x="42" y="5"/>
                        <a:pt x="40" y="5"/>
                        <a:pt x="39" y="6"/>
                      </a:cubicBezTo>
                      <a:cubicBezTo>
                        <a:pt x="37" y="8"/>
                        <a:pt x="37" y="8"/>
                        <a:pt x="37" y="8"/>
                      </a:cubicBezTo>
                      <a:cubicBezTo>
                        <a:pt x="36" y="7"/>
                        <a:pt x="34" y="6"/>
                        <a:pt x="32" y="5"/>
                      </a:cubicBezTo>
                      <a:cubicBezTo>
                        <a:pt x="32" y="3"/>
                        <a:pt x="32" y="3"/>
                        <a:pt x="32" y="3"/>
                      </a:cubicBezTo>
                      <a:cubicBezTo>
                        <a:pt x="32" y="1"/>
                        <a:pt x="30" y="0"/>
                        <a:pt x="28" y="0"/>
                      </a:cubicBezTo>
                      <a:cubicBezTo>
                        <a:pt x="25" y="0"/>
                        <a:pt x="25" y="0"/>
                        <a:pt x="25" y="0"/>
                      </a:cubicBezTo>
                      <a:cubicBezTo>
                        <a:pt x="23" y="0"/>
                        <a:pt x="21" y="1"/>
                        <a:pt x="21" y="3"/>
                      </a:cubicBezTo>
                      <a:cubicBezTo>
                        <a:pt x="21" y="5"/>
                        <a:pt x="21" y="5"/>
                        <a:pt x="21" y="5"/>
                      </a:cubicBezTo>
                      <a:cubicBezTo>
                        <a:pt x="19" y="6"/>
                        <a:pt x="17" y="6"/>
                        <a:pt x="16" y="7"/>
                      </a:cubicBezTo>
                      <a:cubicBezTo>
                        <a:pt x="14" y="6"/>
                        <a:pt x="14" y="6"/>
                        <a:pt x="14" y="6"/>
                      </a:cubicBezTo>
                      <a:cubicBezTo>
                        <a:pt x="12" y="5"/>
                        <a:pt x="10" y="5"/>
                        <a:pt x="9" y="6"/>
                      </a:cubicBezTo>
                      <a:cubicBezTo>
                        <a:pt x="6" y="9"/>
                        <a:pt x="6" y="9"/>
                        <a:pt x="6" y="9"/>
                      </a:cubicBezTo>
                      <a:cubicBezTo>
                        <a:pt x="5" y="10"/>
                        <a:pt x="5" y="12"/>
                        <a:pt x="6" y="13"/>
                      </a:cubicBezTo>
                      <a:cubicBezTo>
                        <a:pt x="8" y="15"/>
                        <a:pt x="8" y="15"/>
                        <a:pt x="8" y="15"/>
                      </a:cubicBezTo>
                      <a:cubicBezTo>
                        <a:pt x="7" y="17"/>
                        <a:pt x="6" y="19"/>
                        <a:pt x="6" y="20"/>
                      </a:cubicBezTo>
                      <a:lnTo>
                        <a:pt x="3" y="21"/>
                      </a:lnTo>
                      <a:close/>
                      <a:moveTo>
                        <a:pt x="26" y="16"/>
                      </a:moveTo>
                      <a:cubicBezTo>
                        <a:pt x="31" y="17"/>
                        <a:pt x="36" y="21"/>
                        <a:pt x="36" y="26"/>
                      </a:cubicBezTo>
                      <a:cubicBezTo>
                        <a:pt x="35" y="31"/>
                        <a:pt x="31" y="35"/>
                        <a:pt x="26" y="35"/>
                      </a:cubicBezTo>
                      <a:cubicBezTo>
                        <a:pt x="21" y="35"/>
                        <a:pt x="17" y="31"/>
                        <a:pt x="17" y="26"/>
                      </a:cubicBezTo>
                      <a:cubicBezTo>
                        <a:pt x="17" y="21"/>
                        <a:pt x="21" y="16"/>
                        <a:pt x="26" y="16"/>
                      </a:cubicBezTo>
                      <a:close/>
                      <a:moveTo>
                        <a:pt x="26" y="16"/>
                      </a:moveTo>
                      <a:cubicBezTo>
                        <a:pt x="26" y="16"/>
                        <a:pt x="26" y="16"/>
                        <a:pt x="26" y="16"/>
                      </a:cubicBezTo>
                    </a:path>
                  </a:pathLst>
                </a:custGeom>
                <a:solidFill>
                  <a:srgbClr val="FFFFFF"/>
                </a:solidFill>
                <a:ln w="9525">
                  <a:noFill/>
                  <a:round/>
                </a:ln>
              </p:spPr>
              <p:txBody>
                <a:bodyPr anchor="ctr"/>
                <a:lstStyle/>
                <a:p>
                  <a:pPr algn="ctr"/>
                  <a:endParaRPr>
                    <a:cs typeface="+mn-ea"/>
                    <a:sym typeface="+mn-lt"/>
                  </a:endParaRPr>
                </a:p>
              </p:txBody>
            </p:sp>
          </p:grpSp>
          <p:sp>
            <p:nvSpPr>
              <p:cNvPr id="24" name="Freeform: Shape 121"/>
              <p:cNvSpPr/>
              <p:nvPr/>
            </p:nvSpPr>
            <p:spPr bwMode="auto">
              <a:xfrm>
                <a:off x="4622344" y="2067032"/>
                <a:ext cx="422752" cy="628156"/>
              </a:xfrm>
              <a:custGeom>
                <a:avLst/>
                <a:gdLst/>
                <a:ahLst/>
                <a:cxnLst>
                  <a:cxn ang="0">
                    <a:pos x="47" y="0"/>
                  </a:cxn>
                  <a:cxn ang="0">
                    <a:pos x="10" y="76"/>
                  </a:cxn>
                  <a:cxn ang="0">
                    <a:pos x="24" y="124"/>
                  </a:cxn>
                  <a:cxn ang="0">
                    <a:pos x="34" y="128"/>
                  </a:cxn>
                  <a:cxn ang="0">
                    <a:pos x="44" y="140"/>
                  </a:cxn>
                  <a:cxn ang="0">
                    <a:pos x="62" y="130"/>
                  </a:cxn>
                  <a:cxn ang="0">
                    <a:pos x="67" y="128"/>
                  </a:cxn>
                  <a:cxn ang="0">
                    <a:pos x="72" y="94"/>
                  </a:cxn>
                  <a:cxn ang="0">
                    <a:pos x="94" y="46"/>
                  </a:cxn>
                  <a:cxn ang="0">
                    <a:pos x="32" y="53"/>
                  </a:cxn>
                  <a:cxn ang="0">
                    <a:pos x="43" y="56"/>
                  </a:cxn>
                  <a:cxn ang="0">
                    <a:pos x="47" y="56"/>
                  </a:cxn>
                  <a:cxn ang="0">
                    <a:pos x="55" y="55"/>
                  </a:cxn>
                  <a:cxn ang="0">
                    <a:pos x="58" y="56"/>
                  </a:cxn>
                  <a:cxn ang="0">
                    <a:pos x="54" y="89"/>
                  </a:cxn>
                  <a:cxn ang="0">
                    <a:pos x="62" y="98"/>
                  </a:cxn>
                  <a:cxn ang="0">
                    <a:pos x="33" y="106"/>
                  </a:cxn>
                  <a:cxn ang="0">
                    <a:pos x="62" y="98"/>
                  </a:cxn>
                  <a:cxn ang="0">
                    <a:pos x="33" y="111"/>
                  </a:cxn>
                  <a:cxn ang="0">
                    <a:pos x="62" y="118"/>
                  </a:cxn>
                  <a:cxn ang="0">
                    <a:pos x="64" y="88"/>
                  </a:cxn>
                  <a:cxn ang="0">
                    <a:pos x="70" y="49"/>
                  </a:cxn>
                  <a:cxn ang="0">
                    <a:pos x="63" y="48"/>
                  </a:cxn>
                  <a:cxn ang="0">
                    <a:pos x="58" y="51"/>
                  </a:cxn>
                  <a:cxn ang="0">
                    <a:pos x="52" y="42"/>
                  </a:cxn>
                  <a:cxn ang="0">
                    <a:pos x="44" y="51"/>
                  </a:cxn>
                  <a:cxn ang="0">
                    <a:pos x="36" y="45"/>
                  </a:cxn>
                  <a:cxn ang="0">
                    <a:pos x="31" y="48"/>
                  </a:cxn>
                  <a:cxn ang="0">
                    <a:pos x="24" y="50"/>
                  </a:cxn>
                  <a:cxn ang="0">
                    <a:pos x="31" y="89"/>
                  </a:cxn>
                  <a:cxn ang="0">
                    <a:pos x="9" y="47"/>
                  </a:cxn>
                  <a:cxn ang="0">
                    <a:pos x="85" y="47"/>
                  </a:cxn>
                  <a:cxn ang="0">
                    <a:pos x="64" y="88"/>
                  </a:cxn>
                  <a:cxn ang="0">
                    <a:pos x="64" y="88"/>
                  </a:cxn>
                </a:cxnLst>
                <a:rect l="0" t="0" r="r" b="b"/>
                <a:pathLst>
                  <a:path w="94" h="140">
                    <a:moveTo>
                      <a:pt x="94" y="46"/>
                    </a:moveTo>
                    <a:cubicBezTo>
                      <a:pt x="94" y="20"/>
                      <a:pt x="73" y="0"/>
                      <a:pt x="47" y="0"/>
                    </a:cubicBezTo>
                    <a:cubicBezTo>
                      <a:pt x="21" y="0"/>
                      <a:pt x="0" y="21"/>
                      <a:pt x="0" y="47"/>
                    </a:cubicBezTo>
                    <a:cubicBezTo>
                      <a:pt x="0" y="58"/>
                      <a:pt x="4" y="68"/>
                      <a:pt x="10" y="76"/>
                    </a:cubicBezTo>
                    <a:cubicBezTo>
                      <a:pt x="15" y="82"/>
                      <a:pt x="20" y="89"/>
                      <a:pt x="23" y="95"/>
                    </a:cubicBezTo>
                    <a:cubicBezTo>
                      <a:pt x="24" y="124"/>
                      <a:pt x="24" y="124"/>
                      <a:pt x="24" y="124"/>
                    </a:cubicBezTo>
                    <a:cubicBezTo>
                      <a:pt x="24" y="126"/>
                      <a:pt x="26" y="128"/>
                      <a:pt x="28" y="128"/>
                    </a:cubicBezTo>
                    <a:cubicBezTo>
                      <a:pt x="34" y="128"/>
                      <a:pt x="34" y="128"/>
                      <a:pt x="34" y="128"/>
                    </a:cubicBezTo>
                    <a:cubicBezTo>
                      <a:pt x="34" y="130"/>
                      <a:pt x="34" y="130"/>
                      <a:pt x="34" y="130"/>
                    </a:cubicBezTo>
                    <a:cubicBezTo>
                      <a:pt x="34" y="136"/>
                      <a:pt x="38" y="140"/>
                      <a:pt x="44" y="140"/>
                    </a:cubicBezTo>
                    <a:cubicBezTo>
                      <a:pt x="52" y="140"/>
                      <a:pt x="52" y="140"/>
                      <a:pt x="52" y="140"/>
                    </a:cubicBezTo>
                    <a:cubicBezTo>
                      <a:pt x="58" y="140"/>
                      <a:pt x="62" y="136"/>
                      <a:pt x="62" y="130"/>
                    </a:cubicBezTo>
                    <a:cubicBezTo>
                      <a:pt x="62" y="128"/>
                      <a:pt x="62" y="128"/>
                      <a:pt x="62" y="128"/>
                    </a:cubicBezTo>
                    <a:cubicBezTo>
                      <a:pt x="67" y="128"/>
                      <a:pt x="67" y="128"/>
                      <a:pt x="67" y="128"/>
                    </a:cubicBezTo>
                    <a:cubicBezTo>
                      <a:pt x="70" y="128"/>
                      <a:pt x="72" y="126"/>
                      <a:pt x="72" y="123"/>
                    </a:cubicBezTo>
                    <a:cubicBezTo>
                      <a:pt x="72" y="94"/>
                      <a:pt x="72" y="94"/>
                      <a:pt x="72" y="94"/>
                    </a:cubicBezTo>
                    <a:cubicBezTo>
                      <a:pt x="75" y="88"/>
                      <a:pt x="80" y="82"/>
                      <a:pt x="84" y="76"/>
                    </a:cubicBezTo>
                    <a:cubicBezTo>
                      <a:pt x="91" y="67"/>
                      <a:pt x="94" y="57"/>
                      <a:pt x="94" y="46"/>
                    </a:cubicBezTo>
                    <a:close/>
                    <a:moveTo>
                      <a:pt x="41" y="89"/>
                    </a:moveTo>
                    <a:cubicBezTo>
                      <a:pt x="32" y="53"/>
                      <a:pt x="32" y="53"/>
                      <a:pt x="32" y="53"/>
                    </a:cubicBezTo>
                    <a:cubicBezTo>
                      <a:pt x="37" y="50"/>
                      <a:pt x="37" y="50"/>
                      <a:pt x="37" y="50"/>
                    </a:cubicBezTo>
                    <a:cubicBezTo>
                      <a:pt x="43" y="56"/>
                      <a:pt x="43" y="56"/>
                      <a:pt x="43" y="56"/>
                    </a:cubicBezTo>
                    <a:cubicBezTo>
                      <a:pt x="44" y="56"/>
                      <a:pt x="44" y="56"/>
                      <a:pt x="45" y="56"/>
                    </a:cubicBezTo>
                    <a:cubicBezTo>
                      <a:pt x="46" y="56"/>
                      <a:pt x="46" y="56"/>
                      <a:pt x="47" y="56"/>
                    </a:cubicBezTo>
                    <a:cubicBezTo>
                      <a:pt x="52" y="49"/>
                      <a:pt x="52" y="49"/>
                      <a:pt x="52" y="49"/>
                    </a:cubicBezTo>
                    <a:cubicBezTo>
                      <a:pt x="55" y="55"/>
                      <a:pt x="55" y="55"/>
                      <a:pt x="55" y="55"/>
                    </a:cubicBezTo>
                    <a:cubicBezTo>
                      <a:pt x="55" y="56"/>
                      <a:pt x="56" y="56"/>
                      <a:pt x="57" y="56"/>
                    </a:cubicBezTo>
                    <a:cubicBezTo>
                      <a:pt x="57" y="56"/>
                      <a:pt x="58" y="56"/>
                      <a:pt x="58" y="56"/>
                    </a:cubicBezTo>
                    <a:cubicBezTo>
                      <a:pt x="62" y="54"/>
                      <a:pt x="62" y="54"/>
                      <a:pt x="62" y="54"/>
                    </a:cubicBezTo>
                    <a:cubicBezTo>
                      <a:pt x="54" y="89"/>
                      <a:pt x="54" y="89"/>
                      <a:pt x="54" y="89"/>
                    </a:cubicBezTo>
                    <a:lnTo>
                      <a:pt x="41" y="89"/>
                    </a:lnTo>
                    <a:close/>
                    <a:moveTo>
                      <a:pt x="62" y="98"/>
                    </a:moveTo>
                    <a:cubicBezTo>
                      <a:pt x="62" y="106"/>
                      <a:pt x="62" y="106"/>
                      <a:pt x="62" y="106"/>
                    </a:cubicBezTo>
                    <a:cubicBezTo>
                      <a:pt x="33" y="106"/>
                      <a:pt x="33" y="106"/>
                      <a:pt x="33" y="106"/>
                    </a:cubicBezTo>
                    <a:cubicBezTo>
                      <a:pt x="33" y="98"/>
                      <a:pt x="33" y="98"/>
                      <a:pt x="33" y="98"/>
                    </a:cubicBezTo>
                    <a:lnTo>
                      <a:pt x="62" y="98"/>
                    </a:lnTo>
                    <a:close/>
                    <a:moveTo>
                      <a:pt x="33" y="119"/>
                    </a:moveTo>
                    <a:cubicBezTo>
                      <a:pt x="33" y="111"/>
                      <a:pt x="33" y="111"/>
                      <a:pt x="33" y="111"/>
                    </a:cubicBezTo>
                    <a:cubicBezTo>
                      <a:pt x="62" y="111"/>
                      <a:pt x="62" y="111"/>
                      <a:pt x="62" y="111"/>
                    </a:cubicBezTo>
                    <a:cubicBezTo>
                      <a:pt x="62" y="118"/>
                      <a:pt x="62" y="118"/>
                      <a:pt x="62" y="118"/>
                    </a:cubicBezTo>
                    <a:lnTo>
                      <a:pt x="33" y="119"/>
                    </a:lnTo>
                    <a:close/>
                    <a:moveTo>
                      <a:pt x="64" y="88"/>
                    </a:moveTo>
                    <a:cubicBezTo>
                      <a:pt x="62" y="88"/>
                      <a:pt x="62" y="88"/>
                      <a:pt x="62" y="88"/>
                    </a:cubicBezTo>
                    <a:cubicBezTo>
                      <a:pt x="70" y="49"/>
                      <a:pt x="70" y="49"/>
                      <a:pt x="70" y="49"/>
                    </a:cubicBezTo>
                    <a:cubicBezTo>
                      <a:pt x="71" y="48"/>
                      <a:pt x="69" y="46"/>
                      <a:pt x="67" y="45"/>
                    </a:cubicBezTo>
                    <a:cubicBezTo>
                      <a:pt x="66" y="45"/>
                      <a:pt x="64" y="46"/>
                      <a:pt x="63" y="48"/>
                    </a:cubicBezTo>
                    <a:cubicBezTo>
                      <a:pt x="63" y="49"/>
                      <a:pt x="63" y="49"/>
                      <a:pt x="63" y="49"/>
                    </a:cubicBezTo>
                    <a:cubicBezTo>
                      <a:pt x="58" y="51"/>
                      <a:pt x="58" y="51"/>
                      <a:pt x="58" y="51"/>
                    </a:cubicBezTo>
                    <a:cubicBezTo>
                      <a:pt x="54" y="44"/>
                      <a:pt x="54" y="44"/>
                      <a:pt x="54" y="44"/>
                    </a:cubicBezTo>
                    <a:cubicBezTo>
                      <a:pt x="54" y="43"/>
                      <a:pt x="53" y="43"/>
                      <a:pt x="52" y="42"/>
                    </a:cubicBezTo>
                    <a:cubicBezTo>
                      <a:pt x="52" y="42"/>
                      <a:pt x="51" y="43"/>
                      <a:pt x="50" y="43"/>
                    </a:cubicBezTo>
                    <a:cubicBezTo>
                      <a:pt x="44" y="51"/>
                      <a:pt x="44" y="51"/>
                      <a:pt x="44" y="51"/>
                    </a:cubicBezTo>
                    <a:cubicBezTo>
                      <a:pt x="39" y="45"/>
                      <a:pt x="39" y="45"/>
                      <a:pt x="39" y="45"/>
                    </a:cubicBezTo>
                    <a:cubicBezTo>
                      <a:pt x="38" y="45"/>
                      <a:pt x="37" y="45"/>
                      <a:pt x="36" y="45"/>
                    </a:cubicBezTo>
                    <a:cubicBezTo>
                      <a:pt x="31" y="48"/>
                      <a:pt x="31" y="48"/>
                      <a:pt x="31" y="48"/>
                    </a:cubicBezTo>
                    <a:cubicBezTo>
                      <a:pt x="31" y="48"/>
                      <a:pt x="31" y="48"/>
                      <a:pt x="31" y="48"/>
                    </a:cubicBezTo>
                    <a:cubicBezTo>
                      <a:pt x="31" y="46"/>
                      <a:pt x="29" y="45"/>
                      <a:pt x="27" y="46"/>
                    </a:cubicBezTo>
                    <a:cubicBezTo>
                      <a:pt x="25" y="46"/>
                      <a:pt x="24" y="48"/>
                      <a:pt x="24" y="50"/>
                    </a:cubicBezTo>
                    <a:cubicBezTo>
                      <a:pt x="33" y="89"/>
                      <a:pt x="33" y="89"/>
                      <a:pt x="33" y="89"/>
                    </a:cubicBezTo>
                    <a:cubicBezTo>
                      <a:pt x="31" y="89"/>
                      <a:pt x="31" y="89"/>
                      <a:pt x="31" y="89"/>
                    </a:cubicBezTo>
                    <a:cubicBezTo>
                      <a:pt x="27" y="82"/>
                      <a:pt x="22" y="76"/>
                      <a:pt x="18" y="70"/>
                    </a:cubicBezTo>
                    <a:cubicBezTo>
                      <a:pt x="12" y="64"/>
                      <a:pt x="10" y="56"/>
                      <a:pt x="9" y="47"/>
                    </a:cubicBezTo>
                    <a:cubicBezTo>
                      <a:pt x="9" y="26"/>
                      <a:pt x="26" y="9"/>
                      <a:pt x="47" y="9"/>
                    </a:cubicBezTo>
                    <a:cubicBezTo>
                      <a:pt x="68" y="9"/>
                      <a:pt x="85" y="26"/>
                      <a:pt x="85" y="47"/>
                    </a:cubicBezTo>
                    <a:cubicBezTo>
                      <a:pt x="85" y="55"/>
                      <a:pt x="82" y="63"/>
                      <a:pt x="77" y="70"/>
                    </a:cubicBezTo>
                    <a:cubicBezTo>
                      <a:pt x="72" y="76"/>
                      <a:pt x="68" y="82"/>
                      <a:pt x="64" y="88"/>
                    </a:cubicBezTo>
                    <a:close/>
                    <a:moveTo>
                      <a:pt x="64" y="88"/>
                    </a:moveTo>
                    <a:cubicBezTo>
                      <a:pt x="64" y="88"/>
                      <a:pt x="64" y="88"/>
                      <a:pt x="64" y="88"/>
                    </a:cubicBezTo>
                  </a:path>
                </a:pathLst>
              </a:custGeom>
              <a:solidFill>
                <a:srgbClr val="FFFFFF"/>
              </a:solidFill>
              <a:ln w="9525">
                <a:noFill/>
                <a:round/>
              </a:ln>
            </p:spPr>
            <p:txBody>
              <a:bodyPr anchor="ctr"/>
              <a:lstStyle/>
              <a:p>
                <a:pPr algn="ctr"/>
                <a:endParaRPr>
                  <a:cs typeface="+mn-ea"/>
                  <a:sym typeface="+mn-lt"/>
                </a:endParaRPr>
              </a:p>
            </p:txBody>
          </p:sp>
          <p:sp>
            <p:nvSpPr>
              <p:cNvPr id="25" name="TextBox 122"/>
              <p:cNvSpPr txBox="1"/>
              <p:nvPr/>
            </p:nvSpPr>
            <p:spPr>
              <a:xfrm>
                <a:off x="5309229" y="2558921"/>
                <a:ext cx="588623" cy="684803"/>
              </a:xfrm>
              <a:prstGeom prst="rect">
                <a:avLst/>
              </a:prstGeom>
              <a:noFill/>
            </p:spPr>
            <p:txBody>
              <a:bodyPr wrap="none">
                <a:normAutofit fontScale="52500" lnSpcReduction="20000"/>
              </a:bodyPr>
              <a:lstStyle/>
              <a:p>
                <a:pPr algn="ctr"/>
                <a:r>
                  <a:rPr lang="en-US" altLang="zh-CN" sz="2800" b="1">
                    <a:solidFill>
                      <a:schemeClr val="bg1"/>
                    </a:solidFill>
                    <a:cs typeface="+mn-ea"/>
                    <a:sym typeface="+mn-lt"/>
                  </a:rPr>
                  <a:t>01</a:t>
                </a:r>
                <a:br>
                  <a:rPr lang="en-US" altLang="zh-CN" sz="2800" b="1">
                    <a:solidFill>
                      <a:schemeClr val="bg1"/>
                    </a:solidFill>
                    <a:cs typeface="+mn-ea"/>
                    <a:sym typeface="+mn-lt"/>
                  </a:rPr>
                </a:br>
                <a:r>
                  <a:rPr lang="zh-CN" altLang="en-US" sz="2800" b="1">
                    <a:sym typeface="+mn-ea"/>
                  </a:rPr>
                  <a:t>提示级</a:t>
                </a:r>
                <a:endParaRPr lang="zh-CN" altLang="en-US" sz="2800" b="1">
                  <a:solidFill>
                    <a:schemeClr val="bg1"/>
                  </a:solidFill>
                  <a:cs typeface="+mn-ea"/>
                  <a:sym typeface="+mn-lt"/>
                </a:endParaRPr>
              </a:p>
            </p:txBody>
          </p:sp>
          <p:sp>
            <p:nvSpPr>
              <p:cNvPr id="26" name="TextBox 123"/>
              <p:cNvSpPr txBox="1"/>
              <p:nvPr/>
            </p:nvSpPr>
            <p:spPr>
              <a:xfrm>
                <a:off x="6335888" y="2496032"/>
                <a:ext cx="588623" cy="684803"/>
              </a:xfrm>
              <a:prstGeom prst="rect">
                <a:avLst/>
              </a:prstGeom>
              <a:noFill/>
            </p:spPr>
            <p:txBody>
              <a:bodyPr wrap="none">
                <a:normAutofit fontScale="52500" lnSpcReduction="20000"/>
              </a:bodyPr>
              <a:lstStyle/>
              <a:p>
                <a:pPr algn="ctr"/>
                <a:r>
                  <a:rPr lang="en-US" altLang="zh-CN" sz="2800" b="1">
                    <a:solidFill>
                      <a:schemeClr val="bg1"/>
                    </a:solidFill>
                    <a:cs typeface="+mn-ea"/>
                    <a:sym typeface="+mn-lt"/>
                  </a:rPr>
                  <a:t>02</a:t>
                </a:r>
                <a:br>
                  <a:rPr lang="en-US" altLang="zh-CN" sz="2800" b="1">
                    <a:solidFill>
                      <a:schemeClr val="bg1"/>
                    </a:solidFill>
                    <a:cs typeface="+mn-ea"/>
                    <a:sym typeface="+mn-lt"/>
                  </a:rPr>
                </a:br>
                <a:r>
                  <a:rPr lang="zh-CN" altLang="en-US" sz="2800" b="1">
                    <a:sym typeface="+mn-ea"/>
                  </a:rPr>
                  <a:t>一般级</a:t>
                </a:r>
                <a:endParaRPr lang="zh-CN" altLang="en-US" sz="2800" b="1">
                  <a:solidFill>
                    <a:schemeClr val="bg1"/>
                  </a:solidFill>
                  <a:cs typeface="+mn-ea"/>
                  <a:sym typeface="+mn-lt"/>
                </a:endParaRPr>
              </a:p>
            </p:txBody>
          </p:sp>
          <p:sp>
            <p:nvSpPr>
              <p:cNvPr id="27" name="TextBox 124"/>
              <p:cNvSpPr txBox="1"/>
              <p:nvPr/>
            </p:nvSpPr>
            <p:spPr>
              <a:xfrm>
                <a:off x="5262624" y="3713211"/>
                <a:ext cx="588623" cy="684803"/>
              </a:xfrm>
              <a:prstGeom prst="rect">
                <a:avLst/>
              </a:prstGeom>
              <a:noFill/>
            </p:spPr>
            <p:txBody>
              <a:bodyPr wrap="none">
                <a:normAutofit fontScale="52500" lnSpcReduction="20000"/>
              </a:bodyPr>
              <a:lstStyle/>
              <a:p>
                <a:pPr algn="ctr"/>
                <a:r>
                  <a:rPr lang="en-US" altLang="zh-CN" sz="2800" b="1">
                    <a:solidFill>
                      <a:schemeClr val="bg1"/>
                    </a:solidFill>
                    <a:cs typeface="+mn-ea"/>
                    <a:sym typeface="+mn-lt"/>
                  </a:rPr>
                  <a:t>03</a:t>
                </a:r>
                <a:br>
                  <a:rPr lang="en-US" altLang="zh-CN" sz="2800" b="1">
                    <a:solidFill>
                      <a:schemeClr val="bg1"/>
                    </a:solidFill>
                    <a:cs typeface="+mn-ea"/>
                    <a:sym typeface="+mn-lt"/>
                  </a:rPr>
                </a:br>
                <a:r>
                  <a:rPr lang="zh-CN" altLang="en-US" sz="2800" b="1">
                    <a:sym typeface="+mn-ea"/>
                  </a:rPr>
                  <a:t>严重级</a:t>
                </a:r>
                <a:endParaRPr lang="zh-CN" altLang="en-US" sz="2800" b="1">
                  <a:solidFill>
                    <a:schemeClr val="bg1"/>
                  </a:solidFill>
                  <a:cs typeface="+mn-ea"/>
                  <a:sym typeface="+mn-lt"/>
                </a:endParaRPr>
              </a:p>
            </p:txBody>
          </p:sp>
          <p:sp>
            <p:nvSpPr>
              <p:cNvPr id="28" name="TextBox 125"/>
              <p:cNvSpPr txBox="1"/>
              <p:nvPr/>
            </p:nvSpPr>
            <p:spPr>
              <a:xfrm>
                <a:off x="6335888" y="3713211"/>
                <a:ext cx="588623" cy="684803"/>
              </a:xfrm>
              <a:prstGeom prst="rect">
                <a:avLst/>
              </a:prstGeom>
              <a:noFill/>
            </p:spPr>
            <p:txBody>
              <a:bodyPr wrap="none">
                <a:normAutofit fontScale="52500" lnSpcReduction="20000"/>
              </a:bodyPr>
              <a:lstStyle/>
              <a:p>
                <a:pPr algn="ctr"/>
                <a:r>
                  <a:rPr lang="en-US" altLang="zh-CN" sz="2800" b="1">
                    <a:solidFill>
                      <a:schemeClr val="bg1"/>
                    </a:solidFill>
                    <a:cs typeface="+mn-ea"/>
                    <a:sym typeface="+mn-lt"/>
                  </a:rPr>
                  <a:t>04</a:t>
                </a:r>
                <a:br>
                  <a:rPr lang="en-US" altLang="zh-CN" sz="2800" b="1">
                    <a:solidFill>
                      <a:schemeClr val="bg1"/>
                    </a:solidFill>
                    <a:cs typeface="+mn-ea"/>
                    <a:sym typeface="+mn-lt"/>
                  </a:rPr>
                </a:br>
                <a:r>
                  <a:rPr lang="zh-CN" altLang="en-US" sz="2800" b="1">
                    <a:sym typeface="+mn-ea"/>
                  </a:rPr>
                  <a:t>致命级</a:t>
                </a:r>
                <a:endParaRPr lang="zh-CN" altLang="en-US" sz="2800" b="1">
                  <a:solidFill>
                    <a:schemeClr val="bg1"/>
                  </a:solidFill>
                  <a:cs typeface="+mn-ea"/>
                  <a:sym typeface="+mn-lt"/>
                </a:endParaRPr>
              </a:p>
            </p:txBody>
          </p:sp>
        </p:grpSp>
        <p:grpSp>
          <p:nvGrpSpPr>
            <p:cNvPr id="7" name="Group 36"/>
            <p:cNvGrpSpPr/>
            <p:nvPr/>
          </p:nvGrpSpPr>
          <p:grpSpPr>
            <a:xfrm>
              <a:off x="12183" y="7211"/>
              <a:ext cx="5854" cy="1544"/>
              <a:chOff x="9050681" y="2552129"/>
              <a:chExt cx="2690183" cy="1142452"/>
            </a:xfrm>
          </p:grpSpPr>
          <p:sp>
            <p:nvSpPr>
              <p:cNvPr id="15" name="TextBox 37"/>
              <p:cNvSpPr txBox="1"/>
              <p:nvPr/>
            </p:nvSpPr>
            <p:spPr bwMode="auto">
              <a:xfrm>
                <a:off x="9055244" y="2552129"/>
                <a:ext cx="2030438" cy="309958"/>
              </a:xfrm>
              <a:prstGeom prst="rect">
                <a:avLst/>
              </a:prstGeom>
              <a:noFill/>
            </p:spPr>
            <p:txBody>
              <a:bodyPr wrap="none" lIns="0" tIns="0" rIns="360000" bIns="0" anchor="ctr" anchorCtr="0">
                <a:noAutofit/>
              </a:bodyPr>
              <a:lstStyle/>
              <a:p>
                <a:pPr lvl="0" algn="l">
                  <a:buClrTx/>
                  <a:buSzTx/>
                  <a:buFontTx/>
                </a:pPr>
                <a:r>
                  <a:rPr lang="zh-CN" altLang="en-US" sz="2400" b="1">
                    <a:sym typeface="+mn-ea"/>
                  </a:rPr>
                  <a:t>致命级</a:t>
                </a:r>
              </a:p>
            </p:txBody>
          </p:sp>
          <p:sp>
            <p:nvSpPr>
              <p:cNvPr id="16" name="TextBox 38"/>
              <p:cNvSpPr txBox="1"/>
              <p:nvPr/>
            </p:nvSpPr>
            <p:spPr bwMode="auto">
              <a:xfrm>
                <a:off x="9050681" y="3138216"/>
                <a:ext cx="2690183" cy="556365"/>
              </a:xfrm>
              <a:prstGeom prst="rect">
                <a:avLst/>
              </a:prstGeom>
              <a:noFill/>
            </p:spPr>
            <p:txBody>
              <a:bodyPr wrap="square" lIns="0" tIns="0" rIns="360000" bIns="0" anchor="ctr" anchorCtr="0">
                <a:noAutofit/>
              </a:bodyPr>
              <a:lstStyle/>
              <a:p>
                <a:pPr lvl="0" algn="ctr">
                  <a:lnSpc>
                    <a:spcPct val="120000"/>
                  </a:lnSpc>
                  <a:buClrTx/>
                  <a:buSzTx/>
                  <a:buFontTx/>
                </a:pPr>
                <a:r>
                  <a:rPr lang="zh-CN" altLang="en-US">
                    <a:sym typeface="+mn-ea"/>
                  </a:rPr>
                  <a:t>需要将设备搬离作业现场，对故障部位进行特殊处理</a:t>
                </a:r>
              </a:p>
            </p:txBody>
          </p:sp>
        </p:grpSp>
        <p:grpSp>
          <p:nvGrpSpPr>
            <p:cNvPr id="8" name="Group 39"/>
            <p:cNvGrpSpPr/>
            <p:nvPr/>
          </p:nvGrpSpPr>
          <p:grpSpPr>
            <a:xfrm>
              <a:off x="12033" y="3783"/>
              <a:ext cx="5361" cy="1491"/>
              <a:chOff x="1314159" y="1651350"/>
              <a:chExt cx="3392290" cy="1103265"/>
            </a:xfrm>
          </p:grpSpPr>
          <p:sp>
            <p:nvSpPr>
              <p:cNvPr id="13" name="TextBox 40"/>
              <p:cNvSpPr txBox="1"/>
              <p:nvPr/>
            </p:nvSpPr>
            <p:spPr bwMode="auto">
              <a:xfrm>
                <a:off x="1415480" y="1651350"/>
                <a:ext cx="2913191" cy="309958"/>
              </a:xfrm>
              <a:prstGeom prst="rect">
                <a:avLst/>
              </a:prstGeom>
              <a:noFill/>
            </p:spPr>
            <p:txBody>
              <a:bodyPr wrap="none" lIns="0" tIns="0" rIns="360000" bIns="0" anchor="ctr" anchorCtr="0">
                <a:noAutofit/>
              </a:bodyPr>
              <a:lstStyle/>
              <a:p>
                <a:pPr lvl="0" algn="l">
                  <a:buClrTx/>
                  <a:buSzTx/>
                  <a:buFontTx/>
                </a:pPr>
                <a:r>
                  <a:rPr lang="zh-CN" altLang="en-US" sz="2400" b="1">
                    <a:sym typeface="+mn-ea"/>
                  </a:rPr>
                  <a:t>一般级</a:t>
                </a:r>
              </a:p>
            </p:txBody>
          </p:sp>
          <p:sp>
            <p:nvSpPr>
              <p:cNvPr id="14" name="TextBox 41"/>
              <p:cNvSpPr txBox="1"/>
              <p:nvPr/>
            </p:nvSpPr>
            <p:spPr bwMode="auto">
              <a:xfrm>
                <a:off x="1314159" y="2198339"/>
                <a:ext cx="3392290" cy="556276"/>
              </a:xfrm>
              <a:prstGeom prst="rect">
                <a:avLst/>
              </a:prstGeom>
              <a:noFill/>
            </p:spPr>
            <p:txBody>
              <a:bodyPr wrap="square" lIns="0" tIns="0" rIns="360000" bIns="0" anchor="ctr" anchorCtr="0">
                <a:noAutofit/>
              </a:bodyPr>
              <a:lstStyle/>
              <a:p>
                <a:pPr lvl="0" algn="ctr">
                  <a:lnSpc>
                    <a:spcPct val="120000"/>
                  </a:lnSpc>
                  <a:buClrTx/>
                  <a:buSzTx/>
                  <a:buFontTx/>
                </a:pPr>
                <a:r>
                  <a:rPr lang="zh-CN" altLang="en-US">
                    <a:sym typeface="+mn-ea"/>
                  </a:rPr>
                  <a:t>报警并显示错误类型</a:t>
                </a:r>
              </a:p>
            </p:txBody>
          </p:sp>
        </p:grpSp>
        <p:grpSp>
          <p:nvGrpSpPr>
            <p:cNvPr id="9" name="Group 42"/>
            <p:cNvGrpSpPr/>
            <p:nvPr/>
          </p:nvGrpSpPr>
          <p:grpSpPr>
            <a:xfrm>
              <a:off x="1096" y="7198"/>
              <a:ext cx="5288" cy="1634"/>
              <a:chOff x="793990" y="1227225"/>
              <a:chExt cx="2642669" cy="1208866"/>
            </a:xfrm>
          </p:grpSpPr>
          <p:sp>
            <p:nvSpPr>
              <p:cNvPr id="11" name="TextBox 43"/>
              <p:cNvSpPr txBox="1"/>
              <p:nvPr/>
            </p:nvSpPr>
            <p:spPr bwMode="auto">
              <a:xfrm>
                <a:off x="793990" y="1227225"/>
                <a:ext cx="2299240" cy="309958"/>
              </a:xfrm>
              <a:prstGeom prst="rect">
                <a:avLst/>
              </a:prstGeom>
              <a:noFill/>
            </p:spPr>
            <p:txBody>
              <a:bodyPr wrap="none" lIns="0" tIns="0" rIns="360000" bIns="0" anchor="ctr" anchorCtr="0">
                <a:noAutofit/>
              </a:bodyPr>
              <a:lstStyle/>
              <a:p>
                <a:pPr lvl="0" algn="r">
                  <a:buClrTx/>
                  <a:buSzTx/>
                  <a:buFontTx/>
                </a:pPr>
                <a:r>
                  <a:rPr lang="zh-CN" altLang="en-US" sz="2400" b="1">
                    <a:sym typeface="+mn-ea"/>
                  </a:rPr>
                  <a:t>严重级</a:t>
                </a:r>
              </a:p>
            </p:txBody>
          </p:sp>
          <p:sp>
            <p:nvSpPr>
              <p:cNvPr id="12" name="TextBox 44"/>
              <p:cNvSpPr txBox="1"/>
              <p:nvPr/>
            </p:nvSpPr>
            <p:spPr bwMode="auto">
              <a:xfrm>
                <a:off x="793990" y="1879706"/>
                <a:ext cx="2642669" cy="556385"/>
              </a:xfrm>
              <a:prstGeom prst="rect">
                <a:avLst/>
              </a:prstGeom>
              <a:noFill/>
            </p:spPr>
            <p:txBody>
              <a:bodyPr wrap="square" lIns="0" tIns="0" rIns="360000" bIns="0" anchor="ctr" anchorCtr="0">
                <a:noAutofit/>
              </a:bodyPr>
              <a:lstStyle/>
              <a:p>
                <a:pPr lvl="0" algn="ctr">
                  <a:lnSpc>
                    <a:spcPct val="120000"/>
                  </a:lnSpc>
                  <a:buClrTx/>
                  <a:buSzTx/>
                  <a:buFontTx/>
                </a:pPr>
                <a:r>
                  <a:rPr lang="zh-CN" altLang="en-US">
                    <a:sym typeface="+mn-ea"/>
                  </a:rPr>
                  <a:t>需要人工进行现场处理，进行故障维修</a:t>
                </a:r>
              </a:p>
            </p:txBody>
          </p:sp>
        </p:grpSp>
        <p:grpSp>
          <p:nvGrpSpPr>
            <p:cNvPr id="10" name="Group 45"/>
            <p:cNvGrpSpPr/>
            <p:nvPr/>
          </p:nvGrpSpPr>
          <p:grpSpPr>
            <a:xfrm>
              <a:off x="886" y="3771"/>
              <a:ext cx="5580" cy="1675"/>
              <a:chOff x="685443" y="1227225"/>
              <a:chExt cx="2792158" cy="1239050"/>
            </a:xfrm>
          </p:grpSpPr>
          <p:sp>
            <p:nvSpPr>
              <p:cNvPr id="37" name="TextBox 46"/>
              <p:cNvSpPr txBox="1"/>
              <p:nvPr/>
            </p:nvSpPr>
            <p:spPr bwMode="auto">
              <a:xfrm>
                <a:off x="793990" y="1227225"/>
                <a:ext cx="2299240" cy="309958"/>
              </a:xfrm>
              <a:prstGeom prst="rect">
                <a:avLst/>
              </a:prstGeom>
              <a:noFill/>
            </p:spPr>
            <p:txBody>
              <a:bodyPr wrap="none" lIns="0" tIns="0" rIns="360000" bIns="0" anchor="ctr" anchorCtr="0"/>
              <a:lstStyle/>
              <a:p>
                <a:pPr algn="r" latinLnBrk="0"/>
                <a:r>
                  <a:rPr lang="zh-CN" altLang="en-US" sz="2400" b="1">
                    <a:sym typeface="+mn-ea"/>
                  </a:rPr>
                  <a:t>提示级</a:t>
                </a:r>
                <a:endParaRPr lang="zh-CN" altLang="en-US" sz="2400" b="1">
                  <a:solidFill>
                    <a:schemeClr val="accent1">
                      <a:lumMod val="100000"/>
                    </a:schemeClr>
                  </a:solidFill>
                  <a:cs typeface="+mn-ea"/>
                  <a:sym typeface="+mn-ea"/>
                </a:endParaRPr>
              </a:p>
            </p:txBody>
          </p:sp>
          <p:sp>
            <p:nvSpPr>
              <p:cNvPr id="38" name="TextBox 47"/>
              <p:cNvSpPr txBox="1"/>
              <p:nvPr/>
            </p:nvSpPr>
            <p:spPr bwMode="auto">
              <a:xfrm>
                <a:off x="685443" y="1909910"/>
                <a:ext cx="2792158" cy="556365"/>
              </a:xfrm>
              <a:prstGeom prst="rect">
                <a:avLst/>
              </a:prstGeom>
              <a:noFill/>
            </p:spPr>
            <p:txBody>
              <a:bodyPr wrap="square" lIns="0" tIns="0" rIns="360000" bIns="0" anchor="ctr" anchorCtr="0"/>
              <a:lstStyle/>
              <a:p>
                <a:pPr algn="ctr">
                  <a:lnSpc>
                    <a:spcPct val="120000"/>
                  </a:lnSpc>
                </a:pPr>
                <a:r>
                  <a:rPr lang="zh-CN" altLang="en-US">
                    <a:sym typeface="+mn-ea"/>
                  </a:rPr>
                  <a:t>只有异常报警，不需要特殊处理</a:t>
                </a:r>
                <a:endParaRPr lang="zh-CN" altLang="en-US" dirty="0">
                  <a:cs typeface="+mn-ea"/>
                  <a:sym typeface="+mn-ea"/>
                </a:endParaRPr>
              </a:p>
            </p:txBody>
          </p:sp>
        </p:grpSp>
      </p:grpSp>
      <p:sp>
        <p:nvSpPr>
          <p:cNvPr id="40" name="文本框 39"/>
          <p:cNvSpPr txBox="1"/>
          <p:nvPr/>
        </p:nvSpPr>
        <p:spPr>
          <a:xfrm>
            <a:off x="1433195" y="1569720"/>
            <a:ext cx="9570085" cy="1291590"/>
          </a:xfrm>
          <a:prstGeom prst="rect">
            <a:avLst/>
          </a:prstGeom>
          <a:noFill/>
        </p:spPr>
        <p:txBody>
          <a:bodyPr wrap="square" rtlCol="0" anchor="t">
            <a:spAutoFit/>
          </a:bodyPr>
          <a:lstStyle/>
          <a:p>
            <a:pPr algn="ctr">
              <a:lnSpc>
                <a:spcPct val="130000"/>
              </a:lnSpc>
            </a:pPr>
            <a:r>
              <a:rPr lang="zh-CN" altLang="en-US" sz="2000" dirty="0"/>
              <a:t>自动化设备各级故障判定标准及分级原则：仓库中的自动化设备的故障等级由高至低可以分为致命、严重、一般、提示4级，设备异常的处理方法有异常报警、显示异常情况、需要人为干预、需要人为特殊处理等4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10.1.3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设备异常等级划分</a:t>
            </a:r>
          </a:p>
        </p:txBody>
      </p:sp>
      <p:graphicFrame>
        <p:nvGraphicFramePr>
          <p:cNvPr id="4" name="表格 3"/>
          <p:cNvGraphicFramePr/>
          <p:nvPr>
            <p:custDataLst>
              <p:tags r:id="rId1"/>
            </p:custDataLst>
          </p:nvPr>
        </p:nvGraphicFramePr>
        <p:xfrm>
          <a:off x="1127760" y="3213100"/>
          <a:ext cx="9829165" cy="2916555"/>
        </p:xfrm>
        <a:graphic>
          <a:graphicData uri="http://schemas.openxmlformats.org/drawingml/2006/table">
            <a:tbl>
              <a:tblPr firstRow="1" bandRow="1">
                <a:tableStyleId>{5C22544A-7EE6-4342-B048-85BDC9FD1C3A}</a:tableStyleId>
              </a:tblPr>
              <a:tblGrid>
                <a:gridCol w="1473835">
                  <a:extLst>
                    <a:ext uri="{9D8B030D-6E8A-4147-A177-3AD203B41FA5}">
                      <a16:colId xmlns:a16="http://schemas.microsoft.com/office/drawing/2014/main" val="20000"/>
                    </a:ext>
                  </a:extLst>
                </a:gridCol>
                <a:gridCol w="2086610">
                  <a:extLst>
                    <a:ext uri="{9D8B030D-6E8A-4147-A177-3AD203B41FA5}">
                      <a16:colId xmlns:a16="http://schemas.microsoft.com/office/drawing/2014/main" val="20001"/>
                    </a:ext>
                  </a:extLst>
                </a:gridCol>
                <a:gridCol w="2091690">
                  <a:extLst>
                    <a:ext uri="{9D8B030D-6E8A-4147-A177-3AD203B41FA5}">
                      <a16:colId xmlns:a16="http://schemas.microsoft.com/office/drawing/2014/main" val="20002"/>
                    </a:ext>
                  </a:extLst>
                </a:gridCol>
                <a:gridCol w="2087880">
                  <a:extLst>
                    <a:ext uri="{9D8B030D-6E8A-4147-A177-3AD203B41FA5}">
                      <a16:colId xmlns:a16="http://schemas.microsoft.com/office/drawing/2014/main" val="20003"/>
                    </a:ext>
                  </a:extLst>
                </a:gridCol>
                <a:gridCol w="2089150">
                  <a:extLst>
                    <a:ext uri="{9D8B030D-6E8A-4147-A177-3AD203B41FA5}">
                      <a16:colId xmlns:a16="http://schemas.microsoft.com/office/drawing/2014/main" val="20004"/>
                    </a:ext>
                  </a:extLst>
                </a:gridCol>
              </a:tblGrid>
              <a:tr h="870585">
                <a:tc>
                  <a:txBody>
                    <a:bodyPr/>
                    <a:lstStyle/>
                    <a:p>
                      <a:pPr indent="0" algn="ctr">
                        <a:buNone/>
                      </a:pPr>
                      <a:endParaRPr lang="en-US" altLang="en-US" sz="2400" b="0">
                        <a:solidFill>
                          <a:srgbClr val="000000"/>
                        </a:solidFill>
                        <a:latin typeface="华文仿宋" panose="02010600040101010101" charset="-122"/>
                        <a:ea typeface="华文仿宋" panose="02010600040101010101" charset="-122"/>
                      </a:endParaRPr>
                    </a:p>
                  </a:txBody>
                  <a:tcPr marL="12700" marR="12700" marT="12700" anchor="ctr">
                    <a:lnL>
                      <a:noFill/>
                    </a:lnL>
                    <a:lnR>
                      <a:noFill/>
                    </a:lnR>
                    <a:lnT cap="flat">
                      <a:noFill/>
                    </a:lnT>
                    <a:lnB cap="flat">
                      <a:noFill/>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rPr>
                        <a:t>是否报警</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rPr>
                        <a:t>是否显示</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rPr>
                        <a:t>是否需要人为干预</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2400" b="0">
                          <a:solidFill>
                            <a:schemeClr val="bg1"/>
                          </a:solidFill>
                          <a:latin typeface="华文仿宋" panose="02010600040101010101" charset="-122"/>
                          <a:ea typeface="华文仿宋" panose="02010600040101010101" charset="-122"/>
                        </a:rPr>
                        <a:t>是否需要进仓处理</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511175">
                <a:tc>
                  <a:txBody>
                    <a:bodyPr/>
                    <a:lstStyle/>
                    <a:p>
                      <a:pPr indent="0" algn="ctr">
                        <a:buNone/>
                      </a:pPr>
                      <a:r>
                        <a:rPr lang="zh-CN" sz="2400" b="0">
                          <a:solidFill>
                            <a:schemeClr val="bg1"/>
                          </a:solidFill>
                          <a:latin typeface="华文仿宋" panose="02010600040101010101" charset="-122"/>
                          <a:ea typeface="华文仿宋" panose="02010600040101010101" charset="-122"/>
                        </a:rPr>
                        <a:t>致命</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512445">
                <a:tc>
                  <a:txBody>
                    <a:bodyPr/>
                    <a:lstStyle/>
                    <a:p>
                      <a:pPr indent="0" algn="ctr">
                        <a:buNone/>
                      </a:pPr>
                      <a:r>
                        <a:rPr lang="zh-CN" sz="2400" b="0">
                          <a:solidFill>
                            <a:schemeClr val="bg1"/>
                          </a:solidFill>
                          <a:latin typeface="华文仿宋" panose="02010600040101010101" charset="-122"/>
                          <a:ea typeface="华文仿宋" panose="02010600040101010101" charset="-122"/>
                        </a:rPr>
                        <a:t>严重</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10540">
                <a:tc>
                  <a:txBody>
                    <a:bodyPr/>
                    <a:lstStyle/>
                    <a:p>
                      <a:pPr indent="0" algn="ctr">
                        <a:buNone/>
                      </a:pPr>
                      <a:r>
                        <a:rPr lang="zh-CN" sz="2400" b="0">
                          <a:solidFill>
                            <a:schemeClr val="bg1"/>
                          </a:solidFill>
                          <a:latin typeface="华文仿宋" panose="02010600040101010101" charset="-122"/>
                          <a:ea typeface="华文仿宋" panose="02010600040101010101" charset="-122"/>
                        </a:rPr>
                        <a:t>一般</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rPr>
                        <a:t>×</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11810">
                <a:tc>
                  <a:txBody>
                    <a:bodyPr/>
                    <a:lstStyle/>
                    <a:p>
                      <a:pPr indent="0" algn="ctr">
                        <a:buNone/>
                      </a:pPr>
                      <a:r>
                        <a:rPr lang="zh-CN" sz="2400" b="0">
                          <a:solidFill>
                            <a:schemeClr val="bg1"/>
                          </a:solidFill>
                          <a:latin typeface="华文仿宋" panose="02010600040101010101" charset="-122"/>
                          <a:ea typeface="华文仿宋" panose="02010600040101010101" charset="-122"/>
                        </a:rPr>
                        <a:t>提示</a:t>
                      </a:r>
                      <a:endParaRPr lang="zh-CN" altLang="en-US" sz="24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50000"/>
                      </a:schemeClr>
                    </a:solid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cs typeface="Arial" panose="020B0604020202020204" pitchFamily="34" charset="0"/>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2400" b="0">
                          <a:solidFill>
                            <a:srgbClr val="000000"/>
                          </a:solidFill>
                          <a:latin typeface="Arial" panose="020B0604020202020204" pitchFamily="34" charset="0"/>
                          <a:ea typeface="华文仿宋" panose="02010600040101010101" charset="-122"/>
                        </a:rPr>
                        <a:t>×</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文本框 4"/>
          <p:cNvSpPr txBox="1"/>
          <p:nvPr/>
        </p:nvSpPr>
        <p:spPr>
          <a:xfrm>
            <a:off x="983615" y="1628775"/>
            <a:ext cx="2935605" cy="460375"/>
          </a:xfrm>
          <a:prstGeom prst="rect">
            <a:avLst/>
          </a:prstGeom>
          <a:noFill/>
        </p:spPr>
        <p:txBody>
          <a:bodyPr wrap="square" rtlCol="0" anchor="t">
            <a:spAutoFit/>
          </a:bodyPr>
          <a:lstStyle/>
          <a:p>
            <a:r>
              <a:rPr lang="zh-CN" altLang="en-US" sz="2400" b="1">
                <a:solidFill>
                  <a:srgbClr val="FF0000"/>
                </a:solidFill>
              </a:rPr>
              <a:t>设备异常的等级判定</a:t>
            </a:r>
          </a:p>
        </p:txBody>
      </p:sp>
      <p:sp>
        <p:nvSpPr>
          <p:cNvPr id="39" name="文本框 38"/>
          <p:cNvSpPr txBox="1"/>
          <p:nvPr/>
        </p:nvSpPr>
        <p:spPr>
          <a:xfrm>
            <a:off x="4079875" y="1484630"/>
            <a:ext cx="6783705" cy="1523365"/>
          </a:xfrm>
          <a:prstGeom prst="rect">
            <a:avLst/>
          </a:prstGeom>
          <a:noFill/>
        </p:spPr>
        <p:txBody>
          <a:bodyPr wrap="square" rtlCol="0" anchor="t">
            <a:noAutofit/>
          </a:bodyPr>
          <a:lstStyle/>
          <a:p>
            <a:pPr marL="342900" indent="-342900">
              <a:lnSpc>
                <a:spcPct val="130000"/>
              </a:lnSpc>
              <a:buFont typeface="Wingdings" panose="05000000000000000000" charset="0"/>
              <a:buChar char="l"/>
            </a:pPr>
            <a:r>
              <a:rPr lang="zh-CN" altLang="en-US" sz="2000" dirty="0"/>
              <a:t>第一步：分析案例中是否具备异常报警、显示异常情况、需要人为干预、需要人为特殊处理等4项异常处理动作。</a:t>
            </a:r>
          </a:p>
          <a:p>
            <a:pPr marL="342900" indent="-342900">
              <a:lnSpc>
                <a:spcPct val="130000"/>
              </a:lnSpc>
              <a:buFont typeface="Wingdings" panose="05000000000000000000" charset="0"/>
              <a:buChar char="l"/>
            </a:pPr>
            <a:r>
              <a:rPr lang="zh-CN" altLang="en-US" sz="2000" dirty="0"/>
              <a:t>第二步：根据处理动作来确定异常等级和处理方式。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10.1.4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设备异常产生原因</a:t>
            </a:r>
          </a:p>
        </p:txBody>
      </p:sp>
      <p:sp>
        <p:nvSpPr>
          <p:cNvPr id="2" name="文本框 1"/>
          <p:cNvSpPr txBox="1"/>
          <p:nvPr/>
        </p:nvSpPr>
        <p:spPr>
          <a:xfrm>
            <a:off x="911860" y="2132965"/>
            <a:ext cx="10226040" cy="4092575"/>
          </a:xfrm>
          <a:prstGeom prst="rect">
            <a:avLst/>
          </a:prstGeom>
          <a:noFill/>
        </p:spPr>
        <p:txBody>
          <a:bodyPr wrap="square" rtlCol="0" anchor="t">
            <a:spAutoFit/>
          </a:bodyPr>
          <a:lstStyle/>
          <a:p>
            <a:r>
              <a:rPr lang="zh-CN" altLang="en-US" sz="2000" dirty="0"/>
              <a:t>硬件系统异常一般是由于设备本身产生的，硬件导致设备故障的原因是多方面的。主要有以下几种类型：</a:t>
            </a:r>
          </a:p>
          <a:p>
            <a:r>
              <a:rPr lang="zh-CN" altLang="en-US" sz="2000" b="1" dirty="0">
                <a:solidFill>
                  <a:srgbClr val="FF0000"/>
                </a:solidFill>
              </a:rPr>
              <a:t>（1）机械零件的损坏及配合关系的变化</a:t>
            </a:r>
            <a:r>
              <a:rPr lang="zh-CN" altLang="en-US" sz="2000" dirty="0"/>
              <a:t>。设备是由机械零件组成的，零件间配合完成工作任务。设备使用过程中，零件如果发生了尺寸与形状的变化，一般会有最大允许变化的极值，一旦偏离原始设计性能，就会发生零件本身损坏或配合关系变化，导致设备不能使用。常见的零件损伤是由于意外损伤和长期使用老化损伤造成的。</a:t>
            </a:r>
          </a:p>
          <a:p>
            <a:r>
              <a:rPr lang="zh-CN" altLang="en-US" sz="2000" b="1" dirty="0">
                <a:solidFill>
                  <a:srgbClr val="FF0000"/>
                </a:solidFill>
              </a:rPr>
              <a:t>（2）设备超负荷运转</a:t>
            </a:r>
            <a:r>
              <a:rPr lang="zh-CN" altLang="en-US" sz="2000" dirty="0"/>
              <a:t>。每台设备都有一个合理的负荷区间，上限即是设备的设计输出极限，设备在设计生产时，都会考虑一定的超负荷运转能力，设备达到使用年限后，一般也能减负荷正常运转，但如果长期超负荷使用，机械的正常状态将遭到破坏形成故障。如吊车长期的超负荷起重。</a:t>
            </a:r>
          </a:p>
          <a:p>
            <a:r>
              <a:rPr lang="zh-CN" altLang="en-US" sz="2000" b="1" dirty="0">
                <a:solidFill>
                  <a:srgbClr val="FF0000"/>
                </a:solidFill>
              </a:rPr>
              <a:t>（3）机械工作能力的损耗</a:t>
            </a:r>
            <a:r>
              <a:rPr lang="zh-CN" altLang="en-US" sz="2000" dirty="0"/>
              <a:t>。任何设备，随着使用时间的延长，偶发异常期过后，性能都会出现一定程度的下降。如吊车长期使用后，起重能力会有所下降：AGV长期使用后。运转速度与灵敏度也会下降。</a:t>
            </a:r>
          </a:p>
        </p:txBody>
      </p:sp>
      <p:sp>
        <p:nvSpPr>
          <p:cNvPr id="3" name="文本框 2"/>
          <p:cNvSpPr txBox="1"/>
          <p:nvPr/>
        </p:nvSpPr>
        <p:spPr>
          <a:xfrm>
            <a:off x="911860" y="1537335"/>
            <a:ext cx="3893185" cy="460375"/>
          </a:xfrm>
          <a:prstGeom prst="rect">
            <a:avLst/>
          </a:prstGeom>
          <a:noFill/>
          <a:ln w="38100">
            <a:solidFill>
              <a:schemeClr val="accent1">
                <a:lumMod val="75000"/>
              </a:schemeClr>
            </a:solidFill>
            <a:prstDash val="dash"/>
          </a:ln>
        </p:spPr>
        <p:txBody>
          <a:bodyPr wrap="square" rtlCol="0" anchor="t">
            <a:spAutoFit/>
          </a:bodyPr>
          <a:lstStyle/>
          <a:p>
            <a:pPr marL="342900" indent="-342900" algn="ctr">
              <a:buFont typeface="Wingdings" panose="05000000000000000000" charset="0"/>
              <a:buChar char="l"/>
            </a:pPr>
            <a:r>
              <a:rPr lang="zh-CN" altLang="en-US" sz="2400" b="1">
                <a:sym typeface="+mn-ea"/>
              </a:rPr>
              <a:t>由硬件系统产生的异常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10.1.4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设备异常产生原因</a:t>
            </a:r>
          </a:p>
        </p:txBody>
      </p:sp>
      <p:sp>
        <p:nvSpPr>
          <p:cNvPr id="2" name="文本框 1"/>
          <p:cNvSpPr txBox="1"/>
          <p:nvPr/>
        </p:nvSpPr>
        <p:spPr>
          <a:xfrm>
            <a:off x="695400" y="2132965"/>
            <a:ext cx="10791750" cy="3666709"/>
          </a:xfrm>
          <a:prstGeom prst="rect">
            <a:avLst/>
          </a:prstGeom>
          <a:noFill/>
        </p:spPr>
        <p:txBody>
          <a:bodyPr wrap="square" rtlCol="0" anchor="t">
            <a:spAutoFit/>
          </a:bodyPr>
          <a:lstStyle/>
          <a:p>
            <a:pPr>
              <a:lnSpc>
                <a:spcPct val="140000"/>
              </a:lnSpc>
            </a:pPr>
            <a:r>
              <a:rPr lang="zh-CN" altLang="en-US" sz="2400" dirty="0"/>
              <a:t>由于仓库中的仓储管理与控制系统（</a:t>
            </a:r>
            <a:r>
              <a:rPr lang="en-US" altLang="zh-CN" sz="2400" dirty="0"/>
              <a:t>WMS</a:t>
            </a:r>
            <a:r>
              <a:rPr lang="zh-CN" altLang="en-US" sz="2400" dirty="0"/>
              <a:t>），或者仓库网络信息系统（</a:t>
            </a:r>
            <a:r>
              <a:rPr lang="en-US" altLang="zh-CN" sz="2400" dirty="0"/>
              <a:t>WCS</a:t>
            </a:r>
            <a:r>
              <a:rPr lang="zh-CN" altLang="en-US" sz="2400" dirty="0"/>
              <a:t>）连接所导致的异常。软件系统异常可以分为内在原因与外在原因两种情况。</a:t>
            </a:r>
          </a:p>
          <a:p>
            <a:pPr>
              <a:lnSpc>
                <a:spcPct val="140000"/>
              </a:lnSpc>
            </a:pPr>
            <a:r>
              <a:rPr lang="zh-CN" altLang="en-US" sz="2400" dirty="0"/>
              <a:t>（1）内在原因是系统软件开发中出现的，未能发现并修改的潜在隐患。如开发过程中的逻辑与代码错误。</a:t>
            </a:r>
          </a:p>
          <a:p>
            <a:pPr>
              <a:lnSpc>
                <a:spcPct val="140000"/>
              </a:lnSpc>
            </a:pPr>
            <a:r>
              <a:rPr lang="zh-CN" altLang="en-US" sz="2400" dirty="0"/>
              <a:t>（2）外在原因一般由两方面造成，一方面是软件依托的硬件系统发生外部或内部异常，另一方面是操作人员的错误操作，或系统遭到了病毒、外部黑客等的恶意侵袭。外在原因相对于内在原因，容易解决，能较快恢复正常。</a:t>
            </a:r>
          </a:p>
        </p:txBody>
      </p:sp>
      <p:sp>
        <p:nvSpPr>
          <p:cNvPr id="3" name="文本框 2"/>
          <p:cNvSpPr txBox="1"/>
          <p:nvPr/>
        </p:nvSpPr>
        <p:spPr>
          <a:xfrm>
            <a:off x="911860" y="1537335"/>
            <a:ext cx="3903345" cy="460375"/>
          </a:xfrm>
          <a:prstGeom prst="rect">
            <a:avLst/>
          </a:prstGeom>
          <a:noFill/>
          <a:ln w="38100">
            <a:solidFill>
              <a:schemeClr val="accent1">
                <a:lumMod val="75000"/>
              </a:schemeClr>
            </a:solidFill>
            <a:prstDash val="dash"/>
          </a:ln>
        </p:spPr>
        <p:txBody>
          <a:bodyPr wrap="square" rtlCol="0" anchor="t">
            <a:spAutoFit/>
          </a:bodyPr>
          <a:lstStyle/>
          <a:p>
            <a:pPr marL="342900" indent="-342900" algn="ctr">
              <a:buFont typeface="Wingdings" panose="05000000000000000000" charset="0"/>
              <a:buChar char="l"/>
            </a:pPr>
            <a:r>
              <a:rPr lang="zh-CN" altLang="en-US" sz="2400" b="1">
                <a:sym typeface="+mn-ea"/>
              </a:rPr>
              <a:t>由软件系统产生的异常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10.1.4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设备异常产生原因</a:t>
            </a:r>
          </a:p>
        </p:txBody>
      </p:sp>
      <p:sp>
        <p:nvSpPr>
          <p:cNvPr id="2" name="文本框 1"/>
          <p:cNvSpPr txBox="1"/>
          <p:nvPr/>
        </p:nvSpPr>
        <p:spPr>
          <a:xfrm>
            <a:off x="911860" y="2133600"/>
            <a:ext cx="10743565" cy="3709035"/>
          </a:xfrm>
          <a:prstGeom prst="rect">
            <a:avLst/>
          </a:prstGeom>
          <a:noFill/>
        </p:spPr>
        <p:txBody>
          <a:bodyPr wrap="square" rtlCol="0" anchor="t">
            <a:spAutoFit/>
          </a:bodyPr>
          <a:lstStyle/>
          <a:p>
            <a:pPr>
              <a:lnSpc>
                <a:spcPct val="140000"/>
              </a:lnSpc>
            </a:pPr>
            <a:r>
              <a:rPr lang="zh-CN" altLang="en-US" sz="2400" dirty="0"/>
              <a:t>这类异常一般与设备自身的性能无关，主要是由于不合理的使用造成的，仓库设备不合理使用表现在以下几个方面：</a:t>
            </a:r>
          </a:p>
          <a:p>
            <a:pPr>
              <a:lnSpc>
                <a:spcPct val="140000"/>
              </a:lnSpc>
            </a:pPr>
            <a:r>
              <a:rPr lang="zh-CN" altLang="en-US" sz="2400" dirty="0"/>
              <a:t>（1）设备长期使用，只在异常时进行应急修理，缺乏定期的预防性维护。</a:t>
            </a:r>
          </a:p>
          <a:p>
            <a:pPr>
              <a:lnSpc>
                <a:spcPct val="140000"/>
              </a:lnSpc>
            </a:pPr>
            <a:r>
              <a:rPr lang="zh-CN" altLang="en-US" sz="2400" dirty="0"/>
              <a:t>（2）设备超过使用年限，进入磨损故障期，进行大修才能恢复设备规定的精度和性能。</a:t>
            </a:r>
          </a:p>
          <a:p>
            <a:pPr>
              <a:lnSpc>
                <a:spcPct val="140000"/>
              </a:lnSpc>
            </a:pPr>
            <a:r>
              <a:rPr lang="zh-CN" altLang="en-US" sz="2400" dirty="0"/>
              <a:t>（3）设备使用人员的粗暴操作与错误操作。</a:t>
            </a:r>
          </a:p>
          <a:p>
            <a:pPr>
              <a:lnSpc>
                <a:spcPct val="140000"/>
              </a:lnSpc>
            </a:pPr>
            <a:r>
              <a:rPr lang="zh-CN" altLang="en-US" sz="2400" dirty="0"/>
              <a:t>（4）仓库的外部环境不能满足设备正常运转，如湿度过大，造成部分零件锈蚀。</a:t>
            </a:r>
          </a:p>
        </p:txBody>
      </p:sp>
      <p:sp>
        <p:nvSpPr>
          <p:cNvPr id="3" name="文本框 2"/>
          <p:cNvSpPr txBox="1"/>
          <p:nvPr/>
        </p:nvSpPr>
        <p:spPr>
          <a:xfrm>
            <a:off x="911860" y="1537335"/>
            <a:ext cx="3966210" cy="460375"/>
          </a:xfrm>
          <a:prstGeom prst="rect">
            <a:avLst/>
          </a:prstGeom>
          <a:noFill/>
          <a:ln w="38100">
            <a:solidFill>
              <a:schemeClr val="accent1">
                <a:lumMod val="75000"/>
              </a:schemeClr>
            </a:solidFill>
            <a:prstDash val="dash"/>
          </a:ln>
        </p:spPr>
        <p:txBody>
          <a:bodyPr wrap="square" rtlCol="0" anchor="t">
            <a:spAutoFit/>
          </a:bodyPr>
          <a:lstStyle/>
          <a:p>
            <a:pPr marL="342900" indent="-342900" algn="ctr">
              <a:buFont typeface="Wingdings" panose="05000000000000000000" charset="0"/>
              <a:buChar char="n"/>
            </a:pPr>
            <a:r>
              <a:rPr lang="zh-CN" altLang="en-US" sz="2400" b="1">
                <a:sym typeface="+mn-ea"/>
              </a:rPr>
              <a:t>由仓库运营产生的异常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设备异常的诊断与修理</a:t>
            </a:r>
          </a:p>
        </p:txBody>
      </p:sp>
      <p:sp>
        <p:nvSpPr>
          <p:cNvPr id="5" name="文本框 4">
            <a:extLst>
              <a:ext uri="{FF2B5EF4-FFF2-40B4-BE49-F238E27FC236}">
                <a16:creationId xmlns:a16="http://schemas.microsoft.com/office/drawing/2014/main" id="{9C719BB6-6991-38CA-4CED-ABAC5CC54D3D}"/>
              </a:ext>
            </a:extLst>
          </p:cNvPr>
          <p:cNvSpPr txBox="1"/>
          <p:nvPr/>
        </p:nvSpPr>
        <p:spPr>
          <a:xfrm>
            <a:off x="659396" y="1412531"/>
            <a:ext cx="10873208" cy="1700017"/>
          </a:xfrm>
          <a:prstGeom prst="rect">
            <a:avLst/>
          </a:prstGeom>
          <a:noFill/>
        </p:spPr>
        <p:txBody>
          <a:bodyPr wrap="square">
            <a:spAutoFit/>
          </a:bodyPr>
          <a:lstStyle/>
          <a:p>
            <a:pPr>
              <a:lnSpc>
                <a:spcPct val="150000"/>
              </a:lnSpc>
            </a:pPr>
            <a:r>
              <a:rPr lang="zh-CN" altLang="en-US" sz="2400" dirty="0"/>
              <a:t>对设备的诊断有不同的技术手段，较为常用的有振动监测与诊断、噪音监测、温度监测与诊断、油液诊断、无损探伤技术等。设备诊断技术尽管很多，但基本上离不开信息的采集，信息的分析处理，状况的识别、诊断、预测和决策三个环节</a:t>
            </a:r>
            <a:endParaRPr lang="en-US" altLang="zh-CN" sz="2400" dirty="0"/>
          </a:p>
        </p:txBody>
      </p:sp>
      <p:sp>
        <p:nvSpPr>
          <p:cNvPr id="7" name="文本框 6">
            <a:extLst>
              <a:ext uri="{FF2B5EF4-FFF2-40B4-BE49-F238E27FC236}">
                <a16:creationId xmlns:a16="http://schemas.microsoft.com/office/drawing/2014/main" id="{058D13F0-34C2-B4E9-C2B2-D648F9DA1AA1}"/>
              </a:ext>
            </a:extLst>
          </p:cNvPr>
          <p:cNvSpPr txBox="1"/>
          <p:nvPr/>
        </p:nvSpPr>
        <p:spPr>
          <a:xfrm>
            <a:off x="2682361" y="3736782"/>
            <a:ext cx="6480720" cy="2255554"/>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2400" dirty="0">
                <a:latin typeface="+mn-ea"/>
              </a:rPr>
              <a:t>随时报告运行状态的变化情况和恶化趋势</a:t>
            </a:r>
            <a:endParaRPr lang="en-US" altLang="zh-CN" sz="2400" dirty="0">
              <a:latin typeface="+mn-ea"/>
            </a:endParaRPr>
          </a:p>
          <a:p>
            <a:pPr marL="285750" indent="-285750">
              <a:lnSpc>
                <a:spcPct val="150000"/>
              </a:lnSpc>
              <a:buFont typeface="Wingdings" panose="05000000000000000000" pitchFamily="2" charset="2"/>
              <a:buChar char="p"/>
            </a:pPr>
            <a:r>
              <a:rPr lang="zh-CN" altLang="en-US" sz="2400" dirty="0">
                <a:latin typeface="+mn-ea"/>
              </a:rPr>
              <a:t>保证机械运转状态在设计的范围内</a:t>
            </a:r>
            <a:endParaRPr lang="en-US" altLang="zh-CN" sz="2400" dirty="0">
              <a:latin typeface="+mn-ea"/>
            </a:endParaRPr>
          </a:p>
          <a:p>
            <a:pPr marL="285750" indent="-285750">
              <a:lnSpc>
                <a:spcPct val="150000"/>
              </a:lnSpc>
              <a:buFont typeface="Wingdings" panose="05000000000000000000" pitchFamily="2" charset="2"/>
              <a:buChar char="p"/>
            </a:pPr>
            <a:r>
              <a:rPr lang="zh-CN" altLang="en-US" sz="2400" dirty="0">
                <a:latin typeface="+mn-ea"/>
              </a:rPr>
              <a:t>提供机械状态的准确描述</a:t>
            </a:r>
            <a:endParaRPr lang="en-US" altLang="zh-CN" sz="2400" dirty="0">
              <a:latin typeface="+mn-ea"/>
            </a:endParaRPr>
          </a:p>
          <a:p>
            <a:pPr marL="285750" indent="-285750">
              <a:lnSpc>
                <a:spcPct val="150000"/>
              </a:lnSpc>
              <a:buFont typeface="Wingdings" panose="05000000000000000000" pitchFamily="2" charset="2"/>
              <a:buChar char="p"/>
            </a:pPr>
            <a:r>
              <a:rPr lang="zh-CN" altLang="en-US" sz="2400" dirty="0">
                <a:latin typeface="+mn-ea"/>
              </a:rPr>
              <a:t>故障报警</a:t>
            </a:r>
          </a:p>
        </p:txBody>
      </p:sp>
      <p:sp>
        <p:nvSpPr>
          <p:cNvPr id="9" name="文本框 8">
            <a:extLst>
              <a:ext uri="{FF2B5EF4-FFF2-40B4-BE49-F238E27FC236}">
                <a16:creationId xmlns:a16="http://schemas.microsoft.com/office/drawing/2014/main" id="{2BA87DF2-38A6-2B4C-DCF3-FD5001E0FD4D}"/>
              </a:ext>
            </a:extLst>
          </p:cNvPr>
          <p:cNvSpPr txBox="1"/>
          <p:nvPr/>
        </p:nvSpPr>
        <p:spPr>
          <a:xfrm>
            <a:off x="2639616" y="3283788"/>
            <a:ext cx="6336704" cy="461665"/>
          </a:xfrm>
          <a:prstGeom prst="rect">
            <a:avLst/>
          </a:prstGeom>
          <a:noFill/>
        </p:spPr>
        <p:txBody>
          <a:bodyPr wrap="square">
            <a:spAutoFit/>
          </a:bodyPr>
          <a:lstStyle/>
          <a:p>
            <a:r>
              <a:rPr lang="zh-CN" altLang="en-US" sz="2400" b="1" dirty="0">
                <a:solidFill>
                  <a:srgbClr val="FF0000"/>
                </a:solidFill>
              </a:rPr>
              <a:t>设备状态监测及诊断技术的主要工作内容是：</a:t>
            </a:r>
          </a:p>
        </p:txBody>
      </p:sp>
    </p:spTree>
    <p:extLst>
      <p:ext uri="{BB962C8B-B14F-4D97-AF65-F5344CB8AC3E}">
        <p14:creationId xmlns:p14="http://schemas.microsoft.com/office/powerpoint/2010/main" val="370254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87888" y="1628800"/>
            <a:ext cx="4714170" cy="857081"/>
          </a:xfrm>
          <a:custGeom>
            <a:avLst/>
            <a:gdLst/>
            <a:ahLst/>
            <a:cxnLst/>
            <a:rect l="l" t="t" r="r" b="b"/>
            <a:pathLst>
              <a:path w="6632575" h="1205864">
                <a:moveTo>
                  <a:pt x="0" y="1205483"/>
                </a:moveTo>
                <a:lnTo>
                  <a:pt x="6632447" y="1205483"/>
                </a:lnTo>
                <a:lnTo>
                  <a:pt x="6632447" y="0"/>
                </a:lnTo>
                <a:lnTo>
                  <a:pt x="0" y="0"/>
                </a:lnTo>
                <a:lnTo>
                  <a:pt x="0" y="1205483"/>
                </a:lnTo>
              </a:path>
            </a:pathLst>
          </a:custGeom>
          <a:solidFill>
            <a:schemeClr val="accent6">
              <a:lumMod val="75000"/>
            </a:schemeClr>
          </a:solidFill>
        </p:spPr>
        <p:txBody>
          <a:bodyPr wrap="square" lIns="0" tIns="0" rIns="0" bIns="0" rtlCol="0"/>
          <a:lstStyle/>
          <a:p>
            <a:endParaRPr sz="1100"/>
          </a:p>
        </p:txBody>
      </p:sp>
      <p:sp>
        <p:nvSpPr>
          <p:cNvPr id="5" name="object 5"/>
          <p:cNvSpPr txBox="1"/>
          <p:nvPr/>
        </p:nvSpPr>
        <p:spPr>
          <a:xfrm>
            <a:off x="5352274" y="1841895"/>
            <a:ext cx="4204892" cy="430530"/>
          </a:xfrm>
          <a:prstGeom prst="rect">
            <a:avLst/>
          </a:prstGeom>
        </p:spPr>
        <p:txBody>
          <a:bodyPr vert="horz" wrap="square" lIns="0" tIns="0" rIns="0" bIns="0" rtlCol="0">
            <a:spAutoFit/>
          </a:bodyPr>
          <a:lstStyle/>
          <a:p>
            <a:pPr marL="8890" algn="ctr">
              <a:tabLst>
                <a:tab pos="1146810" algn="l"/>
              </a:tabLst>
            </a:pPr>
            <a:r>
              <a:rPr lang="zh-CN" altLang="en-US" sz="2800" spc="4" dirty="0">
                <a:solidFill>
                  <a:srgbClr val="FFFFFF"/>
                </a:solidFill>
                <a:latin typeface="等线" panose="02010600030101010101" pitchFamily="2" charset="-122"/>
                <a:ea typeface="等线" panose="02010600030101010101" pitchFamily="2" charset="-122"/>
                <a:cs typeface="微软雅黑" panose="020B0503020204020204" pitchFamily="34" charset="-122"/>
              </a:rPr>
              <a:t>设备异常综合分析</a:t>
            </a:r>
          </a:p>
        </p:txBody>
      </p:sp>
      <p:sp>
        <p:nvSpPr>
          <p:cNvPr id="6" name="object 3"/>
          <p:cNvSpPr txBox="1"/>
          <p:nvPr/>
        </p:nvSpPr>
        <p:spPr>
          <a:xfrm>
            <a:off x="2683501" y="1504911"/>
            <a:ext cx="2271919" cy="1076960"/>
          </a:xfrm>
          <a:prstGeom prst="rect">
            <a:avLst/>
          </a:prstGeom>
        </p:spPr>
        <p:txBody>
          <a:bodyPr vert="horz" wrap="square" lIns="0" tIns="0" rIns="0" bIns="0" rtlCol="0">
            <a:spAutoFit/>
          </a:bodyPr>
          <a:lstStyle/>
          <a:p>
            <a:pPr marL="8890"/>
            <a:r>
              <a:rPr sz="3600" dirty="0">
                <a:solidFill>
                  <a:schemeClr val="accent5">
                    <a:lumMod val="50000"/>
                  </a:schemeClr>
                </a:solidFill>
                <a:latin typeface="Arial" panose="020B0604020202020204"/>
                <a:cs typeface="Arial" panose="020B0604020202020204"/>
              </a:rPr>
              <a:t>P</a:t>
            </a:r>
            <a:r>
              <a:rPr sz="4400" spc="4" dirty="0">
                <a:solidFill>
                  <a:schemeClr val="accent5">
                    <a:lumMod val="50000"/>
                  </a:schemeClr>
                </a:solidFill>
                <a:latin typeface="Arial" panose="020B0604020202020204"/>
                <a:cs typeface="Arial" panose="020B0604020202020204"/>
              </a:rPr>
              <a:t>art</a:t>
            </a:r>
            <a:r>
              <a:rPr sz="2985" spc="288" dirty="0">
                <a:solidFill>
                  <a:schemeClr val="accent5">
                    <a:lumMod val="50000"/>
                  </a:schemeClr>
                </a:solidFill>
                <a:latin typeface="Arial" panose="020B0604020202020204"/>
                <a:cs typeface="Arial" panose="020B0604020202020204"/>
              </a:rPr>
              <a:t> </a:t>
            </a:r>
            <a:r>
              <a:rPr sz="10770" spc="11" baseline="-3000" dirty="0">
                <a:solidFill>
                  <a:schemeClr val="accent5">
                    <a:lumMod val="50000"/>
                  </a:schemeClr>
                </a:solidFill>
                <a:latin typeface="Arial" panose="020B0604020202020204"/>
                <a:cs typeface="Arial" panose="020B0604020202020204"/>
              </a:rPr>
              <a:t>0</a:t>
            </a:r>
            <a:r>
              <a:rPr lang="en-US" altLang="zh-CN" sz="10770" spc="11" baseline="-3000" dirty="0">
                <a:solidFill>
                  <a:schemeClr val="accent5">
                    <a:lumMod val="50000"/>
                  </a:schemeClr>
                </a:solidFill>
                <a:latin typeface="Arial" panose="020B0604020202020204"/>
                <a:cs typeface="Arial" panose="020B0604020202020204"/>
              </a:rPr>
              <a:t>2</a:t>
            </a:r>
            <a:endParaRPr sz="10770" baseline="-3000" dirty="0">
              <a:solidFill>
                <a:schemeClr val="accent5">
                  <a:lumMod val="50000"/>
                </a:schemeClr>
              </a:solidFill>
              <a:latin typeface="Arial" panose="020B0604020202020204"/>
              <a:cs typeface="Arial" panose="020B0604020202020204"/>
            </a:endParaRPr>
          </a:p>
        </p:txBody>
      </p:sp>
      <p:sp>
        <p:nvSpPr>
          <p:cNvPr id="2" name="文本框 1"/>
          <p:cNvSpPr txBox="1"/>
          <p:nvPr/>
        </p:nvSpPr>
        <p:spPr>
          <a:xfrm>
            <a:off x="2683510" y="2924810"/>
            <a:ext cx="8367395" cy="2011045"/>
          </a:xfrm>
          <a:prstGeom prst="rect">
            <a:avLst/>
          </a:prstGeom>
          <a:noFill/>
        </p:spPr>
        <p:txBody>
          <a:bodyPr wrap="square" rtlCol="0">
            <a:spAutoFit/>
          </a:bodyPr>
          <a:lstStyle/>
          <a:p>
            <a:pPr marL="457200" indent="-457200">
              <a:lnSpc>
                <a:spcPct val="130000"/>
              </a:lnSpc>
              <a:buFont typeface="Wingdings" panose="05000000000000000000" charset="0"/>
              <a:buChar char="n"/>
            </a:pPr>
            <a:r>
              <a:rPr lang="zh-CN" altLang="en-US" sz="3200"/>
              <a:t>设备异常总量分析</a:t>
            </a:r>
            <a:r>
              <a:rPr lang="en-US" altLang="zh-CN" sz="3200"/>
              <a:t>---</a:t>
            </a:r>
            <a:r>
              <a:rPr lang="zh-CN" altLang="en-US" sz="3200"/>
              <a:t>数据转换 </a:t>
            </a:r>
          </a:p>
          <a:p>
            <a:pPr marL="457200" indent="-457200">
              <a:lnSpc>
                <a:spcPct val="130000"/>
              </a:lnSpc>
              <a:buFont typeface="Wingdings" panose="05000000000000000000" charset="0"/>
              <a:buChar char="n"/>
            </a:pPr>
            <a:r>
              <a:rPr lang="zh-CN" altLang="en-US" sz="3200"/>
              <a:t>设备异常分类统计</a:t>
            </a:r>
          </a:p>
          <a:p>
            <a:pPr marL="457200" indent="-457200">
              <a:lnSpc>
                <a:spcPct val="130000"/>
              </a:lnSpc>
              <a:buFont typeface="Wingdings" panose="05000000000000000000" charset="0"/>
              <a:buChar char="n"/>
            </a:pPr>
            <a:r>
              <a:rPr lang="zh-CN" altLang="en-US" sz="3200"/>
              <a:t>设备异常数量变化趋势分析</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设备异常总量分析</a:t>
            </a:r>
          </a:p>
        </p:txBody>
      </p:sp>
      <p:sp>
        <p:nvSpPr>
          <p:cNvPr id="3" name="文本框 2">
            <a:extLst>
              <a:ext uri="{FF2B5EF4-FFF2-40B4-BE49-F238E27FC236}">
                <a16:creationId xmlns:a16="http://schemas.microsoft.com/office/drawing/2014/main" id="{E578853C-D815-DFB5-D0E3-5567F8F74AA5}"/>
              </a:ext>
            </a:extLst>
          </p:cNvPr>
          <p:cNvSpPr txBox="1"/>
          <p:nvPr/>
        </p:nvSpPr>
        <p:spPr>
          <a:xfrm>
            <a:off x="1145450" y="1446471"/>
            <a:ext cx="9901100" cy="1631216"/>
          </a:xfrm>
          <a:prstGeom prst="rect">
            <a:avLst/>
          </a:prstGeom>
          <a:noFill/>
        </p:spPr>
        <p:txBody>
          <a:bodyPr wrap="square">
            <a:spAutoFit/>
          </a:bodyPr>
          <a:lstStyle/>
          <a:p>
            <a:r>
              <a:rPr lang="zh-CN" altLang="en-US" sz="2000" dirty="0">
                <a:latin typeface="+mn-ea"/>
              </a:rPr>
              <a:t>分析设备异常的意义：设备异常分析的对象是设备上报的各类异常，这些异常以导航、运控，电机，编码器和电池模块为主。</a:t>
            </a:r>
            <a:endParaRPr lang="en-US" altLang="zh-CN" sz="2000" dirty="0">
              <a:latin typeface="+mn-ea"/>
            </a:endParaRPr>
          </a:p>
          <a:p>
            <a:endParaRPr lang="en-US" altLang="zh-CN" sz="2000" dirty="0">
              <a:latin typeface="+mn-ea"/>
            </a:endParaRPr>
          </a:p>
          <a:p>
            <a:r>
              <a:rPr lang="zh-CN" altLang="en-US" sz="2000" dirty="0">
                <a:latin typeface="+mn-ea"/>
              </a:rPr>
              <a:t>设备异常用于对仓库内自动化设备运行状态进行监控，及时发现设备异常，以减少或者避免设备异常对运营造成的影响</a:t>
            </a:r>
          </a:p>
        </p:txBody>
      </p:sp>
      <p:sp>
        <p:nvSpPr>
          <p:cNvPr id="6" name="文本框 5">
            <a:extLst>
              <a:ext uri="{FF2B5EF4-FFF2-40B4-BE49-F238E27FC236}">
                <a16:creationId xmlns:a16="http://schemas.microsoft.com/office/drawing/2014/main" id="{F7882785-3558-446D-2778-CB8A46A602FF}"/>
              </a:ext>
            </a:extLst>
          </p:cNvPr>
          <p:cNvSpPr txBox="1"/>
          <p:nvPr/>
        </p:nvSpPr>
        <p:spPr>
          <a:xfrm>
            <a:off x="1145450" y="3303180"/>
            <a:ext cx="9577064" cy="707886"/>
          </a:xfrm>
          <a:prstGeom prst="rect">
            <a:avLst/>
          </a:prstGeom>
          <a:noFill/>
        </p:spPr>
        <p:txBody>
          <a:bodyPr wrap="square">
            <a:spAutoFit/>
          </a:bodyPr>
          <a:lstStyle/>
          <a:p>
            <a:r>
              <a:rPr lang="zh-CN" altLang="en-US" sz="2000" dirty="0">
                <a:latin typeface="+mn-ea"/>
              </a:rPr>
              <a:t>另外，设备异常数据的分析结果，也可以逆向反馈到设备研发阶段，对研发工作的开展具有一定的指导意义。</a:t>
            </a:r>
          </a:p>
        </p:txBody>
      </p:sp>
      <p:sp>
        <p:nvSpPr>
          <p:cNvPr id="10" name="文本框 9">
            <a:extLst>
              <a:ext uri="{FF2B5EF4-FFF2-40B4-BE49-F238E27FC236}">
                <a16:creationId xmlns:a16="http://schemas.microsoft.com/office/drawing/2014/main" id="{F0E2C04D-7242-E882-3133-EE610662EED7}"/>
              </a:ext>
            </a:extLst>
          </p:cNvPr>
          <p:cNvSpPr txBox="1"/>
          <p:nvPr/>
        </p:nvSpPr>
        <p:spPr>
          <a:xfrm>
            <a:off x="3215680" y="4278180"/>
            <a:ext cx="6096857" cy="400110"/>
          </a:xfrm>
          <a:prstGeom prst="rect">
            <a:avLst/>
          </a:prstGeom>
          <a:noFill/>
        </p:spPr>
        <p:txBody>
          <a:bodyPr wrap="square">
            <a:spAutoFit/>
          </a:bodyPr>
          <a:lstStyle/>
          <a:p>
            <a:pPr marL="285750" indent="-285750">
              <a:buFont typeface="Wingdings" panose="05000000000000000000" pitchFamily="2" charset="2"/>
              <a:buChar char="u"/>
            </a:pPr>
            <a:r>
              <a:rPr lang="zh-CN" altLang="en-US" sz="2000" dirty="0">
                <a:solidFill>
                  <a:srgbClr val="FF0000"/>
                </a:solidFill>
              </a:rPr>
              <a:t>在进行设备异常总量分析时，需要理解以下指标：</a:t>
            </a:r>
            <a:endParaRPr lang="en-US" altLang="zh-CN" sz="2000" dirty="0">
              <a:solidFill>
                <a:srgbClr val="FF0000"/>
              </a:solidFill>
            </a:endParaRPr>
          </a:p>
        </p:txBody>
      </p:sp>
      <p:sp>
        <p:nvSpPr>
          <p:cNvPr id="12" name="文本框 11">
            <a:extLst>
              <a:ext uri="{FF2B5EF4-FFF2-40B4-BE49-F238E27FC236}">
                <a16:creationId xmlns:a16="http://schemas.microsoft.com/office/drawing/2014/main" id="{3C81CBB2-8EB7-66AC-8D4B-7A4EB17A58F5}"/>
              </a:ext>
            </a:extLst>
          </p:cNvPr>
          <p:cNvSpPr txBox="1"/>
          <p:nvPr/>
        </p:nvSpPr>
        <p:spPr>
          <a:xfrm>
            <a:off x="6550298" y="4853641"/>
            <a:ext cx="1800199" cy="369332"/>
          </a:xfrm>
          <a:prstGeom prst="rect">
            <a:avLst/>
          </a:prstGeom>
          <a:solidFill>
            <a:schemeClr val="accent6">
              <a:lumMod val="75000"/>
            </a:schemeClr>
          </a:solidFill>
        </p:spPr>
        <p:txBody>
          <a:bodyPr wrap="square">
            <a:spAutoFit/>
          </a:bodyPr>
          <a:lstStyle/>
          <a:p>
            <a:pPr algn="ctr"/>
            <a:r>
              <a:rPr lang="zh-CN" altLang="en-US" dirty="0">
                <a:solidFill>
                  <a:schemeClr val="bg1"/>
                </a:solidFill>
              </a:rPr>
              <a:t>行驶距离</a:t>
            </a:r>
          </a:p>
        </p:txBody>
      </p:sp>
      <p:sp>
        <p:nvSpPr>
          <p:cNvPr id="14" name="文本框 13">
            <a:extLst>
              <a:ext uri="{FF2B5EF4-FFF2-40B4-BE49-F238E27FC236}">
                <a16:creationId xmlns:a16="http://schemas.microsoft.com/office/drawing/2014/main" id="{7D4A1E5F-CB29-254D-12E0-8C1DEAD09E51}"/>
              </a:ext>
            </a:extLst>
          </p:cNvPr>
          <p:cNvSpPr txBox="1"/>
          <p:nvPr/>
        </p:nvSpPr>
        <p:spPr>
          <a:xfrm>
            <a:off x="6564310" y="5578750"/>
            <a:ext cx="1800199" cy="369332"/>
          </a:xfrm>
          <a:prstGeom prst="rect">
            <a:avLst/>
          </a:prstGeom>
          <a:solidFill>
            <a:schemeClr val="accent5">
              <a:lumMod val="50000"/>
            </a:schemeClr>
          </a:solidFill>
        </p:spPr>
        <p:txBody>
          <a:bodyPr wrap="square">
            <a:spAutoFit/>
          </a:bodyPr>
          <a:lstStyle/>
          <a:p>
            <a:pPr algn="ctr"/>
            <a:r>
              <a:rPr lang="zh-CN" altLang="en-US" dirty="0">
                <a:solidFill>
                  <a:schemeClr val="bg1"/>
                </a:solidFill>
              </a:rPr>
              <a:t>运营小车数</a:t>
            </a:r>
            <a:endParaRPr lang="en-US" altLang="zh-CN" dirty="0">
              <a:solidFill>
                <a:schemeClr val="bg1"/>
              </a:solidFill>
            </a:endParaRPr>
          </a:p>
        </p:txBody>
      </p:sp>
      <p:sp>
        <p:nvSpPr>
          <p:cNvPr id="16" name="文本框 15">
            <a:extLst>
              <a:ext uri="{FF2B5EF4-FFF2-40B4-BE49-F238E27FC236}">
                <a16:creationId xmlns:a16="http://schemas.microsoft.com/office/drawing/2014/main" id="{A9B3688D-04CD-5EA1-01C2-1FD8855107C8}"/>
              </a:ext>
            </a:extLst>
          </p:cNvPr>
          <p:cNvSpPr txBox="1"/>
          <p:nvPr/>
        </p:nvSpPr>
        <p:spPr>
          <a:xfrm>
            <a:off x="3696909" y="5611669"/>
            <a:ext cx="1800199" cy="369332"/>
          </a:xfrm>
          <a:prstGeom prst="rect">
            <a:avLst/>
          </a:prstGeom>
          <a:solidFill>
            <a:schemeClr val="accent4">
              <a:lumMod val="50000"/>
            </a:schemeClr>
          </a:solidFill>
        </p:spPr>
        <p:txBody>
          <a:bodyPr wrap="square">
            <a:spAutoFit/>
          </a:bodyPr>
          <a:lstStyle/>
          <a:p>
            <a:r>
              <a:rPr lang="zh-CN" altLang="en-US" dirty="0">
                <a:solidFill>
                  <a:schemeClr val="bg1"/>
                </a:solidFill>
              </a:rPr>
              <a:t>平均每日异常数</a:t>
            </a:r>
            <a:endParaRPr lang="en-US" altLang="zh-CN" dirty="0">
              <a:solidFill>
                <a:schemeClr val="bg1"/>
              </a:solidFill>
            </a:endParaRPr>
          </a:p>
        </p:txBody>
      </p:sp>
      <p:sp>
        <p:nvSpPr>
          <p:cNvPr id="18" name="文本框 17">
            <a:extLst>
              <a:ext uri="{FF2B5EF4-FFF2-40B4-BE49-F238E27FC236}">
                <a16:creationId xmlns:a16="http://schemas.microsoft.com/office/drawing/2014/main" id="{8D8D8C6C-AE50-76C9-377C-CAC973497C59}"/>
              </a:ext>
            </a:extLst>
          </p:cNvPr>
          <p:cNvSpPr txBox="1"/>
          <p:nvPr/>
        </p:nvSpPr>
        <p:spPr>
          <a:xfrm>
            <a:off x="3682897" y="4853641"/>
            <a:ext cx="1800199" cy="369332"/>
          </a:xfrm>
          <a:prstGeom prst="rect">
            <a:avLst/>
          </a:prstGeom>
          <a:solidFill>
            <a:schemeClr val="accent1">
              <a:lumMod val="75000"/>
            </a:schemeClr>
          </a:solidFill>
        </p:spPr>
        <p:txBody>
          <a:bodyPr wrap="square">
            <a:spAutoFit/>
          </a:bodyPr>
          <a:lstStyle/>
          <a:p>
            <a:r>
              <a:rPr lang="zh-CN" altLang="en-US" dirty="0">
                <a:solidFill>
                  <a:schemeClr val="bg1"/>
                </a:solidFill>
              </a:rPr>
              <a:t>设备总异常次数</a:t>
            </a:r>
            <a:endParaRPr lang="en-US" altLang="zh-CN" dirty="0">
              <a:solidFill>
                <a:schemeClr val="bg1"/>
              </a:solidFill>
            </a:endParaRPr>
          </a:p>
        </p:txBody>
      </p:sp>
    </p:spTree>
    <p:extLst>
      <p:ext uri="{BB962C8B-B14F-4D97-AF65-F5344CB8AC3E}">
        <p14:creationId xmlns:p14="http://schemas.microsoft.com/office/powerpoint/2010/main" val="225507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871864" y="227949"/>
            <a:ext cx="3262066" cy="492443"/>
          </a:xfrm>
          <a:prstGeom prst="rect">
            <a:avLst/>
          </a:prstGeom>
        </p:spPr>
        <p:txBody>
          <a:bodyPr vert="horz" wrap="square" lIns="0" tIns="0" rIns="0" bIns="0" rtlCol="0">
            <a:spAutoFit/>
          </a:bodyPr>
          <a:lstStyle/>
          <a:p>
            <a:pPr marL="12700" algn="ctr">
              <a:lnSpc>
                <a:spcPct val="100000"/>
              </a:lnSpc>
            </a:pPr>
            <a:r>
              <a:rPr lang="zh-CN" altLang="en-US" sz="3200" b="1" dirty="0">
                <a:latin typeface="宋体" panose="02010600030101010101" pitchFamily="2" charset="-122"/>
                <a:ea typeface="宋体" panose="02010600030101010101" pitchFamily="2" charset="-122"/>
                <a:cs typeface="微软雅黑" panose="020B0503020204020204" pitchFamily="34" charset="-122"/>
              </a:rPr>
              <a:t>教学标准</a:t>
            </a:r>
            <a:endParaRPr sz="3200" b="1" dirty="0">
              <a:latin typeface="宋体" panose="02010600030101010101" pitchFamily="2" charset="-122"/>
              <a:ea typeface="宋体" panose="02010600030101010101" pitchFamily="2" charset="-122"/>
              <a:cs typeface="微软雅黑" panose="020B0503020204020204" pitchFamily="34" charset="-122"/>
            </a:endParaRPr>
          </a:p>
        </p:txBody>
      </p:sp>
      <p:sp>
        <p:nvSpPr>
          <p:cNvPr id="2" name="object 2"/>
          <p:cNvSpPr/>
          <p:nvPr/>
        </p:nvSpPr>
        <p:spPr>
          <a:xfrm>
            <a:off x="3823970" y="1700530"/>
            <a:ext cx="7370445" cy="1401445"/>
          </a:xfrm>
          <a:custGeom>
            <a:avLst/>
            <a:gdLst/>
            <a:ahLst/>
            <a:cxnLst/>
            <a:rect l="l" t="t" r="r" b="b"/>
            <a:pathLst>
              <a:path w="5824220" h="706755">
                <a:moveTo>
                  <a:pt x="0" y="706754"/>
                </a:moveTo>
                <a:lnTo>
                  <a:pt x="5824220" y="706754"/>
                </a:lnTo>
                <a:lnTo>
                  <a:pt x="5824220" y="0"/>
                </a:lnTo>
                <a:lnTo>
                  <a:pt x="0" y="0"/>
                </a:lnTo>
                <a:lnTo>
                  <a:pt x="0" y="706754"/>
                </a:lnTo>
              </a:path>
            </a:pathLst>
          </a:custGeom>
          <a:solidFill>
            <a:schemeClr val="accent1">
              <a:lumMod val="50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3" name="object 3"/>
          <p:cNvSpPr txBox="1"/>
          <p:nvPr/>
        </p:nvSpPr>
        <p:spPr>
          <a:xfrm>
            <a:off x="4131383" y="1847577"/>
            <a:ext cx="7010406" cy="1143908"/>
          </a:xfrm>
          <a:prstGeom prst="rect">
            <a:avLst/>
          </a:prstGeom>
        </p:spPr>
        <p:txBody>
          <a:bodyPr vert="horz" wrap="square" lIns="0" tIns="0" rIns="0" bIns="0" rtlCol="0">
            <a:noAutofit/>
          </a:bodyPr>
          <a:lstStyle/>
          <a:p>
            <a:pPr marL="12700" marR="5080">
              <a:lnSpc>
                <a:spcPct val="130000"/>
              </a:lnSpc>
            </a:pPr>
            <a:r>
              <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rPr>
              <a:t>1.</a:t>
            </a:r>
            <a:r>
              <a:rPr lang="zh-CN" altLang="en-US" sz="1400" b="0" dirty="0">
                <a:solidFill>
                  <a:schemeClr val="bg1"/>
                </a:solidFill>
                <a:latin typeface="宋体" panose="02010600030101010101" pitchFamily="2" charset="-122"/>
                <a:ea typeface="宋体" panose="02010600030101010101" pitchFamily="2" charset="-122"/>
                <a:cs typeface="微软雅黑 Light" panose="020B0502040204020203" charset="-122"/>
              </a:rPr>
              <a:t>了解设备异常的定义、分类方法以及等级判定标准</a:t>
            </a:r>
            <a:endPar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30000"/>
              </a:lnSpc>
            </a:pPr>
            <a:r>
              <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rPr>
              <a:t>2.</a:t>
            </a:r>
            <a:r>
              <a:rPr lang="zh-CN" altLang="en-US" sz="1400" b="0" dirty="0">
                <a:solidFill>
                  <a:schemeClr val="bg1"/>
                </a:solidFill>
                <a:latin typeface="宋体" panose="02010600030101010101" pitchFamily="2" charset="-122"/>
                <a:ea typeface="宋体" panose="02010600030101010101" pitchFamily="2" charset="-122"/>
                <a:cs typeface="微软雅黑 Light" panose="020B0502040204020203" charset="-122"/>
              </a:rPr>
              <a:t>熟练掌握本单元之前介绍的所有统计方法，并在本单元应用</a:t>
            </a:r>
            <a:endPar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30000"/>
              </a:lnSpc>
            </a:pPr>
            <a:r>
              <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rPr>
              <a:t>3.</a:t>
            </a:r>
            <a:r>
              <a:rPr lang="zh-CN" altLang="en-US" sz="1400" b="0" dirty="0">
                <a:solidFill>
                  <a:schemeClr val="bg1"/>
                </a:solidFill>
                <a:latin typeface="宋体" panose="02010600030101010101" pitchFamily="2" charset="-122"/>
                <a:ea typeface="宋体" panose="02010600030101010101" pitchFamily="2" charset="-122"/>
                <a:cs typeface="微软雅黑 Light" panose="020B0502040204020203" charset="-122"/>
              </a:rPr>
              <a:t>加深对“总量</a:t>
            </a:r>
            <a:r>
              <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rPr>
              <a:t>+</a:t>
            </a:r>
            <a:r>
              <a:rPr lang="zh-CN" altLang="en-US" sz="1400" b="0" dirty="0">
                <a:solidFill>
                  <a:schemeClr val="bg1"/>
                </a:solidFill>
                <a:latin typeface="宋体" panose="02010600030101010101" pitchFamily="2" charset="-122"/>
                <a:ea typeface="宋体" panose="02010600030101010101" pitchFamily="2" charset="-122"/>
                <a:cs typeface="微软雅黑 Light" panose="020B0502040204020203" charset="-122"/>
              </a:rPr>
              <a:t>结构</a:t>
            </a:r>
            <a:r>
              <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rPr>
              <a:t>+</a:t>
            </a:r>
            <a:r>
              <a:rPr lang="zh-CN" altLang="en-US" sz="1400" b="0" dirty="0">
                <a:solidFill>
                  <a:schemeClr val="bg1"/>
                </a:solidFill>
                <a:latin typeface="宋体" panose="02010600030101010101" pitchFamily="2" charset="-122"/>
                <a:ea typeface="宋体" panose="02010600030101010101" pitchFamily="2" charset="-122"/>
                <a:cs typeface="微软雅黑 Light" panose="020B0502040204020203" charset="-122"/>
              </a:rPr>
              <a:t>速度”的分析策略的理解，在设备异常情况分析中加以运用</a:t>
            </a:r>
            <a:endPar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30000"/>
              </a:lnSpc>
            </a:pPr>
            <a:r>
              <a:rPr lang="en-US" altLang="zh-CN" sz="1400" b="0" dirty="0">
                <a:solidFill>
                  <a:schemeClr val="bg1"/>
                </a:solidFill>
                <a:latin typeface="宋体" panose="02010600030101010101" pitchFamily="2" charset="-122"/>
                <a:ea typeface="宋体" panose="02010600030101010101" pitchFamily="2" charset="-122"/>
                <a:cs typeface="微软雅黑 Light" panose="020B0502040204020203" charset="-122"/>
              </a:rPr>
              <a:t>4.</a:t>
            </a:r>
            <a:r>
              <a:rPr lang="zh-CN" altLang="en-US" sz="1400" b="0" dirty="0">
                <a:solidFill>
                  <a:schemeClr val="bg1"/>
                </a:solidFill>
                <a:latin typeface="宋体" panose="02010600030101010101" pitchFamily="2" charset="-122"/>
                <a:ea typeface="宋体" panose="02010600030101010101" pitchFamily="2" charset="-122"/>
                <a:cs typeface="微软雅黑 Light" panose="020B0502040204020203" charset="-122"/>
              </a:rPr>
              <a:t>对设备异常产生原因进行分析</a:t>
            </a:r>
            <a:endParaRPr sz="14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p:txBody>
      </p:sp>
      <p:sp>
        <p:nvSpPr>
          <p:cNvPr id="7" name="object 7"/>
          <p:cNvSpPr/>
          <p:nvPr/>
        </p:nvSpPr>
        <p:spPr>
          <a:xfrm>
            <a:off x="4441190" y="3355975"/>
            <a:ext cx="7146925" cy="1316990"/>
          </a:xfrm>
          <a:custGeom>
            <a:avLst/>
            <a:gdLst/>
            <a:ahLst/>
            <a:cxnLst/>
            <a:rect l="l" t="t" r="r" b="b"/>
            <a:pathLst>
              <a:path w="5824220" h="706754">
                <a:moveTo>
                  <a:pt x="0" y="706755"/>
                </a:moveTo>
                <a:lnTo>
                  <a:pt x="5824220" y="706755"/>
                </a:lnTo>
                <a:lnTo>
                  <a:pt x="5824220" y="0"/>
                </a:lnTo>
                <a:lnTo>
                  <a:pt x="0" y="0"/>
                </a:lnTo>
                <a:lnTo>
                  <a:pt x="0" y="706755"/>
                </a:lnTo>
              </a:path>
            </a:pathLst>
          </a:custGeom>
          <a:solidFill>
            <a:schemeClr val="accent4">
              <a:lumMod val="50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8" name="object 8"/>
          <p:cNvSpPr txBox="1"/>
          <p:nvPr/>
        </p:nvSpPr>
        <p:spPr>
          <a:xfrm>
            <a:off x="4656455" y="3429635"/>
            <a:ext cx="6906895" cy="1179830"/>
          </a:xfrm>
          <a:prstGeom prst="rect">
            <a:avLst/>
          </a:prstGeom>
        </p:spPr>
        <p:txBody>
          <a:bodyPr vert="horz" wrap="square" lIns="0" tIns="0" rIns="0" bIns="0" rtlCol="0">
            <a:spAutoFit/>
          </a:bodyPr>
          <a:lstStyle/>
          <a:p>
            <a:pPr marL="12700" marR="5080">
              <a:lnSpc>
                <a:spcPct val="12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1.</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对设备异常及产生原因进行分析和理解</a:t>
            </a:r>
            <a:endPar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2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2.</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能够进行一段时间内设备异常情况的描述性统计计算和可视化</a:t>
            </a:r>
            <a:endPar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2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3.</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按照“总量</a:t>
            </a: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结构</a:t>
            </a: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速度”的策略分析设备异常情况</a:t>
            </a:r>
            <a:endPar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2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4.</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对码点、设备进行异常分析，并解读热力图</a:t>
            </a:r>
            <a:endParaRPr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p:txBody>
      </p:sp>
      <p:sp>
        <p:nvSpPr>
          <p:cNvPr id="9" name="object 9"/>
          <p:cNvSpPr/>
          <p:nvPr/>
        </p:nvSpPr>
        <p:spPr>
          <a:xfrm>
            <a:off x="5193030" y="4834255"/>
            <a:ext cx="6748780" cy="1381125"/>
          </a:xfrm>
          <a:custGeom>
            <a:avLst/>
            <a:gdLst/>
            <a:ahLst/>
            <a:cxnLst/>
            <a:rect l="l" t="t" r="r" b="b"/>
            <a:pathLst>
              <a:path w="5824220" h="706754">
                <a:moveTo>
                  <a:pt x="0" y="706755"/>
                </a:moveTo>
                <a:lnTo>
                  <a:pt x="5824220" y="706755"/>
                </a:lnTo>
                <a:lnTo>
                  <a:pt x="5824220" y="0"/>
                </a:lnTo>
                <a:lnTo>
                  <a:pt x="0" y="0"/>
                </a:lnTo>
                <a:lnTo>
                  <a:pt x="0" y="706755"/>
                </a:lnTo>
                <a:close/>
              </a:path>
            </a:pathLst>
          </a:custGeom>
          <a:solidFill>
            <a:schemeClr val="bg2">
              <a:lumMod val="25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10" name="object 10"/>
          <p:cNvSpPr txBox="1"/>
          <p:nvPr/>
        </p:nvSpPr>
        <p:spPr>
          <a:xfrm>
            <a:off x="5591810" y="5055870"/>
            <a:ext cx="4767580" cy="1037426"/>
          </a:xfrm>
          <a:prstGeom prst="rect">
            <a:avLst/>
          </a:prstGeom>
          <a:solidFill>
            <a:schemeClr val="bg2">
              <a:lumMod val="25000"/>
            </a:schemeClr>
          </a:solidFill>
        </p:spPr>
        <p:txBody>
          <a:bodyPr vert="horz" wrap="square" lIns="0" tIns="0" rIns="0" bIns="0" rtlCol="0">
            <a:noAutofit/>
          </a:bodyPr>
          <a:lstStyle/>
          <a:p>
            <a:pPr marL="12700" marR="5080">
              <a:lnSpc>
                <a:spcPct val="10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1</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、对本书本章之前章节统计基础理论的理解</a:t>
            </a:r>
            <a:endPar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0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2.</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多种统计方法的综合应用</a:t>
            </a:r>
            <a:endPar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0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3.</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综合评价方法</a:t>
            </a: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熵值法的理解及应用</a:t>
            </a:r>
            <a:endPar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a:p>
            <a:pPr marL="12700" marR="5080">
              <a:lnSpc>
                <a:spcPct val="100000"/>
              </a:lnSpc>
            </a:pPr>
            <a:r>
              <a:rPr lang="en-US" altLang="zh-CN" sz="1600" b="0" dirty="0">
                <a:solidFill>
                  <a:schemeClr val="bg1"/>
                </a:solidFill>
                <a:latin typeface="宋体" panose="02010600030101010101" pitchFamily="2" charset="-122"/>
                <a:ea typeface="宋体" panose="02010600030101010101" pitchFamily="2" charset="-122"/>
                <a:cs typeface="微软雅黑 Light" panose="020B0502040204020203" charset="-122"/>
              </a:rPr>
              <a:t>4.</a:t>
            </a:r>
            <a:r>
              <a:rPr lang="zh-CN" altLang="en-US" sz="1600" b="0" dirty="0">
                <a:solidFill>
                  <a:schemeClr val="bg1"/>
                </a:solidFill>
                <a:latin typeface="宋体" panose="02010600030101010101" pitchFamily="2" charset="-122"/>
                <a:ea typeface="宋体" panose="02010600030101010101" pitchFamily="2" charset="-122"/>
                <a:cs typeface="微软雅黑 Light" panose="020B0502040204020203" charset="-122"/>
              </a:rPr>
              <a:t>对可视化工具进行分析</a:t>
            </a:r>
            <a:endParaRPr sz="1600" b="0" dirty="0">
              <a:solidFill>
                <a:schemeClr val="bg1"/>
              </a:solidFill>
              <a:latin typeface="宋体" panose="02010600030101010101" pitchFamily="2" charset="-122"/>
              <a:ea typeface="宋体" panose="02010600030101010101" pitchFamily="2" charset="-122"/>
              <a:cs typeface="微软雅黑 Light" panose="020B0502040204020203" charset="-122"/>
            </a:endParaRPr>
          </a:p>
        </p:txBody>
      </p:sp>
      <p:sp>
        <p:nvSpPr>
          <p:cNvPr id="11" name="object 11"/>
          <p:cNvSpPr/>
          <p:nvPr/>
        </p:nvSpPr>
        <p:spPr>
          <a:xfrm>
            <a:off x="1405258" y="2181498"/>
            <a:ext cx="2421680" cy="735330"/>
          </a:xfrm>
          <a:custGeom>
            <a:avLst/>
            <a:gdLst/>
            <a:ahLst/>
            <a:cxnLst/>
            <a:rect l="l" t="t" r="r" b="b"/>
            <a:pathLst>
              <a:path w="4187190" h="735329">
                <a:moveTo>
                  <a:pt x="3819143" y="0"/>
                </a:moveTo>
                <a:lnTo>
                  <a:pt x="0" y="0"/>
                </a:lnTo>
                <a:lnTo>
                  <a:pt x="0" y="735076"/>
                </a:lnTo>
                <a:lnTo>
                  <a:pt x="3819143" y="735076"/>
                </a:lnTo>
                <a:lnTo>
                  <a:pt x="4186681" y="367538"/>
                </a:lnTo>
                <a:lnTo>
                  <a:pt x="3819143" y="0"/>
                </a:lnTo>
                <a:close/>
              </a:path>
            </a:pathLst>
          </a:custGeom>
          <a:solidFill>
            <a:schemeClr val="accent1">
              <a:lumMod val="50000"/>
            </a:schemeClr>
          </a:solidFill>
        </p:spPr>
        <p:txBody>
          <a:bodyPr wrap="square" lIns="0" tIns="0" rIns="0" bIns="0" rtlCol="0"/>
          <a:lstStyle/>
          <a:p>
            <a:endParaRPr sz="2400"/>
          </a:p>
        </p:txBody>
      </p:sp>
      <p:sp>
        <p:nvSpPr>
          <p:cNvPr id="12" name="object 12"/>
          <p:cNvSpPr txBox="1"/>
          <p:nvPr/>
        </p:nvSpPr>
        <p:spPr>
          <a:xfrm>
            <a:off x="1605119" y="2420275"/>
            <a:ext cx="1588796" cy="430887"/>
          </a:xfrm>
          <a:prstGeom prst="rect">
            <a:avLst/>
          </a:prstGeom>
          <a:solidFill>
            <a:schemeClr val="accent1">
              <a:lumMod val="50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教学目标</a:t>
            </a:r>
            <a:endParaRPr sz="2800" dirty="0">
              <a:latin typeface="微软雅黑 Light" panose="020B0502040204020203" charset="-122"/>
              <a:cs typeface="微软雅黑 Light" panose="020B0502040204020203" charset="-122"/>
            </a:endParaRPr>
          </a:p>
        </p:txBody>
      </p:sp>
      <p:sp>
        <p:nvSpPr>
          <p:cNvPr id="13" name="object 13"/>
          <p:cNvSpPr/>
          <p:nvPr/>
        </p:nvSpPr>
        <p:spPr>
          <a:xfrm>
            <a:off x="370554" y="2060911"/>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accent1">
              <a:lumMod val="50000"/>
            </a:schemeClr>
          </a:solidFill>
        </p:spPr>
        <p:txBody>
          <a:bodyPr wrap="square" lIns="0" tIns="0" rIns="0" bIns="0" rtlCol="0"/>
          <a:lstStyle/>
          <a:p>
            <a:endParaRPr sz="2400"/>
          </a:p>
        </p:txBody>
      </p:sp>
      <p:sp>
        <p:nvSpPr>
          <p:cNvPr id="15" name="object 15"/>
          <p:cNvSpPr/>
          <p:nvPr/>
        </p:nvSpPr>
        <p:spPr>
          <a:xfrm>
            <a:off x="1050211" y="2060848"/>
            <a:ext cx="356237" cy="976630"/>
          </a:xfrm>
          <a:custGeom>
            <a:avLst/>
            <a:gdLst/>
            <a:ahLst/>
            <a:cxnLst/>
            <a:rect l="l" t="t" r="r" b="b"/>
            <a:pathLst>
              <a:path w="615950" h="976629">
                <a:moveTo>
                  <a:pt x="3175" y="0"/>
                </a:moveTo>
                <a:lnTo>
                  <a:pt x="0" y="976376"/>
                </a:lnTo>
                <a:lnTo>
                  <a:pt x="615924" y="858012"/>
                </a:lnTo>
                <a:lnTo>
                  <a:pt x="615924" y="124713"/>
                </a:lnTo>
                <a:lnTo>
                  <a:pt x="3175" y="0"/>
                </a:lnTo>
                <a:close/>
              </a:path>
            </a:pathLst>
          </a:custGeom>
          <a:solidFill>
            <a:schemeClr val="accent1">
              <a:lumMod val="50000"/>
            </a:schemeClr>
          </a:solidFill>
        </p:spPr>
        <p:txBody>
          <a:bodyPr wrap="square" lIns="0" tIns="0" rIns="0" bIns="0" rtlCol="0"/>
          <a:lstStyle/>
          <a:p>
            <a:endParaRPr sz="2400"/>
          </a:p>
        </p:txBody>
      </p:sp>
      <p:sp>
        <p:nvSpPr>
          <p:cNvPr id="16" name="object 16"/>
          <p:cNvSpPr/>
          <p:nvPr/>
        </p:nvSpPr>
        <p:spPr>
          <a:xfrm>
            <a:off x="2771143" y="5087723"/>
            <a:ext cx="2421680" cy="736600"/>
          </a:xfrm>
          <a:custGeom>
            <a:avLst/>
            <a:gdLst/>
            <a:ahLst/>
            <a:cxnLst/>
            <a:rect l="l" t="t" r="r" b="b"/>
            <a:pathLst>
              <a:path w="4187190" h="736600">
                <a:moveTo>
                  <a:pt x="3818381" y="0"/>
                </a:moveTo>
                <a:lnTo>
                  <a:pt x="0" y="0"/>
                </a:lnTo>
                <a:lnTo>
                  <a:pt x="0" y="736536"/>
                </a:lnTo>
                <a:lnTo>
                  <a:pt x="3818381" y="736536"/>
                </a:lnTo>
                <a:lnTo>
                  <a:pt x="4186681" y="368236"/>
                </a:lnTo>
                <a:lnTo>
                  <a:pt x="3818381" y="0"/>
                </a:lnTo>
                <a:close/>
              </a:path>
            </a:pathLst>
          </a:custGeom>
          <a:solidFill>
            <a:schemeClr val="bg2">
              <a:lumMod val="25000"/>
            </a:schemeClr>
          </a:solidFill>
        </p:spPr>
        <p:txBody>
          <a:bodyPr wrap="square" lIns="0" tIns="0" rIns="0" bIns="0" rtlCol="0"/>
          <a:lstStyle/>
          <a:p>
            <a:endParaRPr sz="2400"/>
          </a:p>
        </p:txBody>
      </p:sp>
      <p:sp>
        <p:nvSpPr>
          <p:cNvPr id="17" name="object 17"/>
          <p:cNvSpPr txBox="1"/>
          <p:nvPr/>
        </p:nvSpPr>
        <p:spPr>
          <a:xfrm>
            <a:off x="2971004" y="5327773"/>
            <a:ext cx="1588796" cy="430887"/>
          </a:xfrm>
          <a:prstGeom prst="rect">
            <a:avLst/>
          </a:prstGeom>
          <a:solidFill>
            <a:schemeClr val="bg2">
              <a:lumMod val="25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教学难点</a:t>
            </a:r>
            <a:endParaRPr sz="2800" dirty="0">
              <a:latin typeface="微软雅黑 Light" panose="020B0502040204020203" charset="-122"/>
              <a:cs typeface="微软雅黑 Light" panose="020B0502040204020203" charset="-122"/>
            </a:endParaRPr>
          </a:p>
        </p:txBody>
      </p:sp>
      <p:sp>
        <p:nvSpPr>
          <p:cNvPr id="18" name="object 18"/>
          <p:cNvSpPr/>
          <p:nvPr/>
        </p:nvSpPr>
        <p:spPr>
          <a:xfrm>
            <a:off x="1736439" y="4975583"/>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bg2">
              <a:lumMod val="25000"/>
            </a:schemeClr>
          </a:solidFill>
        </p:spPr>
        <p:txBody>
          <a:bodyPr wrap="square" lIns="0" tIns="0" rIns="0" bIns="0" rtlCol="0"/>
          <a:lstStyle/>
          <a:p>
            <a:endParaRPr sz="2400"/>
          </a:p>
        </p:txBody>
      </p:sp>
      <p:sp>
        <p:nvSpPr>
          <p:cNvPr id="20" name="object 20"/>
          <p:cNvSpPr/>
          <p:nvPr/>
        </p:nvSpPr>
        <p:spPr>
          <a:xfrm>
            <a:off x="2416096" y="4974059"/>
            <a:ext cx="356237" cy="977900"/>
          </a:xfrm>
          <a:custGeom>
            <a:avLst/>
            <a:gdLst/>
            <a:ahLst/>
            <a:cxnLst/>
            <a:rect l="l" t="t" r="r" b="b"/>
            <a:pathLst>
              <a:path w="615950" h="977900">
                <a:moveTo>
                  <a:pt x="3175" y="0"/>
                </a:moveTo>
                <a:lnTo>
                  <a:pt x="0" y="977836"/>
                </a:lnTo>
                <a:lnTo>
                  <a:pt x="615924" y="859370"/>
                </a:lnTo>
                <a:lnTo>
                  <a:pt x="615924" y="124840"/>
                </a:lnTo>
                <a:lnTo>
                  <a:pt x="3175" y="0"/>
                </a:lnTo>
                <a:close/>
              </a:path>
            </a:pathLst>
          </a:custGeom>
          <a:solidFill>
            <a:schemeClr val="bg2">
              <a:lumMod val="25000"/>
            </a:schemeClr>
          </a:solidFill>
        </p:spPr>
        <p:txBody>
          <a:bodyPr wrap="square" lIns="0" tIns="0" rIns="0" bIns="0" rtlCol="0"/>
          <a:lstStyle/>
          <a:p>
            <a:endParaRPr sz="2400"/>
          </a:p>
        </p:txBody>
      </p:sp>
      <p:sp>
        <p:nvSpPr>
          <p:cNvPr id="21" name="object 21"/>
          <p:cNvSpPr/>
          <p:nvPr/>
        </p:nvSpPr>
        <p:spPr>
          <a:xfrm>
            <a:off x="2019303" y="3645808"/>
            <a:ext cx="2421680" cy="736600"/>
          </a:xfrm>
          <a:custGeom>
            <a:avLst/>
            <a:gdLst/>
            <a:ahLst/>
            <a:cxnLst/>
            <a:rect l="l" t="t" r="r" b="b"/>
            <a:pathLst>
              <a:path w="4187190" h="736600">
                <a:moveTo>
                  <a:pt x="3818381" y="0"/>
                </a:moveTo>
                <a:lnTo>
                  <a:pt x="0" y="0"/>
                </a:lnTo>
                <a:lnTo>
                  <a:pt x="0" y="736600"/>
                </a:lnTo>
                <a:lnTo>
                  <a:pt x="3818381" y="736600"/>
                </a:lnTo>
                <a:lnTo>
                  <a:pt x="4186681" y="368300"/>
                </a:lnTo>
                <a:lnTo>
                  <a:pt x="3818381" y="0"/>
                </a:lnTo>
                <a:close/>
              </a:path>
            </a:pathLst>
          </a:custGeom>
          <a:solidFill>
            <a:schemeClr val="accent4">
              <a:lumMod val="50000"/>
            </a:schemeClr>
          </a:solidFill>
        </p:spPr>
        <p:txBody>
          <a:bodyPr wrap="square" lIns="0" tIns="0" rIns="0" bIns="0" rtlCol="0"/>
          <a:lstStyle/>
          <a:p>
            <a:endParaRPr sz="2400"/>
          </a:p>
        </p:txBody>
      </p:sp>
      <p:sp>
        <p:nvSpPr>
          <p:cNvPr id="22" name="object 22"/>
          <p:cNvSpPr txBox="1"/>
          <p:nvPr/>
        </p:nvSpPr>
        <p:spPr>
          <a:xfrm>
            <a:off x="2219164" y="3885728"/>
            <a:ext cx="1588796" cy="430887"/>
          </a:xfrm>
          <a:prstGeom prst="rect">
            <a:avLst/>
          </a:prstGeom>
          <a:solidFill>
            <a:schemeClr val="accent4">
              <a:lumMod val="50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教学重点</a:t>
            </a:r>
            <a:endParaRPr sz="2800" dirty="0">
              <a:latin typeface="微软雅黑 Light" panose="020B0502040204020203" charset="-122"/>
              <a:cs typeface="微软雅黑 Light" panose="020B0502040204020203" charset="-122"/>
            </a:endParaRPr>
          </a:p>
        </p:txBody>
      </p:sp>
      <p:sp>
        <p:nvSpPr>
          <p:cNvPr id="23" name="object 23"/>
          <p:cNvSpPr/>
          <p:nvPr/>
        </p:nvSpPr>
        <p:spPr>
          <a:xfrm>
            <a:off x="984599" y="3523570"/>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accent4">
              <a:lumMod val="50000"/>
            </a:schemeClr>
          </a:solidFill>
        </p:spPr>
        <p:txBody>
          <a:bodyPr wrap="square" lIns="0" tIns="0" rIns="0" bIns="0" rtlCol="0"/>
          <a:lstStyle/>
          <a:p>
            <a:endParaRPr sz="2400"/>
          </a:p>
        </p:txBody>
      </p:sp>
      <p:sp>
        <p:nvSpPr>
          <p:cNvPr id="25" name="object 25"/>
          <p:cNvSpPr/>
          <p:nvPr/>
        </p:nvSpPr>
        <p:spPr>
          <a:xfrm>
            <a:off x="1664256" y="3521983"/>
            <a:ext cx="356237" cy="977900"/>
          </a:xfrm>
          <a:custGeom>
            <a:avLst/>
            <a:gdLst/>
            <a:ahLst/>
            <a:cxnLst/>
            <a:rect l="l" t="t" r="r" b="b"/>
            <a:pathLst>
              <a:path w="615950" h="977900">
                <a:moveTo>
                  <a:pt x="3175" y="0"/>
                </a:moveTo>
                <a:lnTo>
                  <a:pt x="0" y="977900"/>
                </a:lnTo>
                <a:lnTo>
                  <a:pt x="615924" y="859409"/>
                </a:lnTo>
                <a:lnTo>
                  <a:pt x="615924" y="124968"/>
                </a:lnTo>
                <a:lnTo>
                  <a:pt x="3175" y="0"/>
                </a:lnTo>
                <a:close/>
              </a:path>
            </a:pathLst>
          </a:custGeom>
          <a:solidFill>
            <a:schemeClr val="accent4">
              <a:lumMod val="50000"/>
            </a:schemeClr>
          </a:solidFill>
        </p:spPr>
        <p:txBody>
          <a:bodyPr wrap="square" lIns="0" tIns="0" rIns="0" bIns="0" rtlCol="0"/>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设备异常总量分析</a:t>
            </a:r>
          </a:p>
        </p:txBody>
      </p:sp>
      <p:graphicFrame>
        <p:nvGraphicFramePr>
          <p:cNvPr id="2" name="表格 1">
            <a:extLst>
              <a:ext uri="{FF2B5EF4-FFF2-40B4-BE49-F238E27FC236}">
                <a16:creationId xmlns:a16="http://schemas.microsoft.com/office/drawing/2014/main" id="{E7484524-518D-8057-A6F0-FC2354FA116F}"/>
              </a:ext>
            </a:extLst>
          </p:cNvPr>
          <p:cNvGraphicFramePr>
            <a:graphicFrameLocks noGrp="1"/>
          </p:cNvGraphicFramePr>
          <p:nvPr>
            <p:extLst>
              <p:ext uri="{D42A27DB-BD31-4B8C-83A1-F6EECF244321}">
                <p14:modId xmlns:p14="http://schemas.microsoft.com/office/powerpoint/2010/main" val="3186254208"/>
              </p:ext>
            </p:extLst>
          </p:nvPr>
        </p:nvGraphicFramePr>
        <p:xfrm>
          <a:off x="3503712" y="1561669"/>
          <a:ext cx="8064896" cy="4536495"/>
        </p:xfrm>
        <a:graphic>
          <a:graphicData uri="http://schemas.openxmlformats.org/drawingml/2006/table">
            <a:tbl>
              <a:tblPr>
                <a:tableStyleId>{5C22544A-7EE6-4342-B048-85BDC9FD1C3A}</a:tableStyleId>
              </a:tblPr>
              <a:tblGrid>
                <a:gridCol w="2016224">
                  <a:extLst>
                    <a:ext uri="{9D8B030D-6E8A-4147-A177-3AD203B41FA5}">
                      <a16:colId xmlns:a16="http://schemas.microsoft.com/office/drawing/2014/main" val="1343345702"/>
                    </a:ext>
                  </a:extLst>
                </a:gridCol>
                <a:gridCol w="2016224">
                  <a:extLst>
                    <a:ext uri="{9D8B030D-6E8A-4147-A177-3AD203B41FA5}">
                      <a16:colId xmlns:a16="http://schemas.microsoft.com/office/drawing/2014/main" val="12709916"/>
                    </a:ext>
                  </a:extLst>
                </a:gridCol>
                <a:gridCol w="2016224">
                  <a:extLst>
                    <a:ext uri="{9D8B030D-6E8A-4147-A177-3AD203B41FA5}">
                      <a16:colId xmlns:a16="http://schemas.microsoft.com/office/drawing/2014/main" val="245897700"/>
                    </a:ext>
                  </a:extLst>
                </a:gridCol>
                <a:gridCol w="2016224">
                  <a:extLst>
                    <a:ext uri="{9D8B030D-6E8A-4147-A177-3AD203B41FA5}">
                      <a16:colId xmlns:a16="http://schemas.microsoft.com/office/drawing/2014/main" val="3435218344"/>
                    </a:ext>
                  </a:extLst>
                </a:gridCol>
              </a:tblGrid>
              <a:tr h="315270">
                <a:tc>
                  <a:txBody>
                    <a:bodyPr/>
                    <a:lstStyle/>
                    <a:p>
                      <a:pPr algn="ctr" fontAlgn="ctr"/>
                      <a:r>
                        <a:rPr lang="zh-CN" altLang="en-US" sz="1800" b="1" u="none" strike="noStrike" dirty="0">
                          <a:solidFill>
                            <a:schemeClr val="bg1"/>
                          </a:solidFill>
                          <a:effectLst/>
                          <a:latin typeface="+mn-ea"/>
                          <a:ea typeface="+mn-ea"/>
                        </a:rPr>
                        <a:t>日期</a:t>
                      </a: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800" b="1" u="none" strike="noStrike" dirty="0">
                          <a:solidFill>
                            <a:schemeClr val="bg1"/>
                          </a:solidFill>
                          <a:effectLst/>
                          <a:latin typeface="+mn-ea"/>
                          <a:ea typeface="+mn-ea"/>
                        </a:rPr>
                        <a:t>异常次数</a:t>
                      </a: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800" b="1" u="none" strike="noStrike" dirty="0">
                          <a:solidFill>
                            <a:schemeClr val="bg1"/>
                          </a:solidFill>
                          <a:effectLst/>
                          <a:latin typeface="+mn-ea"/>
                          <a:ea typeface="+mn-ea"/>
                        </a:rPr>
                        <a:t>日期</a:t>
                      </a: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800" b="1" u="none" strike="noStrike" dirty="0">
                          <a:solidFill>
                            <a:schemeClr val="bg1"/>
                          </a:solidFill>
                          <a:effectLst/>
                          <a:latin typeface="+mn-ea"/>
                          <a:ea typeface="+mn-ea"/>
                        </a:rPr>
                        <a:t>异常次数</a:t>
                      </a: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extLst>
                  <a:ext uri="{0D108BD9-81ED-4DB2-BD59-A6C34878D82A}">
                    <a16:rowId xmlns:a16="http://schemas.microsoft.com/office/drawing/2014/main" val="1570172220"/>
                  </a:ext>
                </a:extLst>
              </a:tr>
              <a:tr h="281415">
                <a:tc>
                  <a:txBody>
                    <a:bodyPr/>
                    <a:lstStyle/>
                    <a:p>
                      <a:pPr algn="ctr" fontAlgn="ctr"/>
                      <a:r>
                        <a:rPr lang="en-US" altLang="zh-CN" sz="1600" u="none" strike="noStrike" dirty="0">
                          <a:solidFill>
                            <a:schemeClr val="bg1"/>
                          </a:solidFill>
                          <a:effectLst/>
                          <a:latin typeface="+mn-ea"/>
                          <a:ea typeface="+mn-ea"/>
                        </a:rPr>
                        <a:t>2019/9/1</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103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2019/9/16</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182</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57520156"/>
                  </a:ext>
                </a:extLst>
              </a:tr>
              <a:tr h="281415">
                <a:tc>
                  <a:txBody>
                    <a:bodyPr/>
                    <a:lstStyle/>
                    <a:p>
                      <a:pPr algn="ctr" fontAlgn="ctr"/>
                      <a:r>
                        <a:rPr lang="en-US" altLang="zh-CN" sz="1600" u="none" strike="noStrike" dirty="0">
                          <a:solidFill>
                            <a:schemeClr val="bg1"/>
                          </a:solidFill>
                          <a:effectLst/>
                          <a:latin typeface="+mn-ea"/>
                          <a:ea typeface="+mn-ea"/>
                        </a:rPr>
                        <a:t>2019/9/2</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137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2019/9/17</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184</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462369638"/>
                  </a:ext>
                </a:extLst>
              </a:tr>
              <a:tr h="281415">
                <a:tc>
                  <a:txBody>
                    <a:bodyPr/>
                    <a:lstStyle/>
                    <a:p>
                      <a:pPr algn="ctr" fontAlgn="ctr"/>
                      <a:r>
                        <a:rPr lang="en-US" altLang="zh-CN" sz="1600" u="none" strike="noStrike" dirty="0">
                          <a:solidFill>
                            <a:schemeClr val="bg1"/>
                          </a:solidFill>
                          <a:effectLst/>
                          <a:latin typeface="+mn-ea"/>
                          <a:ea typeface="+mn-ea"/>
                        </a:rPr>
                        <a:t>2019/9/3</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99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solidFill>
                            <a:schemeClr val="bg1"/>
                          </a:solidFill>
                          <a:effectLst/>
                          <a:latin typeface="+mn-ea"/>
                          <a:ea typeface="+mn-ea"/>
                        </a:rPr>
                        <a:t>2019/9/18</a:t>
                      </a:r>
                      <a:endParaRPr lang="en-US" altLang="zh-CN" sz="16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200</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171295212"/>
                  </a:ext>
                </a:extLst>
              </a:tr>
              <a:tr h="281415">
                <a:tc>
                  <a:txBody>
                    <a:bodyPr/>
                    <a:lstStyle/>
                    <a:p>
                      <a:pPr algn="ctr" fontAlgn="ctr"/>
                      <a:r>
                        <a:rPr lang="en-US" altLang="zh-CN" sz="1600" u="none" strike="noStrike" dirty="0">
                          <a:solidFill>
                            <a:schemeClr val="bg1"/>
                          </a:solidFill>
                          <a:effectLst/>
                          <a:latin typeface="+mn-ea"/>
                          <a:ea typeface="+mn-ea"/>
                        </a:rPr>
                        <a:t>2019/9/4</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111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2019/9/19</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242</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157963058"/>
                  </a:ext>
                </a:extLst>
              </a:tr>
              <a:tr h="281415">
                <a:tc>
                  <a:txBody>
                    <a:bodyPr/>
                    <a:lstStyle/>
                    <a:p>
                      <a:pPr algn="ctr" fontAlgn="ctr"/>
                      <a:r>
                        <a:rPr lang="en-US" altLang="zh-CN" sz="1600" u="none" strike="noStrike" dirty="0">
                          <a:solidFill>
                            <a:schemeClr val="bg1"/>
                          </a:solidFill>
                          <a:effectLst/>
                          <a:latin typeface="+mn-ea"/>
                          <a:ea typeface="+mn-ea"/>
                        </a:rPr>
                        <a:t>2019/9/5</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150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solidFill>
                            <a:schemeClr val="bg1"/>
                          </a:solidFill>
                          <a:effectLst/>
                          <a:latin typeface="+mn-ea"/>
                          <a:ea typeface="+mn-ea"/>
                        </a:rPr>
                        <a:t>2019/9/20</a:t>
                      </a:r>
                      <a:endParaRPr lang="en-US" altLang="zh-CN" sz="16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292</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103296510"/>
                  </a:ext>
                </a:extLst>
              </a:tr>
              <a:tr h="281415">
                <a:tc>
                  <a:txBody>
                    <a:bodyPr/>
                    <a:lstStyle/>
                    <a:p>
                      <a:pPr algn="ctr" fontAlgn="ctr"/>
                      <a:r>
                        <a:rPr lang="en-US" altLang="zh-CN" sz="1600" u="none" strike="noStrike" dirty="0">
                          <a:solidFill>
                            <a:schemeClr val="bg1"/>
                          </a:solidFill>
                          <a:effectLst/>
                          <a:latin typeface="+mn-ea"/>
                          <a:ea typeface="+mn-ea"/>
                        </a:rPr>
                        <a:t>2019/9/6</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143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2019/9/21</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282</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271796621"/>
                  </a:ext>
                </a:extLst>
              </a:tr>
              <a:tr h="281415">
                <a:tc>
                  <a:txBody>
                    <a:bodyPr/>
                    <a:lstStyle/>
                    <a:p>
                      <a:pPr algn="ctr" fontAlgn="ctr"/>
                      <a:r>
                        <a:rPr lang="en-US" altLang="zh-CN" sz="1600" u="none" strike="noStrike" dirty="0">
                          <a:solidFill>
                            <a:schemeClr val="bg1"/>
                          </a:solidFill>
                          <a:effectLst/>
                          <a:latin typeface="+mn-ea"/>
                          <a:ea typeface="+mn-ea"/>
                        </a:rPr>
                        <a:t>2019/9/7</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159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solidFill>
                            <a:schemeClr val="bg1"/>
                          </a:solidFill>
                          <a:effectLst/>
                          <a:latin typeface="+mn-ea"/>
                          <a:ea typeface="+mn-ea"/>
                        </a:rPr>
                        <a:t>2019/9/22</a:t>
                      </a:r>
                      <a:endParaRPr lang="en-US" altLang="zh-CN" sz="16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421</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466462602"/>
                  </a:ext>
                </a:extLst>
              </a:tr>
              <a:tr h="281415">
                <a:tc>
                  <a:txBody>
                    <a:bodyPr/>
                    <a:lstStyle/>
                    <a:p>
                      <a:pPr algn="ctr" fontAlgn="ctr"/>
                      <a:r>
                        <a:rPr lang="en-US" altLang="zh-CN" sz="1600" u="none" strike="noStrike" dirty="0">
                          <a:solidFill>
                            <a:schemeClr val="bg1"/>
                          </a:solidFill>
                          <a:effectLst/>
                          <a:latin typeface="+mn-ea"/>
                          <a:ea typeface="+mn-ea"/>
                        </a:rPr>
                        <a:t>2019/9/8</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131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2019/9/23</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428</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157782294"/>
                  </a:ext>
                </a:extLst>
              </a:tr>
              <a:tr h="281415">
                <a:tc>
                  <a:txBody>
                    <a:bodyPr/>
                    <a:lstStyle/>
                    <a:p>
                      <a:pPr algn="ctr" fontAlgn="ctr"/>
                      <a:r>
                        <a:rPr lang="en-US" altLang="zh-CN" sz="1600" u="none" strike="noStrike" dirty="0">
                          <a:solidFill>
                            <a:schemeClr val="bg1"/>
                          </a:solidFill>
                          <a:effectLst/>
                          <a:latin typeface="+mn-ea"/>
                          <a:ea typeface="+mn-ea"/>
                        </a:rPr>
                        <a:t>2019/9/9</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287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solidFill>
                            <a:schemeClr val="bg1"/>
                          </a:solidFill>
                          <a:effectLst/>
                          <a:latin typeface="+mn-ea"/>
                          <a:ea typeface="+mn-ea"/>
                        </a:rPr>
                        <a:t>2019/9/24</a:t>
                      </a:r>
                      <a:endParaRPr lang="en-US" altLang="zh-CN" sz="16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580</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081979048"/>
                  </a:ext>
                </a:extLst>
              </a:tr>
              <a:tr h="281415">
                <a:tc>
                  <a:txBody>
                    <a:bodyPr/>
                    <a:lstStyle/>
                    <a:p>
                      <a:pPr algn="ctr" fontAlgn="ctr"/>
                      <a:r>
                        <a:rPr lang="en-US" altLang="zh-CN" sz="1600" u="none" strike="noStrike" dirty="0">
                          <a:solidFill>
                            <a:schemeClr val="bg1"/>
                          </a:solidFill>
                          <a:effectLst/>
                          <a:latin typeface="+mn-ea"/>
                          <a:ea typeface="+mn-ea"/>
                        </a:rPr>
                        <a:t>2019/9/10</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153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2019/9/25</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689</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35843154"/>
                  </a:ext>
                </a:extLst>
              </a:tr>
              <a:tr h="281415">
                <a:tc>
                  <a:txBody>
                    <a:bodyPr/>
                    <a:lstStyle/>
                    <a:p>
                      <a:pPr algn="ctr" fontAlgn="ctr"/>
                      <a:r>
                        <a:rPr lang="en-US" altLang="zh-CN" sz="1600" u="none" strike="noStrike" dirty="0">
                          <a:solidFill>
                            <a:schemeClr val="bg1"/>
                          </a:solidFill>
                          <a:effectLst/>
                          <a:latin typeface="+mn-ea"/>
                          <a:ea typeface="+mn-ea"/>
                        </a:rPr>
                        <a:t>2019/9/11</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162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2019/9/26</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553</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21577611"/>
                  </a:ext>
                </a:extLst>
              </a:tr>
              <a:tr h="281415">
                <a:tc>
                  <a:txBody>
                    <a:bodyPr/>
                    <a:lstStyle/>
                    <a:p>
                      <a:pPr algn="ctr" fontAlgn="ctr"/>
                      <a:r>
                        <a:rPr lang="en-US" altLang="zh-CN" sz="1600" u="none" strike="noStrike" dirty="0">
                          <a:solidFill>
                            <a:schemeClr val="bg1"/>
                          </a:solidFill>
                          <a:effectLst/>
                          <a:latin typeface="+mn-ea"/>
                          <a:ea typeface="+mn-ea"/>
                        </a:rPr>
                        <a:t>2019/9/12</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100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2019/9/27</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362</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015389320"/>
                  </a:ext>
                </a:extLst>
              </a:tr>
              <a:tr h="281415">
                <a:tc>
                  <a:txBody>
                    <a:bodyPr/>
                    <a:lstStyle/>
                    <a:p>
                      <a:pPr algn="ctr" fontAlgn="ctr"/>
                      <a:r>
                        <a:rPr lang="en-US" altLang="zh-CN" sz="1600" u="none" strike="noStrike" dirty="0">
                          <a:solidFill>
                            <a:schemeClr val="bg1"/>
                          </a:solidFill>
                          <a:effectLst/>
                          <a:latin typeface="+mn-ea"/>
                          <a:ea typeface="+mn-ea"/>
                        </a:rPr>
                        <a:t>2019/9/13</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103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2019/9/28</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248</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505794131"/>
                  </a:ext>
                </a:extLst>
              </a:tr>
              <a:tr h="281415">
                <a:tc>
                  <a:txBody>
                    <a:bodyPr/>
                    <a:lstStyle/>
                    <a:p>
                      <a:pPr algn="ctr" fontAlgn="ctr"/>
                      <a:r>
                        <a:rPr lang="en-US" altLang="zh-CN" sz="1600" u="none" strike="noStrike" dirty="0">
                          <a:solidFill>
                            <a:schemeClr val="bg1"/>
                          </a:solidFill>
                          <a:effectLst/>
                          <a:latin typeface="+mn-ea"/>
                          <a:ea typeface="+mn-ea"/>
                        </a:rPr>
                        <a:t>2019/9/14</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188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2019/9/29</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212</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91580802"/>
                  </a:ext>
                </a:extLst>
              </a:tr>
              <a:tr h="281415">
                <a:tc>
                  <a:txBody>
                    <a:bodyPr/>
                    <a:lstStyle/>
                    <a:p>
                      <a:pPr algn="ctr" fontAlgn="ctr"/>
                      <a:r>
                        <a:rPr lang="en-US" altLang="zh-CN" sz="1600" u="none" strike="noStrike" dirty="0">
                          <a:solidFill>
                            <a:schemeClr val="bg1"/>
                          </a:solidFill>
                          <a:effectLst/>
                          <a:latin typeface="+mn-ea"/>
                          <a:ea typeface="+mn-ea"/>
                        </a:rPr>
                        <a:t>2019/9/15</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216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solidFill>
                            <a:schemeClr val="bg1"/>
                          </a:solidFill>
                          <a:effectLst/>
                          <a:latin typeface="+mn-ea"/>
                          <a:ea typeface="+mn-ea"/>
                        </a:rPr>
                        <a:t>2019/9/30</a:t>
                      </a:r>
                      <a:endParaRPr lang="en-US" altLang="zh-CN"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dirty="0">
                          <a:effectLst/>
                          <a:latin typeface="+mn-ea"/>
                          <a:ea typeface="+mn-ea"/>
                        </a:rPr>
                        <a:t>213</a:t>
                      </a:r>
                      <a:endParaRPr lang="en-US" altLang="zh-CN"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46515504"/>
                  </a:ext>
                </a:extLst>
              </a:tr>
            </a:tbl>
          </a:graphicData>
        </a:graphic>
      </p:graphicFrame>
      <p:sp>
        <p:nvSpPr>
          <p:cNvPr id="5" name="文本框 4">
            <a:extLst>
              <a:ext uri="{FF2B5EF4-FFF2-40B4-BE49-F238E27FC236}">
                <a16:creationId xmlns:a16="http://schemas.microsoft.com/office/drawing/2014/main" id="{0F98143E-09EE-CB16-B333-A27A32103EF5}"/>
              </a:ext>
            </a:extLst>
          </p:cNvPr>
          <p:cNvSpPr txBox="1"/>
          <p:nvPr/>
        </p:nvSpPr>
        <p:spPr>
          <a:xfrm>
            <a:off x="263352" y="2564904"/>
            <a:ext cx="3168352" cy="2232984"/>
          </a:xfrm>
          <a:prstGeom prst="rect">
            <a:avLst/>
          </a:prstGeom>
          <a:noFill/>
        </p:spPr>
        <p:txBody>
          <a:bodyPr wrap="square">
            <a:spAutoFit/>
          </a:bodyPr>
          <a:lstStyle/>
          <a:p>
            <a:pPr algn="ctr">
              <a:lnSpc>
                <a:spcPct val="200000"/>
              </a:lnSpc>
            </a:pPr>
            <a:r>
              <a:rPr lang="zh-CN" altLang="en-US" dirty="0"/>
              <a:t>例：以天为单体计算一个月内AGV设备异常总量的集中趋势变量和离散趋势变量，并在excel上用折线图进行可视化</a:t>
            </a:r>
          </a:p>
        </p:txBody>
      </p:sp>
    </p:spTree>
    <p:extLst>
      <p:ext uri="{BB962C8B-B14F-4D97-AF65-F5344CB8AC3E}">
        <p14:creationId xmlns:p14="http://schemas.microsoft.com/office/powerpoint/2010/main" val="428493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设备异常总量分析</a:t>
            </a:r>
          </a:p>
        </p:txBody>
      </p:sp>
      <p:graphicFrame>
        <p:nvGraphicFramePr>
          <p:cNvPr id="3" name="表格 2">
            <a:extLst>
              <a:ext uri="{FF2B5EF4-FFF2-40B4-BE49-F238E27FC236}">
                <a16:creationId xmlns:a16="http://schemas.microsoft.com/office/drawing/2014/main" id="{1889087B-D8E1-6BDF-7791-7596C203B064}"/>
              </a:ext>
            </a:extLst>
          </p:cNvPr>
          <p:cNvGraphicFramePr>
            <a:graphicFrameLocks noGrp="1"/>
          </p:cNvGraphicFramePr>
          <p:nvPr>
            <p:extLst>
              <p:ext uri="{D42A27DB-BD31-4B8C-83A1-F6EECF244321}">
                <p14:modId xmlns:p14="http://schemas.microsoft.com/office/powerpoint/2010/main" val="8515561"/>
              </p:ext>
            </p:extLst>
          </p:nvPr>
        </p:nvGraphicFramePr>
        <p:xfrm>
          <a:off x="1241749" y="1628800"/>
          <a:ext cx="4392488" cy="2520280"/>
        </p:xfrm>
        <a:graphic>
          <a:graphicData uri="http://schemas.openxmlformats.org/drawingml/2006/table">
            <a:tbl>
              <a:tblPr>
                <a:tableStyleId>{5C22544A-7EE6-4342-B048-85BDC9FD1C3A}</a:tableStyleId>
              </a:tblPr>
              <a:tblGrid>
                <a:gridCol w="2128166">
                  <a:extLst>
                    <a:ext uri="{9D8B030D-6E8A-4147-A177-3AD203B41FA5}">
                      <a16:colId xmlns:a16="http://schemas.microsoft.com/office/drawing/2014/main" val="534111201"/>
                    </a:ext>
                  </a:extLst>
                </a:gridCol>
                <a:gridCol w="2264322">
                  <a:extLst>
                    <a:ext uri="{9D8B030D-6E8A-4147-A177-3AD203B41FA5}">
                      <a16:colId xmlns:a16="http://schemas.microsoft.com/office/drawing/2014/main" val="654876845"/>
                    </a:ext>
                  </a:extLst>
                </a:gridCol>
              </a:tblGrid>
              <a:tr h="360040">
                <a:tc>
                  <a:txBody>
                    <a:bodyPr/>
                    <a:lstStyle/>
                    <a:p>
                      <a:pPr algn="ctr" fontAlgn="ctr"/>
                      <a:r>
                        <a:rPr lang="zh-CN" altLang="en-US" sz="2000" b="1" u="none" strike="noStrike" dirty="0">
                          <a:solidFill>
                            <a:schemeClr val="bg1"/>
                          </a:solidFill>
                          <a:effectLst/>
                          <a:latin typeface="+mn-ea"/>
                          <a:ea typeface="+mn-ea"/>
                        </a:rPr>
                        <a:t>统计指标</a:t>
                      </a:r>
                      <a:endParaRPr lang="zh-CN" altLang="en-US" sz="20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a:r>
                        <a:rPr lang="zh-CN" altLang="en-US" sz="1800" b="1" u="none" strike="noStrike" dirty="0">
                          <a:solidFill>
                            <a:schemeClr val="bg1"/>
                          </a:solidFill>
                          <a:effectLst/>
                          <a:latin typeface="+mn-ea"/>
                          <a:ea typeface="+mn-ea"/>
                        </a:rPr>
                        <a:t>数值</a:t>
                      </a:r>
                      <a:endParaRPr lang="zh-CN" altLang="en-US" dirty="0"/>
                    </a:p>
                  </a:txBody>
                  <a:tcPr marL="9525" marR="9525" marT="9525" marB="0" anchor="ctr">
                    <a:solidFill>
                      <a:schemeClr val="accent1">
                        <a:lumMod val="50000"/>
                      </a:schemeClr>
                    </a:solidFill>
                  </a:tcPr>
                </a:tc>
                <a:extLst>
                  <a:ext uri="{0D108BD9-81ED-4DB2-BD59-A6C34878D82A}">
                    <a16:rowId xmlns:a16="http://schemas.microsoft.com/office/drawing/2014/main" val="2438541116"/>
                  </a:ext>
                </a:extLst>
              </a:tr>
              <a:tr h="360040">
                <a:tc>
                  <a:txBody>
                    <a:bodyPr/>
                    <a:lstStyle/>
                    <a:p>
                      <a:pPr algn="ctr" fontAlgn="ctr"/>
                      <a:r>
                        <a:rPr lang="zh-CN" altLang="en-US" sz="1800" u="none" strike="noStrike" dirty="0">
                          <a:solidFill>
                            <a:schemeClr val="bg1"/>
                          </a:solidFill>
                          <a:effectLst/>
                          <a:latin typeface="+mn-ea"/>
                          <a:ea typeface="+mn-ea"/>
                        </a:rPr>
                        <a:t>最小值</a:t>
                      </a:r>
                      <a:endParaRPr lang="zh-CN" altLang="en-US"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800" u="none" strike="noStrike">
                          <a:effectLst/>
                          <a:latin typeface="+mn-ea"/>
                          <a:ea typeface="+mn-ea"/>
                        </a:rPr>
                        <a:t>99</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696660746"/>
                  </a:ext>
                </a:extLst>
              </a:tr>
              <a:tr h="360040">
                <a:tc>
                  <a:txBody>
                    <a:bodyPr/>
                    <a:lstStyle/>
                    <a:p>
                      <a:pPr algn="ctr" fontAlgn="ctr"/>
                      <a:r>
                        <a:rPr lang="en-US" altLang="zh-CN" sz="1800" u="none" strike="noStrike" dirty="0">
                          <a:solidFill>
                            <a:schemeClr val="bg1"/>
                          </a:solidFill>
                          <a:effectLst/>
                          <a:latin typeface="+mn-ea"/>
                          <a:ea typeface="+mn-ea"/>
                        </a:rPr>
                        <a:t>1/4</a:t>
                      </a:r>
                      <a:r>
                        <a:rPr lang="zh-CN" altLang="en-US" sz="1800" u="none" strike="noStrike" dirty="0">
                          <a:solidFill>
                            <a:schemeClr val="bg1"/>
                          </a:solidFill>
                          <a:effectLst/>
                          <a:latin typeface="+mn-ea"/>
                          <a:ea typeface="+mn-ea"/>
                        </a:rPr>
                        <a:t>分位数</a:t>
                      </a:r>
                      <a:endParaRPr lang="zh-CN" altLang="en-US"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800" u="none" strike="noStrike">
                          <a:effectLst/>
                          <a:latin typeface="+mn-ea"/>
                          <a:ea typeface="+mn-ea"/>
                        </a:rPr>
                        <a:t>144.75</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467957311"/>
                  </a:ext>
                </a:extLst>
              </a:tr>
              <a:tr h="360040">
                <a:tc>
                  <a:txBody>
                    <a:bodyPr/>
                    <a:lstStyle/>
                    <a:p>
                      <a:pPr algn="ctr" fontAlgn="ctr"/>
                      <a:r>
                        <a:rPr lang="zh-CN" altLang="en-US" sz="1800" u="none" strike="noStrike" dirty="0">
                          <a:solidFill>
                            <a:schemeClr val="bg1"/>
                          </a:solidFill>
                          <a:effectLst/>
                          <a:latin typeface="+mn-ea"/>
                          <a:ea typeface="+mn-ea"/>
                        </a:rPr>
                        <a:t>平均值</a:t>
                      </a:r>
                      <a:endParaRPr lang="zh-CN" altLang="en-US"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800" u="none" strike="noStrike" dirty="0">
                          <a:effectLst/>
                          <a:latin typeface="+mn-ea"/>
                          <a:ea typeface="+mn-ea"/>
                        </a:rPr>
                        <a:t>244.33333</a:t>
                      </a:r>
                      <a:endParaRPr lang="en-US" altLang="zh-CN" sz="18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813901586"/>
                  </a:ext>
                </a:extLst>
              </a:tr>
              <a:tr h="360040">
                <a:tc>
                  <a:txBody>
                    <a:bodyPr/>
                    <a:lstStyle/>
                    <a:p>
                      <a:pPr algn="ctr" fontAlgn="ctr"/>
                      <a:r>
                        <a:rPr lang="zh-CN" altLang="en-US" sz="1800" u="none" strike="noStrike" dirty="0">
                          <a:solidFill>
                            <a:schemeClr val="bg1"/>
                          </a:solidFill>
                          <a:effectLst/>
                          <a:latin typeface="+mn-ea"/>
                          <a:ea typeface="+mn-ea"/>
                        </a:rPr>
                        <a:t>中位数</a:t>
                      </a:r>
                      <a:endParaRPr lang="zh-CN" altLang="en-US"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800" u="none" strike="noStrike">
                          <a:effectLst/>
                          <a:latin typeface="+mn-ea"/>
                          <a:ea typeface="+mn-ea"/>
                        </a:rPr>
                        <a:t>194</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639532553"/>
                  </a:ext>
                </a:extLst>
              </a:tr>
              <a:tr h="360040">
                <a:tc>
                  <a:txBody>
                    <a:bodyPr/>
                    <a:lstStyle/>
                    <a:p>
                      <a:pPr algn="ctr" fontAlgn="ctr"/>
                      <a:r>
                        <a:rPr lang="en-US" altLang="zh-CN" sz="1800" u="none" strike="noStrike" dirty="0">
                          <a:solidFill>
                            <a:schemeClr val="bg1"/>
                          </a:solidFill>
                          <a:effectLst/>
                          <a:latin typeface="+mn-ea"/>
                          <a:ea typeface="+mn-ea"/>
                        </a:rPr>
                        <a:t>3/4</a:t>
                      </a:r>
                      <a:r>
                        <a:rPr lang="zh-CN" altLang="en-US" sz="1800" u="none" strike="noStrike" dirty="0">
                          <a:solidFill>
                            <a:schemeClr val="bg1"/>
                          </a:solidFill>
                          <a:effectLst/>
                          <a:latin typeface="+mn-ea"/>
                          <a:ea typeface="+mn-ea"/>
                        </a:rPr>
                        <a:t>分位数</a:t>
                      </a:r>
                      <a:endParaRPr lang="zh-CN" altLang="en-US"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800" u="none" strike="noStrike">
                          <a:effectLst/>
                          <a:latin typeface="+mn-ea"/>
                          <a:ea typeface="+mn-ea"/>
                        </a:rPr>
                        <a:t>285.75</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497891192"/>
                  </a:ext>
                </a:extLst>
              </a:tr>
              <a:tr h="360040">
                <a:tc>
                  <a:txBody>
                    <a:bodyPr/>
                    <a:lstStyle/>
                    <a:p>
                      <a:pPr algn="ctr" fontAlgn="ctr"/>
                      <a:r>
                        <a:rPr lang="zh-CN" altLang="en-US" sz="1800" u="none" strike="noStrike" dirty="0">
                          <a:solidFill>
                            <a:schemeClr val="bg1"/>
                          </a:solidFill>
                          <a:effectLst/>
                          <a:latin typeface="+mn-ea"/>
                          <a:ea typeface="+mn-ea"/>
                        </a:rPr>
                        <a:t>最大值</a:t>
                      </a:r>
                      <a:endParaRPr lang="zh-CN" altLang="en-US"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800" u="none" strike="noStrike" dirty="0">
                          <a:effectLst/>
                          <a:latin typeface="+mn-ea"/>
                          <a:ea typeface="+mn-ea"/>
                        </a:rPr>
                        <a:t>689</a:t>
                      </a:r>
                      <a:endParaRPr lang="en-US" altLang="zh-CN" sz="18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15403428"/>
                  </a:ext>
                </a:extLst>
              </a:tr>
            </a:tbl>
          </a:graphicData>
        </a:graphic>
      </p:graphicFrame>
      <p:graphicFrame>
        <p:nvGraphicFramePr>
          <p:cNvPr id="4" name="图表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649604527"/>
              </p:ext>
            </p:extLst>
          </p:nvPr>
        </p:nvGraphicFramePr>
        <p:xfrm>
          <a:off x="6557765" y="1628800"/>
          <a:ext cx="4362770"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a:extLst>
              <a:ext uri="{FF2B5EF4-FFF2-40B4-BE49-F238E27FC236}">
                <a16:creationId xmlns:a16="http://schemas.microsoft.com/office/drawing/2014/main" id="{C59A073A-062C-372B-00EA-67339507E93F}"/>
              </a:ext>
            </a:extLst>
          </p:cNvPr>
          <p:cNvSpPr txBox="1"/>
          <p:nvPr/>
        </p:nvSpPr>
        <p:spPr>
          <a:xfrm>
            <a:off x="1241749" y="4365103"/>
            <a:ext cx="4392488" cy="1477328"/>
          </a:xfrm>
          <a:prstGeom prst="rect">
            <a:avLst/>
          </a:prstGeom>
          <a:noFill/>
        </p:spPr>
        <p:txBody>
          <a:bodyPr wrap="square">
            <a:spAutoFit/>
          </a:bodyPr>
          <a:lstStyle/>
          <a:p>
            <a:r>
              <a:rPr lang="zh-CN" altLang="en-US" dirty="0"/>
              <a:t>从四分位数运算结果看，最大值与最小值的差是590，相对比较大。同时，平均值远高于中位数，证明该统计数据中异常数量过大的天数明显高于异常数小的天数，此外需格外关注某些事故的多发期</a:t>
            </a:r>
          </a:p>
        </p:txBody>
      </p:sp>
      <p:sp>
        <p:nvSpPr>
          <p:cNvPr id="9" name="文本框 8">
            <a:extLst>
              <a:ext uri="{FF2B5EF4-FFF2-40B4-BE49-F238E27FC236}">
                <a16:creationId xmlns:a16="http://schemas.microsoft.com/office/drawing/2014/main" id="{B34DAB6B-E120-29F9-2EA1-24E18E430E7E}"/>
              </a:ext>
            </a:extLst>
          </p:cNvPr>
          <p:cNvSpPr txBox="1"/>
          <p:nvPr/>
        </p:nvSpPr>
        <p:spPr>
          <a:xfrm>
            <a:off x="6557761" y="4365103"/>
            <a:ext cx="4392489" cy="1200329"/>
          </a:xfrm>
          <a:prstGeom prst="rect">
            <a:avLst/>
          </a:prstGeom>
          <a:noFill/>
        </p:spPr>
        <p:txBody>
          <a:bodyPr wrap="square">
            <a:spAutoFit/>
          </a:bodyPr>
          <a:lstStyle/>
          <a:p>
            <a:r>
              <a:rPr lang="zh-CN" altLang="en-US" dirty="0"/>
              <a:t>从该折线图可以看出，2019年9月份月初的每日异常次数较少，中旬以后异常次数开始增加，9月25日达到顶峰，以后开始下降，月末降至9月中旬时的水平</a:t>
            </a:r>
          </a:p>
        </p:txBody>
      </p:sp>
    </p:spTree>
    <p:extLst>
      <p:ext uri="{BB962C8B-B14F-4D97-AF65-F5344CB8AC3E}">
        <p14:creationId xmlns:p14="http://schemas.microsoft.com/office/powerpoint/2010/main" val="98385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设备异常总量分析</a:t>
            </a:r>
          </a:p>
        </p:txBody>
      </p:sp>
      <p:sp>
        <p:nvSpPr>
          <p:cNvPr id="5" name="文本框 4">
            <a:extLst>
              <a:ext uri="{FF2B5EF4-FFF2-40B4-BE49-F238E27FC236}">
                <a16:creationId xmlns:a16="http://schemas.microsoft.com/office/drawing/2014/main" id="{6E7926C7-2DA9-E043-C387-090B6361A2B9}"/>
              </a:ext>
            </a:extLst>
          </p:cNvPr>
          <p:cNvSpPr txBox="1"/>
          <p:nvPr/>
        </p:nvSpPr>
        <p:spPr>
          <a:xfrm>
            <a:off x="995772" y="1461827"/>
            <a:ext cx="10200456" cy="1895006"/>
          </a:xfrm>
          <a:prstGeom prst="rect">
            <a:avLst/>
          </a:prstGeom>
          <a:noFill/>
        </p:spPr>
        <p:txBody>
          <a:bodyPr wrap="square">
            <a:spAutoFit/>
          </a:bodyPr>
          <a:lstStyle/>
          <a:p>
            <a:pPr>
              <a:lnSpc>
                <a:spcPct val="150000"/>
              </a:lnSpc>
            </a:pPr>
            <a:r>
              <a:rPr lang="zh-CN" altLang="en-US" sz="2000" b="1" dirty="0">
                <a:solidFill>
                  <a:srgbClr val="FF0000"/>
                </a:solidFill>
                <a:latin typeface="+mn-ea"/>
              </a:rPr>
              <a:t>数据转换</a:t>
            </a:r>
            <a:endParaRPr lang="en-US" altLang="zh-CN" sz="2000" b="1" dirty="0">
              <a:solidFill>
                <a:srgbClr val="FF0000"/>
              </a:solidFill>
              <a:latin typeface="+mn-ea"/>
            </a:endParaRPr>
          </a:p>
          <a:p>
            <a:pPr>
              <a:lnSpc>
                <a:spcPct val="150000"/>
              </a:lnSpc>
            </a:pPr>
            <a:r>
              <a:rPr lang="zh-CN" altLang="en-US" sz="2000" dirty="0">
                <a:latin typeface="+mn-ea"/>
              </a:rPr>
              <a:t>将数据量纲进行转换是统计学上的常用方法，处理主要解决数据的可比性，将原始数据均转换为统一纲化指标测评值，即各指标值都处于同一数量级别上，可以进行综合评测分析。</a:t>
            </a:r>
            <a:endParaRPr lang="en-US" altLang="zh-CN" sz="2000" dirty="0">
              <a:latin typeface="+mn-ea"/>
            </a:endParaRPr>
          </a:p>
          <a:p>
            <a:pPr>
              <a:lnSpc>
                <a:spcPct val="150000"/>
              </a:lnSpc>
            </a:pPr>
            <a:r>
              <a:rPr lang="zh-CN" altLang="en-US" sz="2000" b="1" dirty="0">
                <a:solidFill>
                  <a:srgbClr val="FF0000"/>
                </a:solidFill>
                <a:latin typeface="+mn-ea"/>
              </a:rPr>
              <a:t>比较下表各仓库AGV设备异常总数情况，哪个仓库的AGV设备异常情况最严重？</a:t>
            </a:r>
          </a:p>
        </p:txBody>
      </p:sp>
      <p:graphicFrame>
        <p:nvGraphicFramePr>
          <p:cNvPr id="6" name="表格 5">
            <a:extLst>
              <a:ext uri="{FF2B5EF4-FFF2-40B4-BE49-F238E27FC236}">
                <a16:creationId xmlns:a16="http://schemas.microsoft.com/office/drawing/2014/main" id="{75C57E00-731E-44A9-A6A4-C112E2EC045F}"/>
              </a:ext>
            </a:extLst>
          </p:cNvPr>
          <p:cNvGraphicFramePr>
            <a:graphicFrameLocks noGrp="1"/>
          </p:cNvGraphicFramePr>
          <p:nvPr>
            <p:extLst>
              <p:ext uri="{D42A27DB-BD31-4B8C-83A1-F6EECF244321}">
                <p14:modId xmlns:p14="http://schemas.microsoft.com/office/powerpoint/2010/main" val="839543818"/>
              </p:ext>
            </p:extLst>
          </p:nvPr>
        </p:nvGraphicFramePr>
        <p:xfrm>
          <a:off x="1624203" y="3573016"/>
          <a:ext cx="8943594" cy="2497482"/>
        </p:xfrm>
        <a:graphic>
          <a:graphicData uri="http://schemas.openxmlformats.org/drawingml/2006/table">
            <a:tbl>
              <a:tblPr>
                <a:tableStyleId>{5C22544A-7EE6-4342-B048-85BDC9FD1C3A}</a:tableStyleId>
              </a:tblPr>
              <a:tblGrid>
                <a:gridCol w="1296144">
                  <a:extLst>
                    <a:ext uri="{9D8B030D-6E8A-4147-A177-3AD203B41FA5}">
                      <a16:colId xmlns:a16="http://schemas.microsoft.com/office/drawing/2014/main" val="3823196300"/>
                    </a:ext>
                  </a:extLst>
                </a:gridCol>
                <a:gridCol w="1512168">
                  <a:extLst>
                    <a:ext uri="{9D8B030D-6E8A-4147-A177-3AD203B41FA5}">
                      <a16:colId xmlns:a16="http://schemas.microsoft.com/office/drawing/2014/main" val="155729888"/>
                    </a:ext>
                  </a:extLst>
                </a:gridCol>
                <a:gridCol w="1440160">
                  <a:extLst>
                    <a:ext uri="{9D8B030D-6E8A-4147-A177-3AD203B41FA5}">
                      <a16:colId xmlns:a16="http://schemas.microsoft.com/office/drawing/2014/main" val="1601652230"/>
                    </a:ext>
                  </a:extLst>
                </a:gridCol>
                <a:gridCol w="2664296">
                  <a:extLst>
                    <a:ext uri="{9D8B030D-6E8A-4147-A177-3AD203B41FA5}">
                      <a16:colId xmlns:a16="http://schemas.microsoft.com/office/drawing/2014/main" val="3970634998"/>
                    </a:ext>
                  </a:extLst>
                </a:gridCol>
                <a:gridCol w="2030826">
                  <a:extLst>
                    <a:ext uri="{9D8B030D-6E8A-4147-A177-3AD203B41FA5}">
                      <a16:colId xmlns:a16="http://schemas.microsoft.com/office/drawing/2014/main" val="3197872638"/>
                    </a:ext>
                  </a:extLst>
                </a:gridCol>
              </a:tblGrid>
              <a:tr h="498954">
                <a:tc>
                  <a:txBody>
                    <a:bodyPr/>
                    <a:lstStyle/>
                    <a:p>
                      <a:pPr algn="ctr" fontAlgn="ctr"/>
                      <a:r>
                        <a:rPr lang="zh-CN" altLang="en-US" sz="1800" u="none" strike="noStrike" dirty="0">
                          <a:solidFill>
                            <a:schemeClr val="bg1"/>
                          </a:solidFill>
                          <a:effectLst/>
                          <a:latin typeface="+mn-ea"/>
                          <a:ea typeface="+mn-ea"/>
                        </a:rPr>
                        <a:t>仓库名称</a:t>
                      </a:r>
                      <a:endParaRPr lang="zh-CN" altLang="en-US"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800" u="none" strike="noStrike" dirty="0">
                          <a:solidFill>
                            <a:schemeClr val="bg1"/>
                          </a:solidFill>
                          <a:effectLst/>
                          <a:latin typeface="+mn-ea"/>
                          <a:ea typeface="+mn-ea"/>
                        </a:rPr>
                        <a:t>总异常次数</a:t>
                      </a:r>
                      <a:endParaRPr lang="zh-CN" altLang="en-US"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800" u="none" strike="noStrike" dirty="0">
                          <a:solidFill>
                            <a:schemeClr val="bg1"/>
                          </a:solidFill>
                          <a:effectLst/>
                          <a:latin typeface="+mn-ea"/>
                          <a:ea typeface="+mn-ea"/>
                        </a:rPr>
                        <a:t>AGV</a:t>
                      </a:r>
                      <a:r>
                        <a:rPr lang="zh-CN" altLang="en-US" sz="1800" u="none" strike="noStrike" dirty="0">
                          <a:solidFill>
                            <a:schemeClr val="bg1"/>
                          </a:solidFill>
                          <a:effectLst/>
                          <a:latin typeface="+mn-ea"/>
                          <a:ea typeface="+mn-ea"/>
                        </a:rPr>
                        <a:t>数量</a:t>
                      </a:r>
                      <a:endParaRPr lang="zh-CN" altLang="en-US"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800" u="none" strike="noStrike" dirty="0">
                          <a:solidFill>
                            <a:schemeClr val="bg1"/>
                          </a:solidFill>
                          <a:effectLst/>
                          <a:latin typeface="+mn-ea"/>
                          <a:ea typeface="+mn-ea"/>
                        </a:rPr>
                        <a:t>AGV</a:t>
                      </a:r>
                      <a:r>
                        <a:rPr lang="zh-CN" altLang="en-US" sz="1800" u="none" strike="noStrike" dirty="0">
                          <a:solidFill>
                            <a:schemeClr val="bg1"/>
                          </a:solidFill>
                          <a:effectLst/>
                          <a:latin typeface="+mn-ea"/>
                          <a:ea typeface="+mn-ea"/>
                        </a:rPr>
                        <a:t>总行驶距离（十万米）</a:t>
                      </a:r>
                      <a:endParaRPr lang="en-US" altLang="zh-CN" sz="18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marL="0" algn="ctr" rtl="0" eaLnBrk="1" fontAlgn="ctr" hangingPunct="1"/>
                      <a:r>
                        <a:rPr lang="zh-CN" altLang="en-US" sz="1800" b="1" u="none" strike="noStrike" kern="1200" dirty="0">
                          <a:solidFill>
                            <a:srgbClr val="FF0000"/>
                          </a:solidFill>
                          <a:effectLst/>
                          <a:latin typeface="+mn-ea"/>
                          <a:ea typeface="+mn-ea"/>
                          <a:cs typeface="+mn-cs"/>
                        </a:rPr>
                        <a:t>每十万米异常数</a:t>
                      </a:r>
                    </a:p>
                  </a:txBody>
                  <a:tcPr marL="9525" marR="9525" marT="9525" marB="0" anchor="ctr">
                    <a:solidFill>
                      <a:schemeClr val="accent1">
                        <a:lumMod val="50000"/>
                      </a:schemeClr>
                    </a:solidFill>
                  </a:tcPr>
                </a:tc>
                <a:extLst>
                  <a:ext uri="{0D108BD9-81ED-4DB2-BD59-A6C34878D82A}">
                    <a16:rowId xmlns:a16="http://schemas.microsoft.com/office/drawing/2014/main" val="3931626634"/>
                  </a:ext>
                </a:extLst>
              </a:tr>
              <a:tr h="285504">
                <a:tc>
                  <a:txBody>
                    <a:bodyPr/>
                    <a:lstStyle/>
                    <a:p>
                      <a:pPr algn="ctr" fontAlgn="ctr"/>
                      <a:r>
                        <a:rPr lang="zh-CN" altLang="en-US" sz="1800" u="none" strike="noStrike" dirty="0">
                          <a:solidFill>
                            <a:schemeClr val="bg1"/>
                          </a:solidFill>
                          <a:effectLst/>
                          <a:latin typeface="+mn-ea"/>
                          <a:ea typeface="+mn-ea"/>
                        </a:rPr>
                        <a:t>仓库</a:t>
                      </a:r>
                      <a:r>
                        <a:rPr lang="en-US" altLang="zh-CN" sz="1800" u="none" strike="noStrike" dirty="0">
                          <a:solidFill>
                            <a:schemeClr val="bg1"/>
                          </a:solidFill>
                          <a:effectLst/>
                          <a:latin typeface="+mn-ea"/>
                          <a:ea typeface="+mn-ea"/>
                        </a:rPr>
                        <a:t>1</a:t>
                      </a:r>
                      <a:endParaRPr lang="en-US" altLang="zh-CN" sz="18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800" u="none" strike="noStrike">
                          <a:effectLst/>
                          <a:latin typeface="+mn-ea"/>
                          <a:ea typeface="+mn-ea"/>
                        </a:rPr>
                        <a:t>95</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5</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20</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4.8</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30109682"/>
                  </a:ext>
                </a:extLst>
              </a:tr>
              <a:tr h="285504">
                <a:tc>
                  <a:txBody>
                    <a:bodyPr/>
                    <a:lstStyle/>
                    <a:p>
                      <a:pPr algn="ctr" fontAlgn="ctr"/>
                      <a:r>
                        <a:rPr lang="zh-CN" altLang="en-US" sz="1800" u="none" strike="noStrike" dirty="0">
                          <a:solidFill>
                            <a:schemeClr val="bg1"/>
                          </a:solidFill>
                          <a:effectLst/>
                          <a:latin typeface="+mn-ea"/>
                          <a:ea typeface="+mn-ea"/>
                        </a:rPr>
                        <a:t>仓库</a:t>
                      </a:r>
                      <a:r>
                        <a:rPr lang="en-US" altLang="zh-CN" sz="1800" u="none" strike="noStrike" dirty="0">
                          <a:solidFill>
                            <a:schemeClr val="bg1"/>
                          </a:solidFill>
                          <a:effectLst/>
                          <a:latin typeface="+mn-ea"/>
                          <a:ea typeface="+mn-ea"/>
                        </a:rPr>
                        <a:t>2</a:t>
                      </a:r>
                      <a:endParaRPr lang="en-US" altLang="zh-CN" sz="18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800" u="none" strike="noStrike">
                          <a:effectLst/>
                          <a:latin typeface="+mn-ea"/>
                          <a:ea typeface="+mn-ea"/>
                        </a:rPr>
                        <a:t>796</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100</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523</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1.5</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907213497"/>
                  </a:ext>
                </a:extLst>
              </a:tr>
              <a:tr h="285504">
                <a:tc>
                  <a:txBody>
                    <a:bodyPr/>
                    <a:lstStyle/>
                    <a:p>
                      <a:pPr algn="ctr" fontAlgn="ctr"/>
                      <a:r>
                        <a:rPr lang="zh-CN" altLang="en-US" sz="1800" u="none" strike="noStrike" dirty="0">
                          <a:solidFill>
                            <a:schemeClr val="bg1"/>
                          </a:solidFill>
                          <a:effectLst/>
                          <a:latin typeface="+mn-ea"/>
                          <a:ea typeface="+mn-ea"/>
                        </a:rPr>
                        <a:t>仓库</a:t>
                      </a:r>
                      <a:r>
                        <a:rPr lang="en-US" altLang="zh-CN" sz="1800" u="none" strike="noStrike" dirty="0">
                          <a:solidFill>
                            <a:schemeClr val="bg1"/>
                          </a:solidFill>
                          <a:effectLst/>
                          <a:latin typeface="+mn-ea"/>
                          <a:ea typeface="+mn-ea"/>
                        </a:rPr>
                        <a:t>3</a:t>
                      </a:r>
                      <a:endParaRPr lang="en-US" altLang="zh-CN" sz="18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800" u="none" strike="noStrike">
                          <a:effectLst/>
                          <a:latin typeface="+mn-ea"/>
                          <a:ea typeface="+mn-ea"/>
                        </a:rPr>
                        <a:t>243</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65</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163</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1.5</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535149740"/>
                  </a:ext>
                </a:extLst>
              </a:tr>
              <a:tr h="285504">
                <a:tc>
                  <a:txBody>
                    <a:bodyPr/>
                    <a:lstStyle/>
                    <a:p>
                      <a:pPr algn="ctr" fontAlgn="ctr"/>
                      <a:r>
                        <a:rPr lang="zh-CN" altLang="en-US" sz="1800" u="none" strike="noStrike" dirty="0">
                          <a:solidFill>
                            <a:schemeClr val="bg1"/>
                          </a:solidFill>
                          <a:effectLst/>
                          <a:latin typeface="+mn-ea"/>
                          <a:ea typeface="+mn-ea"/>
                        </a:rPr>
                        <a:t>仓库</a:t>
                      </a:r>
                      <a:r>
                        <a:rPr lang="en-US" altLang="zh-CN" sz="1800" u="none" strike="noStrike" dirty="0">
                          <a:solidFill>
                            <a:schemeClr val="bg1"/>
                          </a:solidFill>
                          <a:effectLst/>
                          <a:latin typeface="+mn-ea"/>
                          <a:ea typeface="+mn-ea"/>
                        </a:rPr>
                        <a:t>4</a:t>
                      </a:r>
                      <a:endParaRPr lang="en-US" altLang="zh-CN" sz="18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800" b="1" u="none" strike="noStrike" dirty="0">
                          <a:solidFill>
                            <a:srgbClr val="FF0000"/>
                          </a:solidFill>
                          <a:effectLst/>
                          <a:latin typeface="+mn-ea"/>
                          <a:ea typeface="+mn-ea"/>
                        </a:rPr>
                        <a:t>2784</a:t>
                      </a:r>
                      <a:endParaRPr lang="en-US" altLang="zh-CN" sz="1800" b="1" i="0" u="none" strike="noStrike" dirty="0">
                        <a:solidFill>
                          <a:srgbClr val="FF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240</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500</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5.6</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57854905"/>
                  </a:ext>
                </a:extLst>
              </a:tr>
              <a:tr h="285504">
                <a:tc>
                  <a:txBody>
                    <a:bodyPr/>
                    <a:lstStyle/>
                    <a:p>
                      <a:pPr algn="ctr" fontAlgn="ctr"/>
                      <a:r>
                        <a:rPr lang="zh-CN" altLang="en-US" sz="1800" u="none" strike="noStrike" dirty="0">
                          <a:solidFill>
                            <a:schemeClr val="bg1"/>
                          </a:solidFill>
                          <a:effectLst/>
                          <a:latin typeface="+mn-ea"/>
                          <a:ea typeface="+mn-ea"/>
                        </a:rPr>
                        <a:t>仓库</a:t>
                      </a:r>
                      <a:r>
                        <a:rPr lang="en-US" altLang="zh-CN" sz="1800" u="none" strike="noStrike" dirty="0">
                          <a:solidFill>
                            <a:schemeClr val="bg1"/>
                          </a:solidFill>
                          <a:effectLst/>
                          <a:latin typeface="+mn-ea"/>
                          <a:ea typeface="+mn-ea"/>
                        </a:rPr>
                        <a:t>5</a:t>
                      </a:r>
                      <a:endParaRPr lang="en-US" altLang="zh-CN" sz="18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800" u="none" strike="noStrike">
                          <a:effectLst/>
                          <a:latin typeface="+mn-ea"/>
                          <a:ea typeface="+mn-ea"/>
                        </a:rPr>
                        <a:t>1462</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109</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163</a:t>
                      </a:r>
                      <a:endParaRPr lang="en-US" altLang="zh-CN" sz="1800" b="0" i="0" u="none" strike="noStrike">
                        <a:solidFill>
                          <a:srgbClr val="000000"/>
                        </a:solidFill>
                        <a:effectLst/>
                        <a:latin typeface="+mn-ea"/>
                        <a:ea typeface="+mn-ea"/>
                      </a:endParaRPr>
                    </a:p>
                  </a:txBody>
                  <a:tcPr marL="9525" marR="9525" marT="9525" marB="0" anchor="ctr"/>
                </a:tc>
                <a:tc>
                  <a:txBody>
                    <a:bodyPr/>
                    <a:lstStyle/>
                    <a:p>
                      <a:pPr marL="0" algn="ctr" rtl="0" eaLnBrk="1" fontAlgn="ctr" hangingPunct="1"/>
                      <a:r>
                        <a:rPr lang="en-US" altLang="zh-CN" sz="1800" b="1" u="none" strike="noStrike" kern="1200" dirty="0">
                          <a:solidFill>
                            <a:srgbClr val="FF0000"/>
                          </a:solidFill>
                          <a:effectLst/>
                          <a:latin typeface="+mn-ea"/>
                          <a:ea typeface="+mn-ea"/>
                          <a:cs typeface="+mn-cs"/>
                        </a:rPr>
                        <a:t>9</a:t>
                      </a:r>
                    </a:p>
                  </a:txBody>
                  <a:tcPr marL="9525" marR="9525" marT="9525" marB="0" anchor="ctr"/>
                </a:tc>
                <a:extLst>
                  <a:ext uri="{0D108BD9-81ED-4DB2-BD59-A6C34878D82A}">
                    <a16:rowId xmlns:a16="http://schemas.microsoft.com/office/drawing/2014/main" val="2995225516"/>
                  </a:ext>
                </a:extLst>
              </a:tr>
              <a:tr h="285504">
                <a:tc>
                  <a:txBody>
                    <a:bodyPr/>
                    <a:lstStyle/>
                    <a:p>
                      <a:pPr algn="ctr" fontAlgn="ctr"/>
                      <a:r>
                        <a:rPr lang="zh-CN" altLang="en-US" sz="1800" u="none" strike="noStrike" dirty="0">
                          <a:solidFill>
                            <a:schemeClr val="bg1"/>
                          </a:solidFill>
                          <a:effectLst/>
                          <a:latin typeface="+mn-ea"/>
                          <a:ea typeface="+mn-ea"/>
                        </a:rPr>
                        <a:t>仓库</a:t>
                      </a:r>
                      <a:r>
                        <a:rPr lang="en-US" altLang="zh-CN" sz="1800" u="none" strike="noStrike" dirty="0">
                          <a:solidFill>
                            <a:schemeClr val="bg1"/>
                          </a:solidFill>
                          <a:effectLst/>
                          <a:latin typeface="+mn-ea"/>
                          <a:ea typeface="+mn-ea"/>
                        </a:rPr>
                        <a:t>6</a:t>
                      </a:r>
                      <a:endParaRPr lang="en-US" altLang="zh-CN" sz="18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800" u="none" strike="noStrike">
                          <a:effectLst/>
                          <a:latin typeface="+mn-ea"/>
                          <a:ea typeface="+mn-ea"/>
                        </a:rPr>
                        <a:t>76</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33</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300</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0.3</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132798329"/>
                  </a:ext>
                </a:extLst>
              </a:tr>
              <a:tr h="285504">
                <a:tc>
                  <a:txBody>
                    <a:bodyPr/>
                    <a:lstStyle/>
                    <a:p>
                      <a:pPr algn="ctr" fontAlgn="ctr"/>
                      <a:r>
                        <a:rPr lang="zh-CN" altLang="en-US" sz="1800" u="none" strike="noStrike" dirty="0">
                          <a:solidFill>
                            <a:schemeClr val="bg1"/>
                          </a:solidFill>
                          <a:effectLst/>
                          <a:latin typeface="+mn-ea"/>
                          <a:ea typeface="+mn-ea"/>
                        </a:rPr>
                        <a:t>仓库</a:t>
                      </a:r>
                      <a:r>
                        <a:rPr lang="en-US" altLang="zh-CN" sz="1800" u="none" strike="noStrike" dirty="0">
                          <a:solidFill>
                            <a:schemeClr val="bg1"/>
                          </a:solidFill>
                          <a:effectLst/>
                          <a:latin typeface="+mn-ea"/>
                          <a:ea typeface="+mn-ea"/>
                        </a:rPr>
                        <a:t>7</a:t>
                      </a:r>
                      <a:endParaRPr lang="en-US" altLang="zh-CN" sz="18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800" u="none" strike="noStrike">
                          <a:effectLst/>
                          <a:latin typeface="+mn-ea"/>
                          <a:ea typeface="+mn-ea"/>
                        </a:rPr>
                        <a:t>1697</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150</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a:effectLst/>
                          <a:latin typeface="+mn-ea"/>
                          <a:ea typeface="+mn-ea"/>
                        </a:rPr>
                        <a:t>644</a:t>
                      </a:r>
                      <a:endParaRPr lang="en-US" altLang="zh-CN" sz="18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800" u="none" strike="noStrike" dirty="0">
                          <a:effectLst/>
                          <a:latin typeface="+mn-ea"/>
                          <a:ea typeface="+mn-ea"/>
                        </a:rPr>
                        <a:t>2.6</a:t>
                      </a:r>
                      <a:endParaRPr lang="en-US" altLang="zh-CN" sz="18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177914983"/>
                  </a:ext>
                </a:extLst>
              </a:tr>
            </a:tbl>
          </a:graphicData>
        </a:graphic>
      </p:graphicFrame>
    </p:spTree>
    <p:extLst>
      <p:ext uri="{BB962C8B-B14F-4D97-AF65-F5344CB8AC3E}">
        <p14:creationId xmlns:p14="http://schemas.microsoft.com/office/powerpoint/2010/main" val="94952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设备异常总量分析</a:t>
            </a:r>
          </a:p>
        </p:txBody>
      </p:sp>
      <p:sp>
        <p:nvSpPr>
          <p:cNvPr id="3" name="文本框 2">
            <a:extLst>
              <a:ext uri="{FF2B5EF4-FFF2-40B4-BE49-F238E27FC236}">
                <a16:creationId xmlns:a16="http://schemas.microsoft.com/office/drawing/2014/main" id="{8284DBC8-02E1-04B9-FF35-E4DA68FDE009}"/>
              </a:ext>
            </a:extLst>
          </p:cNvPr>
          <p:cNvSpPr txBox="1"/>
          <p:nvPr/>
        </p:nvSpPr>
        <p:spPr>
          <a:xfrm>
            <a:off x="1559496" y="2204864"/>
            <a:ext cx="9073008" cy="2809552"/>
          </a:xfrm>
          <a:prstGeom prst="rect">
            <a:avLst/>
          </a:prstGeom>
          <a:noFill/>
        </p:spPr>
        <p:txBody>
          <a:bodyPr wrap="square">
            <a:spAutoFit/>
          </a:bodyPr>
          <a:lstStyle/>
          <a:p>
            <a:pPr>
              <a:lnSpc>
                <a:spcPct val="150000"/>
              </a:lnSpc>
            </a:pPr>
            <a:r>
              <a:rPr lang="zh-CN" altLang="en-US" sz="2400" dirty="0">
                <a:latin typeface="+mn-ea"/>
              </a:rPr>
              <a:t>AGV 总行驶距离数据可以直观体现 AGV设备的任务量。用总异常次数除以总行驶距离，可以得到去掉任务量的影响后，</a:t>
            </a:r>
            <a:r>
              <a:rPr lang="en-US" altLang="zh-CN" sz="2400" dirty="0">
                <a:latin typeface="+mn-ea"/>
              </a:rPr>
              <a:t>AGV</a:t>
            </a:r>
            <a:r>
              <a:rPr lang="zh-CN" altLang="en-US" sz="2400" dirty="0">
                <a:latin typeface="+mn-ea"/>
              </a:rPr>
              <a:t>的真实设备状态。表格按照总异常次数算，仓库</a:t>
            </a:r>
            <a:r>
              <a:rPr lang="en-US" altLang="zh-CN" sz="2400" dirty="0">
                <a:latin typeface="+mn-ea"/>
              </a:rPr>
              <a:t>4</a:t>
            </a:r>
            <a:r>
              <a:rPr lang="zh-CN" altLang="en-US" sz="2400" dirty="0">
                <a:latin typeface="+mn-ea"/>
              </a:rPr>
              <a:t>发生异常次数较多，初步判断 </a:t>
            </a:r>
            <a:r>
              <a:rPr lang="en-US" altLang="zh-CN" sz="2400" dirty="0">
                <a:latin typeface="+mn-ea"/>
              </a:rPr>
              <a:t>AGV</a:t>
            </a:r>
            <a:r>
              <a:rPr lang="zh-CN" altLang="en-US" sz="2400" dirty="0">
                <a:latin typeface="+mn-ea"/>
              </a:rPr>
              <a:t>健康状况是最不好的，但以每十万米异常数计算，只有 </a:t>
            </a:r>
            <a:r>
              <a:rPr lang="en-US" altLang="zh-CN" sz="2400" dirty="0">
                <a:latin typeface="+mn-ea"/>
              </a:rPr>
              <a:t>5.6 </a:t>
            </a:r>
            <a:r>
              <a:rPr lang="zh-CN" altLang="en-US" sz="2400" dirty="0">
                <a:latin typeface="+mn-ea"/>
              </a:rPr>
              <a:t>次，小于仓库</a:t>
            </a:r>
            <a:r>
              <a:rPr lang="en-US" altLang="zh-CN" sz="2400" dirty="0">
                <a:latin typeface="+mn-ea"/>
              </a:rPr>
              <a:t>5</a:t>
            </a:r>
            <a:r>
              <a:rPr lang="zh-CN" altLang="en-US" sz="2400" dirty="0">
                <a:latin typeface="+mn-ea"/>
              </a:rPr>
              <a:t>的 </a:t>
            </a:r>
            <a:r>
              <a:rPr lang="en-US" altLang="zh-CN" sz="2400" dirty="0">
                <a:latin typeface="+mn-ea"/>
              </a:rPr>
              <a:t>9 </a:t>
            </a:r>
            <a:r>
              <a:rPr lang="zh-CN" altLang="en-US" sz="2400" dirty="0">
                <a:latin typeface="+mn-ea"/>
              </a:rPr>
              <a:t>次，因此</a:t>
            </a:r>
            <a:r>
              <a:rPr lang="zh-CN" altLang="en-US" sz="2400" dirty="0">
                <a:solidFill>
                  <a:srgbClr val="FF0000"/>
                </a:solidFill>
                <a:latin typeface="+mn-ea"/>
              </a:rPr>
              <a:t>仓库 </a:t>
            </a:r>
            <a:r>
              <a:rPr lang="en-US" altLang="zh-CN" sz="2400" dirty="0">
                <a:solidFill>
                  <a:srgbClr val="FF0000"/>
                </a:solidFill>
                <a:latin typeface="+mn-ea"/>
              </a:rPr>
              <a:t>5</a:t>
            </a:r>
            <a:r>
              <a:rPr lang="zh-CN" altLang="en-US" sz="2400" dirty="0">
                <a:solidFill>
                  <a:srgbClr val="FF0000"/>
                </a:solidFill>
                <a:latin typeface="+mn-ea"/>
              </a:rPr>
              <a:t>的情况最为严重</a:t>
            </a:r>
            <a:r>
              <a:rPr lang="zh-CN" altLang="en-US" sz="2400" dirty="0">
                <a:latin typeface="+mn-ea"/>
              </a:rPr>
              <a:t>。</a:t>
            </a:r>
          </a:p>
        </p:txBody>
      </p:sp>
    </p:spTree>
    <p:extLst>
      <p:ext uri="{BB962C8B-B14F-4D97-AF65-F5344CB8AC3E}">
        <p14:creationId xmlns:p14="http://schemas.microsoft.com/office/powerpoint/2010/main" val="1448330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设备异常分类统计</a:t>
            </a:r>
          </a:p>
        </p:txBody>
      </p:sp>
      <p:sp>
        <p:nvSpPr>
          <p:cNvPr id="3" name="文本框 2">
            <a:extLst>
              <a:ext uri="{FF2B5EF4-FFF2-40B4-BE49-F238E27FC236}">
                <a16:creationId xmlns:a16="http://schemas.microsoft.com/office/drawing/2014/main" id="{6BA35D98-A7A8-EAFA-56E4-0629FF7B3494}"/>
              </a:ext>
            </a:extLst>
          </p:cNvPr>
          <p:cNvSpPr txBox="1"/>
          <p:nvPr/>
        </p:nvSpPr>
        <p:spPr>
          <a:xfrm>
            <a:off x="695400" y="1412776"/>
            <a:ext cx="5832648" cy="4295663"/>
          </a:xfrm>
          <a:prstGeom prst="rect">
            <a:avLst/>
          </a:prstGeom>
          <a:noFill/>
        </p:spPr>
        <p:txBody>
          <a:bodyPr wrap="square">
            <a:spAutoFit/>
          </a:bodyPr>
          <a:lstStyle/>
          <a:p>
            <a:pPr>
              <a:lnSpc>
                <a:spcPct val="150000"/>
              </a:lnSpc>
            </a:pPr>
            <a:r>
              <a:rPr lang="zh-CN" altLang="en-US" sz="2400" b="1" dirty="0">
                <a:latin typeface="+mn-ea"/>
              </a:rPr>
              <a:t>设备异常分类统计</a:t>
            </a:r>
            <a:endParaRPr lang="en-US" altLang="zh-CN" sz="2400" b="1" dirty="0">
              <a:latin typeface="+mn-ea"/>
            </a:endParaRPr>
          </a:p>
          <a:p>
            <a:pPr>
              <a:lnSpc>
                <a:spcPct val="150000"/>
              </a:lnSpc>
            </a:pPr>
            <a:r>
              <a:rPr lang="zh-CN" altLang="en-US" sz="2000" dirty="0">
                <a:latin typeface="+mn-ea"/>
              </a:rPr>
              <a:t>将一段时间内的异常数据按照不用等级归类，并用饼状图进行数据可视化。</a:t>
            </a:r>
            <a:endParaRPr lang="en-US" altLang="zh-CN" sz="2000" dirty="0">
              <a:latin typeface="+mn-ea"/>
            </a:endParaRPr>
          </a:p>
          <a:p>
            <a:pPr>
              <a:lnSpc>
                <a:spcPct val="150000"/>
              </a:lnSpc>
            </a:pPr>
            <a:endParaRPr lang="en-US" altLang="zh-CN" sz="2000" dirty="0">
              <a:latin typeface="+mn-ea"/>
            </a:endParaRPr>
          </a:p>
          <a:p>
            <a:pPr>
              <a:lnSpc>
                <a:spcPct val="150000"/>
              </a:lnSpc>
            </a:pPr>
            <a:r>
              <a:rPr lang="zh-CN" altLang="en-US" sz="2000" dirty="0">
                <a:latin typeface="+mn-ea"/>
              </a:rPr>
              <a:t>饼状图：饼状图显示一个数据系列中各项的大小与各项总和的比例。（数据系列：在图表中绘制的相关数据点，这些数据源自数据表的行或列。图表中的每个数据系列具有唯一的颜色或图案并且在图表的图例中表示，饼状图只有一个数据系列）</a:t>
            </a:r>
          </a:p>
        </p:txBody>
      </p:sp>
      <p:graphicFrame>
        <p:nvGraphicFramePr>
          <p:cNvPr id="4" name="表格 3">
            <a:extLst>
              <a:ext uri="{FF2B5EF4-FFF2-40B4-BE49-F238E27FC236}">
                <a16:creationId xmlns:a16="http://schemas.microsoft.com/office/drawing/2014/main" id="{5949A9C2-6CB6-272A-C392-AB41C4533518}"/>
              </a:ext>
            </a:extLst>
          </p:cNvPr>
          <p:cNvGraphicFramePr>
            <a:graphicFrameLocks noGrp="1"/>
          </p:cNvGraphicFramePr>
          <p:nvPr>
            <p:extLst>
              <p:ext uri="{D42A27DB-BD31-4B8C-83A1-F6EECF244321}">
                <p14:modId xmlns:p14="http://schemas.microsoft.com/office/powerpoint/2010/main" val="2837178705"/>
              </p:ext>
            </p:extLst>
          </p:nvPr>
        </p:nvGraphicFramePr>
        <p:xfrm>
          <a:off x="6960096" y="1638728"/>
          <a:ext cx="4176464" cy="1512677"/>
        </p:xfrm>
        <a:graphic>
          <a:graphicData uri="http://schemas.openxmlformats.org/drawingml/2006/table">
            <a:tbl>
              <a:tblPr>
                <a:tableStyleId>{5C22544A-7EE6-4342-B048-85BDC9FD1C3A}</a:tableStyleId>
              </a:tblPr>
              <a:tblGrid>
                <a:gridCol w="1812428">
                  <a:extLst>
                    <a:ext uri="{9D8B030D-6E8A-4147-A177-3AD203B41FA5}">
                      <a16:colId xmlns:a16="http://schemas.microsoft.com/office/drawing/2014/main" val="3916766158"/>
                    </a:ext>
                  </a:extLst>
                </a:gridCol>
                <a:gridCol w="2364036">
                  <a:extLst>
                    <a:ext uri="{9D8B030D-6E8A-4147-A177-3AD203B41FA5}">
                      <a16:colId xmlns:a16="http://schemas.microsoft.com/office/drawing/2014/main" val="1504964695"/>
                    </a:ext>
                  </a:extLst>
                </a:gridCol>
              </a:tblGrid>
              <a:tr h="313816">
                <a:tc>
                  <a:txBody>
                    <a:bodyPr/>
                    <a:lstStyle/>
                    <a:p>
                      <a:pPr algn="ctr" fontAlgn="ctr"/>
                      <a:r>
                        <a:rPr lang="zh-CN" altLang="en-US" sz="2000" b="1" u="none" strike="noStrike" dirty="0">
                          <a:solidFill>
                            <a:schemeClr val="bg1"/>
                          </a:solidFill>
                          <a:effectLst/>
                          <a:latin typeface="+mn-ea"/>
                          <a:ea typeface="+mn-ea"/>
                        </a:rPr>
                        <a:t>异常等级</a:t>
                      </a:r>
                      <a:endParaRPr lang="zh-CN" altLang="en-US" sz="2000" b="1" i="0" u="none" strike="noStrike" dirty="0">
                        <a:solidFill>
                          <a:schemeClr val="bg1"/>
                        </a:solidFill>
                        <a:effectLst/>
                        <a:latin typeface="+mn-ea"/>
                        <a:ea typeface="+mn-ea"/>
                      </a:endParaRPr>
                    </a:p>
                  </a:txBody>
                  <a:tcPr marL="9525" marR="9525" marT="9525" marB="0" anchor="ctr">
                    <a:solidFill>
                      <a:schemeClr val="accent1">
                        <a:lumMod val="75000"/>
                      </a:schemeClr>
                    </a:solidFill>
                  </a:tcPr>
                </a:tc>
                <a:tc>
                  <a:txBody>
                    <a:bodyPr/>
                    <a:lstStyle/>
                    <a:p>
                      <a:pPr algn="ctr" fontAlgn="ctr"/>
                      <a:r>
                        <a:rPr lang="zh-CN" altLang="en-US" sz="2000" b="1" u="none" strike="noStrike" dirty="0">
                          <a:solidFill>
                            <a:schemeClr val="bg1"/>
                          </a:solidFill>
                          <a:effectLst/>
                          <a:latin typeface="+mn-ea"/>
                          <a:ea typeface="+mn-ea"/>
                        </a:rPr>
                        <a:t>异常次数</a:t>
                      </a:r>
                      <a:endParaRPr lang="zh-CN" altLang="en-US" sz="2000" b="1" i="0" u="none" strike="noStrike" dirty="0">
                        <a:solidFill>
                          <a:schemeClr val="bg1"/>
                        </a:solidFill>
                        <a:effectLst/>
                        <a:latin typeface="+mn-ea"/>
                        <a:ea typeface="+mn-ea"/>
                      </a:endParaRPr>
                    </a:p>
                  </a:txBody>
                  <a:tcPr marL="9525" marR="9525" marT="9525" marB="0" anchor="ctr">
                    <a:solidFill>
                      <a:schemeClr val="accent1">
                        <a:lumMod val="75000"/>
                      </a:schemeClr>
                    </a:solidFill>
                  </a:tcPr>
                </a:tc>
                <a:extLst>
                  <a:ext uri="{0D108BD9-81ED-4DB2-BD59-A6C34878D82A}">
                    <a16:rowId xmlns:a16="http://schemas.microsoft.com/office/drawing/2014/main" val="3840392899"/>
                  </a:ext>
                </a:extLst>
              </a:tr>
              <a:tr h="299588">
                <a:tc>
                  <a:txBody>
                    <a:bodyPr/>
                    <a:lstStyle/>
                    <a:p>
                      <a:pPr algn="ctr" fontAlgn="ctr"/>
                      <a:r>
                        <a:rPr lang="zh-CN" altLang="en-US" sz="1800" u="none" strike="noStrike" dirty="0">
                          <a:solidFill>
                            <a:schemeClr val="bg1"/>
                          </a:solidFill>
                          <a:effectLst/>
                          <a:latin typeface="+mn-ea"/>
                          <a:ea typeface="+mn-ea"/>
                        </a:rPr>
                        <a:t>提示</a:t>
                      </a:r>
                      <a:endParaRPr lang="zh-CN" altLang="en-US" sz="1800" b="0"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en-US" altLang="zh-CN" sz="1800" u="none" strike="noStrike" dirty="0">
                          <a:effectLst/>
                          <a:latin typeface="+mn-ea"/>
                          <a:ea typeface="+mn-ea"/>
                        </a:rPr>
                        <a:t>8744</a:t>
                      </a:r>
                      <a:endParaRPr lang="en-US" altLang="zh-CN" sz="18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212623153"/>
                  </a:ext>
                </a:extLst>
              </a:tr>
              <a:tr h="299588">
                <a:tc>
                  <a:txBody>
                    <a:bodyPr/>
                    <a:lstStyle/>
                    <a:p>
                      <a:pPr algn="ctr" fontAlgn="ctr"/>
                      <a:r>
                        <a:rPr lang="zh-CN" altLang="en-US" sz="1800" u="none" strike="noStrike" dirty="0">
                          <a:solidFill>
                            <a:schemeClr val="bg1"/>
                          </a:solidFill>
                          <a:effectLst/>
                          <a:latin typeface="+mn-ea"/>
                          <a:ea typeface="+mn-ea"/>
                        </a:rPr>
                        <a:t>严重</a:t>
                      </a:r>
                      <a:endParaRPr lang="zh-CN" altLang="en-US" sz="1800" b="0"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en-US" altLang="zh-CN" sz="1800" u="none" strike="noStrike">
                          <a:effectLst/>
                          <a:latin typeface="+mn-ea"/>
                          <a:ea typeface="+mn-ea"/>
                        </a:rPr>
                        <a:t>6902</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891340892"/>
                  </a:ext>
                </a:extLst>
              </a:tr>
              <a:tr h="299588">
                <a:tc>
                  <a:txBody>
                    <a:bodyPr/>
                    <a:lstStyle/>
                    <a:p>
                      <a:pPr algn="ctr" fontAlgn="ctr"/>
                      <a:r>
                        <a:rPr lang="zh-CN" altLang="en-US" sz="1800" u="none" strike="noStrike" dirty="0">
                          <a:solidFill>
                            <a:schemeClr val="bg1"/>
                          </a:solidFill>
                          <a:effectLst/>
                          <a:latin typeface="+mn-ea"/>
                          <a:ea typeface="+mn-ea"/>
                        </a:rPr>
                        <a:t>一般</a:t>
                      </a:r>
                      <a:endParaRPr lang="zh-CN" altLang="en-US" sz="1800" b="0"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en-US" altLang="zh-CN" sz="1800" u="none" strike="noStrike">
                          <a:effectLst/>
                          <a:latin typeface="+mn-ea"/>
                          <a:ea typeface="+mn-ea"/>
                        </a:rPr>
                        <a:t>4569</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321639905"/>
                  </a:ext>
                </a:extLst>
              </a:tr>
              <a:tr h="299588">
                <a:tc>
                  <a:txBody>
                    <a:bodyPr/>
                    <a:lstStyle/>
                    <a:p>
                      <a:pPr algn="ctr" fontAlgn="ctr"/>
                      <a:r>
                        <a:rPr lang="zh-CN" altLang="en-US" sz="1800" u="none" strike="noStrike" dirty="0">
                          <a:solidFill>
                            <a:schemeClr val="bg1"/>
                          </a:solidFill>
                          <a:effectLst/>
                          <a:latin typeface="+mn-ea"/>
                          <a:ea typeface="+mn-ea"/>
                        </a:rPr>
                        <a:t>致命</a:t>
                      </a:r>
                      <a:endParaRPr lang="zh-CN" altLang="en-US" sz="1800" b="0"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en-US" altLang="zh-CN" sz="1800" u="none" strike="noStrike" dirty="0">
                          <a:effectLst/>
                          <a:latin typeface="+mn-ea"/>
                          <a:ea typeface="+mn-ea"/>
                        </a:rPr>
                        <a:t>966</a:t>
                      </a:r>
                      <a:endParaRPr lang="en-US" altLang="zh-CN" sz="18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399376518"/>
                  </a:ext>
                </a:extLst>
              </a:tr>
            </a:tbl>
          </a:graphicData>
        </a:graphic>
      </p:graphicFrame>
      <p:graphicFrame>
        <p:nvGraphicFramePr>
          <p:cNvPr id="7" name="图表 6">
            <a:extLst>
              <a:ext uri="{FF2B5EF4-FFF2-40B4-BE49-F238E27FC236}">
                <a16:creationId xmlns:a16="http://schemas.microsoft.com/office/drawing/2014/main" id="{C5E5A07E-C97E-147B-9E71-3BFDAA29C106}"/>
              </a:ext>
            </a:extLst>
          </p:cNvPr>
          <p:cNvGraphicFramePr>
            <a:graphicFrameLocks/>
          </p:cNvGraphicFramePr>
          <p:nvPr>
            <p:extLst>
              <p:ext uri="{D42A27DB-BD31-4B8C-83A1-F6EECF244321}">
                <p14:modId xmlns:p14="http://schemas.microsoft.com/office/powerpoint/2010/main" val="2713638872"/>
              </p:ext>
            </p:extLst>
          </p:nvPr>
        </p:nvGraphicFramePr>
        <p:xfrm>
          <a:off x="6960096" y="3351832"/>
          <a:ext cx="4176464" cy="2534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09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10.2.3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设备异常数量变化趋势分析</a:t>
            </a:r>
          </a:p>
        </p:txBody>
      </p:sp>
      <p:sp>
        <p:nvSpPr>
          <p:cNvPr id="5" name="文本框 4">
            <a:extLst>
              <a:ext uri="{FF2B5EF4-FFF2-40B4-BE49-F238E27FC236}">
                <a16:creationId xmlns:a16="http://schemas.microsoft.com/office/drawing/2014/main" id="{BFD82A7A-B2F4-D949-940E-244EAA996CB4}"/>
              </a:ext>
            </a:extLst>
          </p:cNvPr>
          <p:cNvSpPr txBox="1"/>
          <p:nvPr/>
        </p:nvSpPr>
        <p:spPr>
          <a:xfrm>
            <a:off x="479377" y="2012433"/>
            <a:ext cx="4536503" cy="1477328"/>
          </a:xfrm>
          <a:prstGeom prst="rect">
            <a:avLst/>
          </a:prstGeom>
          <a:noFill/>
        </p:spPr>
        <p:txBody>
          <a:bodyPr wrap="square">
            <a:spAutoFit/>
          </a:bodyPr>
          <a:lstStyle/>
          <a:p>
            <a:r>
              <a:rPr lang="zh-CN" altLang="en-US" dirty="0">
                <a:latin typeface="+mn-ea"/>
              </a:rPr>
              <a:t>观察比较各类别数据在时间上的变化率，并通过柱形图比较两个月内的异常总量差异。</a:t>
            </a:r>
            <a:endParaRPr lang="en-US" altLang="zh-CN" dirty="0">
              <a:latin typeface="+mn-ea"/>
            </a:endParaRPr>
          </a:p>
          <a:p>
            <a:endParaRPr lang="en-US" altLang="zh-CN" dirty="0">
              <a:latin typeface="+mn-ea"/>
            </a:endParaRPr>
          </a:p>
          <a:p>
            <a:r>
              <a:rPr lang="zh-CN" altLang="en-US" dirty="0">
                <a:latin typeface="+mn-ea"/>
              </a:rPr>
              <a:t>环比增长值=（本月异常数-上月异常数）/上月异常数*100%</a:t>
            </a:r>
          </a:p>
        </p:txBody>
      </p:sp>
      <p:graphicFrame>
        <p:nvGraphicFramePr>
          <p:cNvPr id="6" name="表格 5">
            <a:extLst>
              <a:ext uri="{FF2B5EF4-FFF2-40B4-BE49-F238E27FC236}">
                <a16:creationId xmlns:a16="http://schemas.microsoft.com/office/drawing/2014/main" id="{C873DE71-C8B1-8419-46A2-E9FEF8DF41B6}"/>
              </a:ext>
            </a:extLst>
          </p:cNvPr>
          <p:cNvGraphicFramePr>
            <a:graphicFrameLocks noGrp="1"/>
          </p:cNvGraphicFramePr>
          <p:nvPr>
            <p:extLst>
              <p:ext uri="{D42A27DB-BD31-4B8C-83A1-F6EECF244321}">
                <p14:modId xmlns:p14="http://schemas.microsoft.com/office/powerpoint/2010/main" val="3837369749"/>
              </p:ext>
            </p:extLst>
          </p:nvPr>
        </p:nvGraphicFramePr>
        <p:xfrm>
          <a:off x="5159896" y="1771651"/>
          <a:ext cx="6120682" cy="3960443"/>
        </p:xfrm>
        <a:graphic>
          <a:graphicData uri="http://schemas.openxmlformats.org/drawingml/2006/table">
            <a:tbl>
              <a:tblPr>
                <a:tableStyleId>{5C22544A-7EE6-4342-B048-85BDC9FD1C3A}</a:tableStyleId>
              </a:tblPr>
              <a:tblGrid>
                <a:gridCol w="1165844">
                  <a:extLst>
                    <a:ext uri="{9D8B030D-6E8A-4147-A177-3AD203B41FA5}">
                      <a16:colId xmlns:a16="http://schemas.microsoft.com/office/drawing/2014/main" val="4169272517"/>
                    </a:ext>
                  </a:extLst>
                </a:gridCol>
                <a:gridCol w="893450">
                  <a:extLst>
                    <a:ext uri="{9D8B030D-6E8A-4147-A177-3AD203B41FA5}">
                      <a16:colId xmlns:a16="http://schemas.microsoft.com/office/drawing/2014/main" val="639464305"/>
                    </a:ext>
                  </a:extLst>
                </a:gridCol>
                <a:gridCol w="1201255">
                  <a:extLst>
                    <a:ext uri="{9D8B030D-6E8A-4147-A177-3AD203B41FA5}">
                      <a16:colId xmlns:a16="http://schemas.microsoft.com/office/drawing/2014/main" val="3536367617"/>
                    </a:ext>
                  </a:extLst>
                </a:gridCol>
                <a:gridCol w="1305675">
                  <a:extLst>
                    <a:ext uri="{9D8B030D-6E8A-4147-A177-3AD203B41FA5}">
                      <a16:colId xmlns:a16="http://schemas.microsoft.com/office/drawing/2014/main" val="1774592304"/>
                    </a:ext>
                  </a:extLst>
                </a:gridCol>
                <a:gridCol w="1554458">
                  <a:extLst>
                    <a:ext uri="{9D8B030D-6E8A-4147-A177-3AD203B41FA5}">
                      <a16:colId xmlns:a16="http://schemas.microsoft.com/office/drawing/2014/main" val="2324384774"/>
                    </a:ext>
                  </a:extLst>
                </a:gridCol>
              </a:tblGrid>
              <a:tr h="780131">
                <a:tc>
                  <a:txBody>
                    <a:bodyPr/>
                    <a:lstStyle/>
                    <a:p>
                      <a:pPr algn="ctr" fontAlgn="ctr"/>
                      <a:r>
                        <a:rPr lang="zh-CN" altLang="en-US" sz="1600" u="none" strike="noStrike" dirty="0">
                          <a:solidFill>
                            <a:schemeClr val="bg1"/>
                          </a:solidFill>
                          <a:effectLst/>
                          <a:latin typeface="+mn-ea"/>
                          <a:ea typeface="+mn-ea"/>
                        </a:rPr>
                        <a:t>仓库名称</a:t>
                      </a:r>
                      <a:endParaRPr lang="zh-CN" altLang="en-US" sz="1600" b="1"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en-US" sz="1600" u="none" strike="noStrike" dirty="0">
                          <a:solidFill>
                            <a:schemeClr val="bg1"/>
                          </a:solidFill>
                          <a:effectLst/>
                          <a:latin typeface="+mn-ea"/>
                          <a:ea typeface="+mn-ea"/>
                        </a:rPr>
                        <a:t>AGV</a:t>
                      </a:r>
                      <a:endParaRPr lang="en-US" sz="1600" b="1"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zh-CN" altLang="en-US" sz="1600" u="none" strike="noStrike" dirty="0">
                          <a:solidFill>
                            <a:schemeClr val="bg1"/>
                          </a:solidFill>
                          <a:effectLst/>
                          <a:latin typeface="+mn-ea"/>
                          <a:ea typeface="+mn-ea"/>
                        </a:rPr>
                        <a:t>异常代码</a:t>
                      </a:r>
                      <a:endParaRPr lang="zh-CN" altLang="en-US" sz="1600" b="1"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zh-CN" altLang="en-US" sz="1600" u="none" strike="noStrike" dirty="0">
                          <a:solidFill>
                            <a:schemeClr val="bg1"/>
                          </a:solidFill>
                          <a:effectLst/>
                          <a:latin typeface="+mn-ea"/>
                          <a:ea typeface="+mn-ea"/>
                        </a:rPr>
                        <a:t>异常级别</a:t>
                      </a:r>
                      <a:endParaRPr lang="zh-CN" altLang="en-US" sz="1600" b="1"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zh-CN" altLang="en-US" sz="1600" u="none" strike="noStrike" dirty="0">
                          <a:solidFill>
                            <a:schemeClr val="bg1"/>
                          </a:solidFill>
                          <a:effectLst/>
                          <a:latin typeface="+mn-ea"/>
                          <a:ea typeface="+mn-ea"/>
                        </a:rPr>
                        <a:t>日期</a:t>
                      </a:r>
                      <a:endParaRPr lang="zh-CN" altLang="en-US" sz="1600" b="1" i="0" u="none" strike="noStrike" dirty="0">
                        <a:solidFill>
                          <a:schemeClr val="bg1"/>
                        </a:solidFill>
                        <a:effectLst/>
                        <a:latin typeface="+mn-ea"/>
                        <a:ea typeface="+mn-ea"/>
                      </a:endParaRPr>
                    </a:p>
                  </a:txBody>
                  <a:tcPr marL="9525" marR="9525" marT="9525" marB="0" anchor="ctr">
                    <a:solidFill>
                      <a:schemeClr val="accent6">
                        <a:lumMod val="75000"/>
                      </a:schemeClr>
                    </a:solidFill>
                  </a:tcPr>
                </a:tc>
                <a:extLst>
                  <a:ext uri="{0D108BD9-81ED-4DB2-BD59-A6C34878D82A}">
                    <a16:rowId xmlns:a16="http://schemas.microsoft.com/office/drawing/2014/main" val="2982964032"/>
                  </a:ext>
                </a:extLst>
              </a:tr>
              <a:tr h="397539">
                <a:tc>
                  <a:txBody>
                    <a:bodyPr/>
                    <a:lstStyle/>
                    <a:p>
                      <a:pPr algn="ctr" fontAlgn="ctr"/>
                      <a:r>
                        <a:rPr lang="zh-CN" altLang="en-US" sz="1600" u="none" strike="noStrike" dirty="0">
                          <a:solidFill>
                            <a:schemeClr val="bg1"/>
                          </a:solidFill>
                          <a:effectLst/>
                          <a:latin typeface="+mn-ea"/>
                          <a:ea typeface="+mn-ea"/>
                        </a:rPr>
                        <a:t>仓库</a:t>
                      </a:r>
                      <a:r>
                        <a:rPr lang="en-US" sz="1600" u="none" strike="noStrike" dirty="0">
                          <a:solidFill>
                            <a:schemeClr val="bg1"/>
                          </a:solidFill>
                          <a:effectLst/>
                          <a:latin typeface="+mn-ea"/>
                          <a:ea typeface="+mn-ea"/>
                        </a:rPr>
                        <a:t>B</a:t>
                      </a:r>
                      <a:endParaRPr lang="en-US" sz="1600" b="0"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en-US" altLang="zh-CN" sz="1600" u="none" strike="noStrike" dirty="0">
                          <a:effectLst/>
                          <a:latin typeface="+mn-ea"/>
                          <a:ea typeface="+mn-ea"/>
                        </a:rPr>
                        <a:t>100800</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2010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a:effectLst/>
                          <a:latin typeface="+mn-ea"/>
                          <a:ea typeface="+mn-ea"/>
                        </a:rPr>
                        <a:t>严重</a:t>
                      </a:r>
                      <a:endParaRPr lang="zh-CN" altLang="en-US"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2019/6/1</a:t>
                      </a:r>
                      <a:endParaRPr lang="en-US" altLang="zh-CN"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908294111"/>
                  </a:ext>
                </a:extLst>
              </a:tr>
              <a:tr h="397539">
                <a:tc>
                  <a:txBody>
                    <a:bodyPr/>
                    <a:lstStyle/>
                    <a:p>
                      <a:pPr algn="ctr" fontAlgn="ctr"/>
                      <a:r>
                        <a:rPr lang="zh-CN" altLang="en-US" sz="1600" u="none" strike="noStrike" dirty="0">
                          <a:solidFill>
                            <a:schemeClr val="bg1"/>
                          </a:solidFill>
                          <a:effectLst/>
                          <a:latin typeface="+mn-ea"/>
                          <a:ea typeface="+mn-ea"/>
                        </a:rPr>
                        <a:t>仓库</a:t>
                      </a:r>
                      <a:r>
                        <a:rPr lang="en-US" sz="1600" u="none" strike="noStrike" dirty="0">
                          <a:solidFill>
                            <a:schemeClr val="bg1"/>
                          </a:solidFill>
                          <a:effectLst/>
                          <a:latin typeface="+mn-ea"/>
                          <a:ea typeface="+mn-ea"/>
                        </a:rPr>
                        <a:t>B</a:t>
                      </a:r>
                      <a:endParaRPr lang="en-US" sz="1600" b="0"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en-US" altLang="zh-CN" sz="1600" u="none" strike="noStrike">
                          <a:effectLst/>
                          <a:latin typeface="+mn-ea"/>
                          <a:ea typeface="+mn-ea"/>
                        </a:rPr>
                        <a:t>100200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3040</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a:effectLst/>
                          <a:latin typeface="+mn-ea"/>
                          <a:ea typeface="+mn-ea"/>
                        </a:rPr>
                        <a:t>提示</a:t>
                      </a:r>
                      <a:endParaRPr lang="zh-CN" altLang="en-US"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2019/6/1</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300202476"/>
                  </a:ext>
                </a:extLst>
              </a:tr>
              <a:tr h="397539">
                <a:tc>
                  <a:txBody>
                    <a:bodyPr/>
                    <a:lstStyle/>
                    <a:p>
                      <a:pPr algn="ctr" fontAlgn="ctr"/>
                      <a:r>
                        <a:rPr lang="zh-CN" altLang="en-US" sz="1600" u="none" strike="noStrike" dirty="0">
                          <a:solidFill>
                            <a:schemeClr val="bg1"/>
                          </a:solidFill>
                          <a:effectLst/>
                          <a:latin typeface="+mn-ea"/>
                          <a:ea typeface="+mn-ea"/>
                        </a:rPr>
                        <a:t>仓库</a:t>
                      </a:r>
                      <a:r>
                        <a:rPr lang="en-US" sz="1600" u="none" strike="noStrike" dirty="0">
                          <a:solidFill>
                            <a:schemeClr val="bg1"/>
                          </a:solidFill>
                          <a:effectLst/>
                          <a:latin typeface="+mn-ea"/>
                          <a:ea typeface="+mn-ea"/>
                        </a:rPr>
                        <a:t>B</a:t>
                      </a:r>
                      <a:endParaRPr lang="en-US" sz="1600" b="0"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algn="ctr" fontAlgn="ctr"/>
                      <a:r>
                        <a:rPr lang="en-US" altLang="zh-CN" sz="1600" u="none" strike="noStrike" dirty="0">
                          <a:effectLst/>
                          <a:latin typeface="+mn-ea"/>
                          <a:ea typeface="+mn-ea"/>
                        </a:rPr>
                        <a:t>100900</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2060</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zh-CN" altLang="en-US" sz="1600" u="none" strike="noStrike" dirty="0">
                          <a:effectLst/>
                          <a:latin typeface="+mn-ea"/>
                          <a:ea typeface="+mn-ea"/>
                        </a:rPr>
                        <a:t>严重</a:t>
                      </a:r>
                      <a:endParaRPr lang="zh-CN" altLang="en-US"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2019/6/1</a:t>
                      </a:r>
                      <a:endParaRPr lang="en-US" altLang="zh-CN"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469245633"/>
                  </a:ext>
                </a:extLst>
              </a:tr>
              <a:tr h="397539">
                <a:tc>
                  <a:txBody>
                    <a:bodyPr/>
                    <a:lstStyle/>
                    <a:p>
                      <a:pPr algn="ctr" fontAlgn="ctr"/>
                      <a:r>
                        <a:rPr lang="zh-CN" altLang="en-US" sz="1600" b="0" i="0" u="none" strike="noStrike" dirty="0">
                          <a:solidFill>
                            <a:schemeClr val="bg1"/>
                          </a:solidFill>
                          <a:effectLst/>
                          <a:latin typeface="+mn-ea"/>
                          <a:ea typeface="+mn-ea"/>
                        </a:rPr>
                        <a:t>仓库</a:t>
                      </a:r>
                      <a:r>
                        <a:rPr lang="en-US" sz="1600" b="0" i="0" u="none" strike="noStrike" dirty="0">
                          <a:solidFill>
                            <a:schemeClr val="bg1"/>
                          </a:solidFill>
                          <a:effectLst/>
                          <a:latin typeface="+mn-ea"/>
                          <a:ea typeface="+mn-ea"/>
                        </a:rPr>
                        <a:t>B</a:t>
                      </a:r>
                    </a:p>
                  </a:txBody>
                  <a:tcPr marL="9525" marR="9525" marT="9525" marB="0" anchor="ctr">
                    <a:solidFill>
                      <a:schemeClr val="accent6">
                        <a:lumMod val="75000"/>
                      </a:schemeClr>
                    </a:solidFill>
                  </a:tcPr>
                </a:tc>
                <a:tc>
                  <a:txBody>
                    <a:bodyPr/>
                    <a:lstStyle/>
                    <a:p>
                      <a:pPr algn="ctr" fontAlgn="ctr"/>
                      <a:r>
                        <a:rPr lang="en-US" altLang="zh-CN" sz="1600" b="0" i="0" u="none" strike="noStrike">
                          <a:solidFill>
                            <a:srgbClr val="000000"/>
                          </a:solidFill>
                          <a:effectLst/>
                          <a:latin typeface="+mn-ea"/>
                          <a:ea typeface="+mn-ea"/>
                        </a:rPr>
                        <a:t>100700</a:t>
                      </a:r>
                    </a:p>
                  </a:txBody>
                  <a:tcPr marL="9525" marR="9525" marT="9525" marB="0" anchor="ctr"/>
                </a:tc>
                <a:tc>
                  <a:txBody>
                    <a:bodyPr/>
                    <a:lstStyle/>
                    <a:p>
                      <a:pPr algn="ctr" fontAlgn="ctr"/>
                      <a:r>
                        <a:rPr lang="en-US" altLang="zh-CN" sz="1600" b="0" i="0" u="none" strike="noStrike">
                          <a:solidFill>
                            <a:srgbClr val="000000"/>
                          </a:solidFill>
                          <a:effectLst/>
                          <a:latin typeface="+mn-ea"/>
                          <a:ea typeface="+mn-ea"/>
                        </a:rPr>
                        <a:t>2010</a:t>
                      </a:r>
                    </a:p>
                  </a:txBody>
                  <a:tcPr marL="9525" marR="9525" marT="9525" marB="0" anchor="ctr"/>
                </a:tc>
                <a:tc>
                  <a:txBody>
                    <a:bodyPr/>
                    <a:lstStyle/>
                    <a:p>
                      <a:pPr algn="ctr" fontAlgn="ctr"/>
                      <a:r>
                        <a:rPr lang="zh-CN" altLang="en-US" sz="1600" b="0" i="0" u="none" strike="noStrike" dirty="0">
                          <a:solidFill>
                            <a:srgbClr val="000000"/>
                          </a:solidFill>
                          <a:effectLst/>
                          <a:latin typeface="+mn-ea"/>
                          <a:ea typeface="+mn-ea"/>
                        </a:rPr>
                        <a:t>严重</a:t>
                      </a:r>
                    </a:p>
                  </a:txBody>
                  <a:tcPr marL="9525" marR="9525" marT="9525" marB="0" anchor="ctr"/>
                </a:tc>
                <a:tc>
                  <a:txBody>
                    <a:bodyPr/>
                    <a:lstStyle/>
                    <a:p>
                      <a:pPr algn="ctr" fontAlgn="ctr"/>
                      <a:r>
                        <a:rPr lang="en-US" altLang="zh-CN" sz="1600" b="0" i="0" u="none" strike="noStrike">
                          <a:solidFill>
                            <a:srgbClr val="000000"/>
                          </a:solidFill>
                          <a:effectLst/>
                          <a:latin typeface="+mn-ea"/>
                          <a:ea typeface="+mn-ea"/>
                        </a:rPr>
                        <a:t>2019/7/1</a:t>
                      </a:r>
                    </a:p>
                  </a:txBody>
                  <a:tcPr marL="9525" marR="9525" marT="9525" marB="0" anchor="ctr"/>
                </a:tc>
                <a:extLst>
                  <a:ext uri="{0D108BD9-81ED-4DB2-BD59-A6C34878D82A}">
                    <a16:rowId xmlns:a16="http://schemas.microsoft.com/office/drawing/2014/main" val="2142937434"/>
                  </a:ext>
                </a:extLst>
              </a:tr>
              <a:tr h="397539">
                <a:tc>
                  <a:txBody>
                    <a:bodyPr/>
                    <a:lstStyle/>
                    <a:p>
                      <a:pPr algn="ctr" fontAlgn="ctr"/>
                      <a:r>
                        <a:rPr lang="zh-CN" altLang="en-US" sz="1600" b="0" i="0" u="none" strike="noStrike" dirty="0">
                          <a:solidFill>
                            <a:schemeClr val="bg1"/>
                          </a:solidFill>
                          <a:effectLst/>
                          <a:latin typeface="+mn-ea"/>
                          <a:ea typeface="+mn-ea"/>
                        </a:rPr>
                        <a:t>仓库</a:t>
                      </a:r>
                      <a:r>
                        <a:rPr lang="en-US" sz="1600" b="0" i="0" u="none" strike="noStrike" dirty="0">
                          <a:solidFill>
                            <a:schemeClr val="bg1"/>
                          </a:solidFill>
                          <a:effectLst/>
                          <a:latin typeface="+mn-ea"/>
                          <a:ea typeface="+mn-ea"/>
                        </a:rPr>
                        <a:t>B</a:t>
                      </a:r>
                    </a:p>
                  </a:txBody>
                  <a:tcPr marL="9525" marR="9525" marT="9525" marB="0" anchor="ctr">
                    <a:solidFill>
                      <a:schemeClr val="accent6">
                        <a:lumMod val="75000"/>
                      </a:schemeClr>
                    </a:solidFill>
                  </a:tcPr>
                </a:tc>
                <a:tc>
                  <a:txBody>
                    <a:bodyPr/>
                    <a:lstStyle/>
                    <a:p>
                      <a:pPr algn="ctr" fontAlgn="ctr"/>
                      <a:r>
                        <a:rPr lang="en-US" altLang="zh-CN" sz="1600" b="0" i="0" u="none" strike="noStrike">
                          <a:solidFill>
                            <a:srgbClr val="000000"/>
                          </a:solidFill>
                          <a:effectLst/>
                          <a:latin typeface="+mn-ea"/>
                          <a:ea typeface="+mn-ea"/>
                        </a:rPr>
                        <a:t>100800</a:t>
                      </a:r>
                    </a:p>
                  </a:txBody>
                  <a:tcPr marL="9525" marR="9525" marT="9525" marB="0" anchor="ctr"/>
                </a:tc>
                <a:tc>
                  <a:txBody>
                    <a:bodyPr/>
                    <a:lstStyle/>
                    <a:p>
                      <a:pPr algn="ctr" fontAlgn="ctr"/>
                      <a:r>
                        <a:rPr lang="en-US" altLang="zh-CN" sz="1600" b="0" i="0" u="none" strike="noStrike" dirty="0">
                          <a:solidFill>
                            <a:srgbClr val="000000"/>
                          </a:solidFill>
                          <a:effectLst/>
                          <a:latin typeface="+mn-ea"/>
                          <a:ea typeface="+mn-ea"/>
                        </a:rPr>
                        <a:t>3010</a:t>
                      </a:r>
                    </a:p>
                  </a:txBody>
                  <a:tcPr marL="9525" marR="9525" marT="9525" marB="0" anchor="ctr"/>
                </a:tc>
                <a:tc>
                  <a:txBody>
                    <a:bodyPr/>
                    <a:lstStyle/>
                    <a:p>
                      <a:pPr algn="ctr" fontAlgn="ctr"/>
                      <a:r>
                        <a:rPr lang="zh-CN" altLang="en-US" sz="1600" b="0" i="0" u="none" strike="noStrike" dirty="0">
                          <a:solidFill>
                            <a:srgbClr val="000000"/>
                          </a:solidFill>
                          <a:effectLst/>
                          <a:latin typeface="+mn-ea"/>
                          <a:ea typeface="+mn-ea"/>
                        </a:rPr>
                        <a:t>一般</a:t>
                      </a:r>
                    </a:p>
                  </a:txBody>
                  <a:tcPr marL="9525" marR="9525" marT="9525" marB="0" anchor="ctr"/>
                </a:tc>
                <a:tc>
                  <a:txBody>
                    <a:bodyPr/>
                    <a:lstStyle/>
                    <a:p>
                      <a:pPr algn="ctr" fontAlgn="ctr"/>
                      <a:r>
                        <a:rPr lang="en-US" altLang="zh-CN" sz="1600" b="0" i="0" u="none" strike="noStrike">
                          <a:solidFill>
                            <a:srgbClr val="000000"/>
                          </a:solidFill>
                          <a:effectLst/>
                          <a:latin typeface="+mn-ea"/>
                          <a:ea typeface="+mn-ea"/>
                        </a:rPr>
                        <a:t>2019/7/1</a:t>
                      </a:r>
                    </a:p>
                  </a:txBody>
                  <a:tcPr marL="9525" marR="9525" marT="9525" marB="0" anchor="ctr"/>
                </a:tc>
                <a:extLst>
                  <a:ext uri="{0D108BD9-81ED-4DB2-BD59-A6C34878D82A}">
                    <a16:rowId xmlns:a16="http://schemas.microsoft.com/office/drawing/2014/main" val="227220970"/>
                  </a:ext>
                </a:extLst>
              </a:tr>
              <a:tr h="397539">
                <a:tc>
                  <a:txBody>
                    <a:bodyPr/>
                    <a:lstStyle/>
                    <a:p>
                      <a:pPr algn="ctr" fontAlgn="ctr"/>
                      <a:r>
                        <a:rPr lang="zh-CN" altLang="en-US" sz="1600" b="0" i="0" u="none" strike="noStrike" dirty="0">
                          <a:solidFill>
                            <a:schemeClr val="bg1"/>
                          </a:solidFill>
                          <a:effectLst/>
                          <a:latin typeface="+mn-ea"/>
                          <a:ea typeface="+mn-ea"/>
                        </a:rPr>
                        <a:t>仓库</a:t>
                      </a:r>
                      <a:r>
                        <a:rPr lang="en-US" sz="1600" b="0" i="0" u="none" strike="noStrike" dirty="0">
                          <a:solidFill>
                            <a:schemeClr val="bg1"/>
                          </a:solidFill>
                          <a:effectLst/>
                          <a:latin typeface="+mn-ea"/>
                          <a:ea typeface="+mn-ea"/>
                        </a:rPr>
                        <a:t>B</a:t>
                      </a:r>
                    </a:p>
                  </a:txBody>
                  <a:tcPr marL="9525" marR="9525" marT="9525" marB="0" anchor="ctr">
                    <a:solidFill>
                      <a:schemeClr val="accent6">
                        <a:lumMod val="75000"/>
                      </a:schemeClr>
                    </a:solidFill>
                  </a:tcPr>
                </a:tc>
                <a:tc>
                  <a:txBody>
                    <a:bodyPr/>
                    <a:lstStyle/>
                    <a:p>
                      <a:pPr algn="ctr" fontAlgn="ctr"/>
                      <a:r>
                        <a:rPr lang="en-US" altLang="zh-CN" sz="1600" b="0" i="0" u="none" strike="noStrike">
                          <a:solidFill>
                            <a:srgbClr val="000000"/>
                          </a:solidFill>
                          <a:effectLst/>
                          <a:latin typeface="+mn-ea"/>
                          <a:ea typeface="+mn-ea"/>
                        </a:rPr>
                        <a:t>100800</a:t>
                      </a:r>
                    </a:p>
                  </a:txBody>
                  <a:tcPr marL="9525" marR="9525" marT="9525" marB="0" anchor="ctr"/>
                </a:tc>
                <a:tc>
                  <a:txBody>
                    <a:bodyPr/>
                    <a:lstStyle/>
                    <a:p>
                      <a:pPr algn="ctr" fontAlgn="ctr"/>
                      <a:r>
                        <a:rPr lang="en-US" altLang="zh-CN" sz="1600" b="0" i="0" u="none" strike="noStrike">
                          <a:solidFill>
                            <a:srgbClr val="000000"/>
                          </a:solidFill>
                          <a:effectLst/>
                          <a:latin typeface="+mn-ea"/>
                          <a:ea typeface="+mn-ea"/>
                        </a:rPr>
                        <a:t>3010</a:t>
                      </a:r>
                    </a:p>
                  </a:txBody>
                  <a:tcPr marL="9525" marR="9525" marT="9525" marB="0" anchor="ctr"/>
                </a:tc>
                <a:tc>
                  <a:txBody>
                    <a:bodyPr/>
                    <a:lstStyle/>
                    <a:p>
                      <a:pPr algn="ctr" fontAlgn="ctr"/>
                      <a:r>
                        <a:rPr lang="zh-CN" altLang="en-US" sz="1600" b="0" i="0" u="none" strike="noStrike">
                          <a:solidFill>
                            <a:srgbClr val="000000"/>
                          </a:solidFill>
                          <a:effectLst/>
                          <a:latin typeface="+mn-ea"/>
                          <a:ea typeface="+mn-ea"/>
                        </a:rPr>
                        <a:t>一般</a:t>
                      </a:r>
                    </a:p>
                  </a:txBody>
                  <a:tcPr marL="9525" marR="9525" marT="9525" marB="0" anchor="ctr"/>
                </a:tc>
                <a:tc>
                  <a:txBody>
                    <a:bodyPr/>
                    <a:lstStyle/>
                    <a:p>
                      <a:pPr algn="ctr" fontAlgn="ctr"/>
                      <a:r>
                        <a:rPr lang="en-US" altLang="zh-CN" sz="1600" b="0" i="0" u="none" strike="noStrike" dirty="0">
                          <a:solidFill>
                            <a:srgbClr val="000000"/>
                          </a:solidFill>
                          <a:effectLst/>
                          <a:latin typeface="+mn-ea"/>
                          <a:ea typeface="+mn-ea"/>
                        </a:rPr>
                        <a:t>2019/7/1</a:t>
                      </a:r>
                    </a:p>
                  </a:txBody>
                  <a:tcPr marL="9525" marR="9525" marT="9525" marB="0" anchor="ctr"/>
                </a:tc>
                <a:extLst>
                  <a:ext uri="{0D108BD9-81ED-4DB2-BD59-A6C34878D82A}">
                    <a16:rowId xmlns:a16="http://schemas.microsoft.com/office/drawing/2014/main" val="3202631217"/>
                  </a:ext>
                </a:extLst>
              </a:tr>
              <a:tr h="397539">
                <a:tc>
                  <a:txBody>
                    <a:bodyPr/>
                    <a:lstStyle/>
                    <a:p>
                      <a:pPr algn="ctr" fontAlgn="ctr"/>
                      <a:r>
                        <a:rPr lang="zh-CN" altLang="en-US" sz="1600" b="0" i="0" u="none" strike="noStrike" dirty="0">
                          <a:solidFill>
                            <a:schemeClr val="bg1"/>
                          </a:solidFill>
                          <a:effectLst/>
                          <a:latin typeface="+mn-ea"/>
                          <a:ea typeface="+mn-ea"/>
                        </a:rPr>
                        <a:t>仓库</a:t>
                      </a:r>
                      <a:r>
                        <a:rPr lang="en-US" sz="1600" b="0" i="0" u="none" strike="noStrike" dirty="0">
                          <a:solidFill>
                            <a:schemeClr val="bg1"/>
                          </a:solidFill>
                          <a:effectLst/>
                          <a:latin typeface="+mn-ea"/>
                          <a:ea typeface="+mn-ea"/>
                        </a:rPr>
                        <a:t>B</a:t>
                      </a:r>
                    </a:p>
                  </a:txBody>
                  <a:tcPr marL="9525" marR="9525" marT="9525" marB="0" anchor="ctr">
                    <a:solidFill>
                      <a:schemeClr val="accent6">
                        <a:lumMod val="75000"/>
                      </a:schemeClr>
                    </a:solidFill>
                  </a:tcPr>
                </a:tc>
                <a:tc>
                  <a:txBody>
                    <a:bodyPr/>
                    <a:lstStyle/>
                    <a:p>
                      <a:pPr algn="ctr" fontAlgn="ctr"/>
                      <a:r>
                        <a:rPr lang="en-US" altLang="zh-CN" sz="1600" b="0" i="0" u="none" strike="noStrike" dirty="0">
                          <a:solidFill>
                            <a:srgbClr val="000000"/>
                          </a:solidFill>
                          <a:effectLst/>
                          <a:latin typeface="+mn-ea"/>
                          <a:ea typeface="+mn-ea"/>
                        </a:rPr>
                        <a:t>100800</a:t>
                      </a:r>
                    </a:p>
                  </a:txBody>
                  <a:tcPr marL="9525" marR="9525" marT="9525" marB="0" anchor="ctr"/>
                </a:tc>
                <a:tc>
                  <a:txBody>
                    <a:bodyPr/>
                    <a:lstStyle/>
                    <a:p>
                      <a:pPr algn="ctr" fontAlgn="ctr"/>
                      <a:r>
                        <a:rPr lang="en-US" altLang="zh-CN" sz="1600" b="0" i="0" u="none" strike="noStrike">
                          <a:solidFill>
                            <a:srgbClr val="000000"/>
                          </a:solidFill>
                          <a:effectLst/>
                          <a:latin typeface="+mn-ea"/>
                          <a:ea typeface="+mn-ea"/>
                        </a:rPr>
                        <a:t>3020</a:t>
                      </a:r>
                    </a:p>
                  </a:txBody>
                  <a:tcPr marL="9525" marR="9525" marT="9525" marB="0" anchor="ctr"/>
                </a:tc>
                <a:tc>
                  <a:txBody>
                    <a:bodyPr/>
                    <a:lstStyle/>
                    <a:p>
                      <a:pPr algn="ctr" fontAlgn="ctr"/>
                      <a:r>
                        <a:rPr lang="zh-CN" altLang="en-US" sz="1600" b="0" i="0" u="none" strike="noStrike">
                          <a:solidFill>
                            <a:srgbClr val="000000"/>
                          </a:solidFill>
                          <a:effectLst/>
                          <a:latin typeface="+mn-ea"/>
                          <a:ea typeface="+mn-ea"/>
                        </a:rPr>
                        <a:t>一般</a:t>
                      </a:r>
                    </a:p>
                  </a:txBody>
                  <a:tcPr marL="9525" marR="9525" marT="9525" marB="0" anchor="ctr"/>
                </a:tc>
                <a:tc>
                  <a:txBody>
                    <a:bodyPr/>
                    <a:lstStyle/>
                    <a:p>
                      <a:pPr algn="ctr" fontAlgn="ctr"/>
                      <a:r>
                        <a:rPr lang="en-US" altLang="zh-CN" sz="1600" b="0" i="0" u="none" strike="noStrike" dirty="0">
                          <a:solidFill>
                            <a:srgbClr val="000000"/>
                          </a:solidFill>
                          <a:effectLst/>
                          <a:latin typeface="+mn-ea"/>
                          <a:ea typeface="+mn-ea"/>
                        </a:rPr>
                        <a:t>2019/7/1</a:t>
                      </a:r>
                    </a:p>
                  </a:txBody>
                  <a:tcPr marL="9525" marR="9525" marT="9525" marB="0" anchor="ctr"/>
                </a:tc>
                <a:extLst>
                  <a:ext uri="{0D108BD9-81ED-4DB2-BD59-A6C34878D82A}">
                    <a16:rowId xmlns:a16="http://schemas.microsoft.com/office/drawing/2014/main" val="2748856425"/>
                  </a:ext>
                </a:extLst>
              </a:tr>
              <a:tr h="397539">
                <a:tc>
                  <a:txBody>
                    <a:bodyPr/>
                    <a:lstStyle/>
                    <a:p>
                      <a:pPr algn="ctr" fontAlgn="ctr"/>
                      <a:endParaRPr lang="en-US" sz="1600" b="0" i="0" u="none" strike="noStrike" dirty="0">
                        <a:solidFill>
                          <a:schemeClr val="bg1"/>
                        </a:solidFill>
                        <a:effectLst/>
                        <a:latin typeface="+mn-ea"/>
                        <a:ea typeface="+mn-ea"/>
                      </a:endParaRPr>
                    </a:p>
                  </a:txBody>
                  <a:tcPr marL="9525" marR="9525" marT="9525" marB="0" anchor="ctr">
                    <a:solidFill>
                      <a:schemeClr val="accent6">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mn-ea"/>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mn-ea"/>
                          <a:ea typeface="+mn-ea"/>
                          <a:cs typeface="+mn-cs"/>
                        </a:rPr>
                        <a:t>……</a:t>
                      </a:r>
                      <a:endParaRPr kumimoji="0" lang="en-US" altLang="zh-CN" sz="1600" b="0" i="0" u="none" strike="noStrike" kern="1200" cap="none" spc="0" normalizeH="0" baseline="0" noProof="0" dirty="0">
                        <a:ln>
                          <a:noFill/>
                        </a:ln>
                        <a:solidFill>
                          <a:srgbClr val="000000"/>
                        </a:solidFill>
                        <a:effectLst/>
                        <a:uLnTx/>
                        <a:uFillTx/>
                        <a:latin typeface="+mn-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mn-ea"/>
                          <a:ea typeface="+mn-ea"/>
                          <a:cs typeface="+mn-cs"/>
                        </a:rPr>
                        <a:t>……</a:t>
                      </a:r>
                      <a:endParaRPr kumimoji="0" lang="en-US" altLang="zh-CN" sz="1600" b="0" i="0" u="none" strike="noStrike" kern="1200" cap="none" spc="0" normalizeH="0" baseline="0" noProof="0" dirty="0">
                        <a:ln>
                          <a:noFill/>
                        </a:ln>
                        <a:solidFill>
                          <a:srgbClr val="000000"/>
                        </a:solidFill>
                        <a:effectLst/>
                        <a:uLnTx/>
                        <a:uFillTx/>
                        <a:latin typeface="+mn-ea"/>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mn-ea"/>
                          <a:ea typeface="+mn-ea"/>
                          <a:cs typeface="+mn-cs"/>
                        </a:rPr>
                        <a:t>……</a:t>
                      </a:r>
                    </a:p>
                  </a:txBody>
                  <a:tcPr marL="9525" marR="9525" marT="9525" marB="0" anchor="ctr"/>
                </a:tc>
                <a:extLst>
                  <a:ext uri="{0D108BD9-81ED-4DB2-BD59-A6C34878D82A}">
                    <a16:rowId xmlns:a16="http://schemas.microsoft.com/office/drawing/2014/main" val="2435625277"/>
                  </a:ext>
                </a:extLst>
              </a:tr>
            </a:tbl>
          </a:graphicData>
        </a:graphic>
      </p:graphicFrame>
      <p:sp>
        <p:nvSpPr>
          <p:cNvPr id="9" name="文本框 8">
            <a:extLst>
              <a:ext uri="{FF2B5EF4-FFF2-40B4-BE49-F238E27FC236}">
                <a16:creationId xmlns:a16="http://schemas.microsoft.com/office/drawing/2014/main" id="{AD8E9677-31C8-4DCB-A11D-B37E2913E6C2}"/>
              </a:ext>
            </a:extLst>
          </p:cNvPr>
          <p:cNvSpPr txBox="1"/>
          <p:nvPr/>
        </p:nvSpPr>
        <p:spPr>
          <a:xfrm>
            <a:off x="479376" y="3751872"/>
            <a:ext cx="4464497" cy="1713611"/>
          </a:xfrm>
          <a:prstGeom prst="rect">
            <a:avLst/>
          </a:prstGeom>
          <a:noFill/>
        </p:spPr>
        <p:txBody>
          <a:bodyPr wrap="square">
            <a:spAutoFit/>
          </a:bodyPr>
          <a:lstStyle/>
          <a:p>
            <a:pPr>
              <a:lnSpc>
                <a:spcPct val="150000"/>
              </a:lnSpc>
            </a:pPr>
            <a:r>
              <a:rPr lang="zh-CN" altLang="en-US" dirty="0"/>
              <a:t>例：通过统计仓库B七月的异常数据，分析该仓库内的异常总量，各等级异常数量，与六月相比AGV异常</a:t>
            </a:r>
            <a:r>
              <a:rPr lang="zh-CN" altLang="en-US" dirty="0">
                <a:solidFill>
                  <a:srgbClr val="FF0000"/>
                </a:solidFill>
              </a:rPr>
              <a:t>环比增长值，并通过绘制饼状图和柱形图</a:t>
            </a:r>
            <a:r>
              <a:rPr lang="zh-CN" altLang="en-US" dirty="0"/>
              <a:t>。</a:t>
            </a:r>
          </a:p>
        </p:txBody>
      </p:sp>
    </p:spTree>
    <p:extLst>
      <p:ext uri="{BB962C8B-B14F-4D97-AF65-F5344CB8AC3E}">
        <p14:creationId xmlns:p14="http://schemas.microsoft.com/office/powerpoint/2010/main" val="3955892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10.2.3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设备异常数量变化趋势分析</a:t>
            </a:r>
          </a:p>
        </p:txBody>
      </p:sp>
      <p:graphicFrame>
        <p:nvGraphicFramePr>
          <p:cNvPr id="2" name="表格 1">
            <a:extLst>
              <a:ext uri="{FF2B5EF4-FFF2-40B4-BE49-F238E27FC236}">
                <a16:creationId xmlns:a16="http://schemas.microsoft.com/office/drawing/2014/main" id="{BB25B0CC-9451-32F0-BFFF-C6577226C959}"/>
              </a:ext>
            </a:extLst>
          </p:cNvPr>
          <p:cNvGraphicFramePr>
            <a:graphicFrameLocks noGrp="1"/>
          </p:cNvGraphicFramePr>
          <p:nvPr>
            <p:extLst>
              <p:ext uri="{D42A27DB-BD31-4B8C-83A1-F6EECF244321}">
                <p14:modId xmlns:p14="http://schemas.microsoft.com/office/powerpoint/2010/main" val="2215505592"/>
              </p:ext>
            </p:extLst>
          </p:nvPr>
        </p:nvGraphicFramePr>
        <p:xfrm>
          <a:off x="983432" y="2143234"/>
          <a:ext cx="5040559" cy="3804844"/>
        </p:xfrm>
        <a:graphic>
          <a:graphicData uri="http://schemas.openxmlformats.org/drawingml/2006/table">
            <a:tbl>
              <a:tblPr>
                <a:tableStyleId>{5C22544A-7EE6-4342-B048-85BDC9FD1C3A}</a:tableStyleId>
              </a:tblPr>
              <a:tblGrid>
                <a:gridCol w="1163206">
                  <a:extLst>
                    <a:ext uri="{9D8B030D-6E8A-4147-A177-3AD203B41FA5}">
                      <a16:colId xmlns:a16="http://schemas.microsoft.com/office/drawing/2014/main" val="1280635623"/>
                    </a:ext>
                  </a:extLst>
                </a:gridCol>
                <a:gridCol w="969338">
                  <a:extLst>
                    <a:ext uri="{9D8B030D-6E8A-4147-A177-3AD203B41FA5}">
                      <a16:colId xmlns:a16="http://schemas.microsoft.com/office/drawing/2014/main" val="3772515788"/>
                    </a:ext>
                  </a:extLst>
                </a:gridCol>
                <a:gridCol w="904716">
                  <a:extLst>
                    <a:ext uri="{9D8B030D-6E8A-4147-A177-3AD203B41FA5}">
                      <a16:colId xmlns:a16="http://schemas.microsoft.com/office/drawing/2014/main" val="3394722750"/>
                    </a:ext>
                  </a:extLst>
                </a:gridCol>
                <a:gridCol w="969338">
                  <a:extLst>
                    <a:ext uri="{9D8B030D-6E8A-4147-A177-3AD203B41FA5}">
                      <a16:colId xmlns:a16="http://schemas.microsoft.com/office/drawing/2014/main" val="139701314"/>
                    </a:ext>
                  </a:extLst>
                </a:gridCol>
                <a:gridCol w="1033961">
                  <a:extLst>
                    <a:ext uri="{9D8B030D-6E8A-4147-A177-3AD203B41FA5}">
                      <a16:colId xmlns:a16="http://schemas.microsoft.com/office/drawing/2014/main" val="2295524773"/>
                    </a:ext>
                  </a:extLst>
                </a:gridCol>
              </a:tblGrid>
              <a:tr h="653449">
                <a:tc>
                  <a:txBody>
                    <a:bodyPr/>
                    <a:lstStyle/>
                    <a:p>
                      <a:pPr algn="ctr" fontAlgn="ctr"/>
                      <a:r>
                        <a:rPr lang="en-US" sz="1600" u="none" strike="noStrike" dirty="0">
                          <a:solidFill>
                            <a:schemeClr val="bg1"/>
                          </a:solidFill>
                          <a:effectLst/>
                          <a:latin typeface="+mn-ea"/>
                          <a:ea typeface="+mn-ea"/>
                        </a:rPr>
                        <a:t>AGV</a:t>
                      </a:r>
                      <a:r>
                        <a:rPr lang="zh-CN" altLang="en-US" sz="1600" u="none" strike="noStrike" dirty="0">
                          <a:solidFill>
                            <a:schemeClr val="bg1"/>
                          </a:solidFill>
                          <a:effectLst/>
                          <a:latin typeface="+mn-ea"/>
                          <a:ea typeface="+mn-ea"/>
                        </a:rPr>
                        <a:t>名称</a:t>
                      </a:r>
                      <a:endParaRPr lang="zh-CN" altLang="en-US" sz="16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dirty="0">
                          <a:solidFill>
                            <a:schemeClr val="bg1"/>
                          </a:solidFill>
                          <a:effectLst/>
                          <a:latin typeface="+mn-ea"/>
                          <a:ea typeface="+mn-ea"/>
                        </a:rPr>
                        <a:t>6 </a:t>
                      </a:r>
                      <a:r>
                        <a:rPr lang="zh-CN" altLang="en-US" sz="1600" u="none" strike="noStrike" dirty="0">
                          <a:solidFill>
                            <a:schemeClr val="bg1"/>
                          </a:solidFill>
                          <a:effectLst/>
                          <a:latin typeface="+mn-ea"/>
                          <a:ea typeface="+mn-ea"/>
                        </a:rPr>
                        <a:t>月</a:t>
                      </a:r>
                      <a:endParaRPr lang="zh-CN" altLang="en-US" sz="16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dirty="0">
                          <a:solidFill>
                            <a:schemeClr val="bg1"/>
                          </a:solidFill>
                          <a:effectLst/>
                          <a:latin typeface="+mn-ea"/>
                          <a:ea typeface="+mn-ea"/>
                        </a:rPr>
                        <a:t>7 </a:t>
                      </a:r>
                      <a:r>
                        <a:rPr lang="zh-CN" altLang="en-US" sz="1600" u="none" strike="noStrike" dirty="0">
                          <a:solidFill>
                            <a:schemeClr val="bg1"/>
                          </a:solidFill>
                          <a:effectLst/>
                          <a:latin typeface="+mn-ea"/>
                          <a:ea typeface="+mn-ea"/>
                        </a:rPr>
                        <a:t>月</a:t>
                      </a:r>
                      <a:endParaRPr lang="zh-CN" altLang="en-US" sz="16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600" u="none" strike="noStrike" dirty="0">
                          <a:solidFill>
                            <a:schemeClr val="bg1"/>
                          </a:solidFill>
                          <a:effectLst/>
                          <a:latin typeface="+mn-ea"/>
                          <a:ea typeface="+mn-ea"/>
                        </a:rPr>
                        <a:t>总计</a:t>
                      </a:r>
                      <a:endParaRPr lang="zh-CN" altLang="en-US" sz="16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600" u="none" strike="noStrike" dirty="0">
                          <a:solidFill>
                            <a:schemeClr val="bg1"/>
                          </a:solidFill>
                          <a:effectLst/>
                          <a:latin typeface="+mn-ea"/>
                          <a:ea typeface="+mn-ea"/>
                        </a:rPr>
                        <a:t>环比增长</a:t>
                      </a:r>
                      <a:endParaRPr lang="zh-CN" altLang="en-US" sz="16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extLst>
                  <a:ext uri="{0D108BD9-81ED-4DB2-BD59-A6C34878D82A}">
                    <a16:rowId xmlns:a16="http://schemas.microsoft.com/office/drawing/2014/main" val="555621199"/>
                  </a:ext>
                </a:extLst>
              </a:tr>
              <a:tr h="350155">
                <a:tc>
                  <a:txBody>
                    <a:bodyPr/>
                    <a:lstStyle/>
                    <a:p>
                      <a:pPr algn="ctr" fontAlgn="ctr"/>
                      <a:r>
                        <a:rPr lang="en-US" altLang="zh-CN" sz="1600" u="none" strike="noStrike" dirty="0">
                          <a:solidFill>
                            <a:schemeClr val="bg1"/>
                          </a:solidFill>
                          <a:effectLst/>
                          <a:latin typeface="+mn-ea"/>
                          <a:ea typeface="+mn-ea"/>
                        </a:rPr>
                        <a:t>100100</a:t>
                      </a:r>
                      <a:endParaRPr lang="en-US" altLang="zh-CN"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15</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b="1" u="none" strike="noStrike" dirty="0">
                          <a:solidFill>
                            <a:srgbClr val="FF0000"/>
                          </a:solidFill>
                          <a:effectLst/>
                          <a:latin typeface="+mn-ea"/>
                          <a:ea typeface="+mn-ea"/>
                        </a:rPr>
                        <a:t>-12.5%</a:t>
                      </a:r>
                      <a:endParaRPr lang="en-US" altLang="zh-CN" sz="1600" b="1" i="0" u="none" strike="noStrike" dirty="0">
                        <a:solidFill>
                          <a:srgbClr val="FF0000"/>
                        </a:solidFill>
                        <a:effectLst/>
                        <a:latin typeface="+mn-ea"/>
                        <a:ea typeface="+mn-ea"/>
                      </a:endParaRPr>
                    </a:p>
                  </a:txBody>
                  <a:tcPr marL="9525" marR="9525" marT="9525" marB="0" anchor="ctr"/>
                </a:tc>
                <a:extLst>
                  <a:ext uri="{0D108BD9-81ED-4DB2-BD59-A6C34878D82A}">
                    <a16:rowId xmlns:a16="http://schemas.microsoft.com/office/drawing/2014/main" val="681944490"/>
                  </a:ext>
                </a:extLst>
              </a:tr>
              <a:tr h="350155">
                <a:tc>
                  <a:txBody>
                    <a:bodyPr/>
                    <a:lstStyle/>
                    <a:p>
                      <a:pPr algn="ctr" fontAlgn="ctr"/>
                      <a:r>
                        <a:rPr lang="en-US" altLang="zh-CN" sz="1600" u="none" strike="noStrike" dirty="0">
                          <a:solidFill>
                            <a:schemeClr val="bg1"/>
                          </a:solidFill>
                          <a:effectLst/>
                          <a:latin typeface="+mn-ea"/>
                          <a:ea typeface="+mn-ea"/>
                        </a:rPr>
                        <a:t>100200</a:t>
                      </a:r>
                      <a:endParaRPr lang="en-US" altLang="zh-CN"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dirty="0">
                          <a:effectLst/>
                          <a:latin typeface="+mn-ea"/>
                          <a:ea typeface="+mn-ea"/>
                        </a:rPr>
                        <a:t>39</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79</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2.6%</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061467684"/>
                  </a:ext>
                </a:extLst>
              </a:tr>
              <a:tr h="350155">
                <a:tc>
                  <a:txBody>
                    <a:bodyPr/>
                    <a:lstStyle/>
                    <a:p>
                      <a:pPr algn="ctr" fontAlgn="ctr"/>
                      <a:r>
                        <a:rPr lang="en-US" altLang="zh-CN" sz="1600" u="none" strike="noStrike" dirty="0">
                          <a:solidFill>
                            <a:schemeClr val="bg1"/>
                          </a:solidFill>
                          <a:effectLst/>
                          <a:latin typeface="+mn-ea"/>
                          <a:ea typeface="+mn-ea"/>
                        </a:rPr>
                        <a:t>100300</a:t>
                      </a:r>
                      <a:endParaRPr lang="en-US" altLang="zh-CN"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129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136</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265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5.4%</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83523341"/>
                  </a:ext>
                </a:extLst>
              </a:tr>
              <a:tr h="350155">
                <a:tc>
                  <a:txBody>
                    <a:bodyPr/>
                    <a:lstStyle/>
                    <a:p>
                      <a:pPr algn="ctr" fontAlgn="ctr"/>
                      <a:r>
                        <a:rPr lang="en-US" altLang="zh-CN" sz="1600" u="none" strike="noStrike" dirty="0">
                          <a:solidFill>
                            <a:schemeClr val="bg1"/>
                          </a:solidFill>
                          <a:effectLst/>
                          <a:latin typeface="+mn-ea"/>
                          <a:ea typeface="+mn-ea"/>
                        </a:rPr>
                        <a:t>100400</a:t>
                      </a:r>
                      <a:endParaRPr lang="en-US" altLang="zh-CN"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dirty="0">
                          <a:effectLst/>
                          <a:latin typeface="+mn-ea"/>
                          <a:ea typeface="+mn-ea"/>
                        </a:rPr>
                        <a:t>107</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106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213</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-0.9%</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555678941"/>
                  </a:ext>
                </a:extLst>
              </a:tr>
              <a:tr h="350155">
                <a:tc>
                  <a:txBody>
                    <a:bodyPr/>
                    <a:lstStyle/>
                    <a:p>
                      <a:pPr algn="ctr" fontAlgn="ctr"/>
                      <a:r>
                        <a:rPr lang="en-US" altLang="zh-CN" sz="1600" u="none" strike="noStrike" dirty="0">
                          <a:solidFill>
                            <a:schemeClr val="bg1"/>
                          </a:solidFill>
                          <a:effectLst/>
                          <a:latin typeface="+mn-ea"/>
                          <a:ea typeface="+mn-ea"/>
                        </a:rPr>
                        <a:t>100600</a:t>
                      </a:r>
                      <a:endParaRPr lang="en-US" altLang="zh-CN"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331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321</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652</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-3.0%</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774729623"/>
                  </a:ext>
                </a:extLst>
              </a:tr>
              <a:tr h="350155">
                <a:tc>
                  <a:txBody>
                    <a:bodyPr/>
                    <a:lstStyle/>
                    <a:p>
                      <a:pPr algn="ctr" fontAlgn="ctr"/>
                      <a:r>
                        <a:rPr lang="en-US" altLang="zh-CN" sz="1600" u="none" strike="noStrike" dirty="0">
                          <a:solidFill>
                            <a:schemeClr val="bg1"/>
                          </a:solidFill>
                          <a:effectLst/>
                          <a:latin typeface="+mn-ea"/>
                          <a:ea typeface="+mn-ea"/>
                        </a:rPr>
                        <a:t>100700</a:t>
                      </a:r>
                      <a:endParaRPr lang="en-US" altLang="zh-CN"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956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974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1930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1.9%</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570488575"/>
                  </a:ext>
                </a:extLst>
              </a:tr>
              <a:tr h="350155">
                <a:tc>
                  <a:txBody>
                    <a:bodyPr/>
                    <a:lstStyle/>
                    <a:p>
                      <a:pPr algn="ctr" fontAlgn="ctr"/>
                      <a:r>
                        <a:rPr lang="en-US" altLang="zh-CN" sz="1600" u="none" strike="noStrike" dirty="0">
                          <a:solidFill>
                            <a:schemeClr val="bg1"/>
                          </a:solidFill>
                          <a:effectLst/>
                          <a:latin typeface="+mn-ea"/>
                          <a:ea typeface="+mn-ea"/>
                        </a:rPr>
                        <a:t>100800</a:t>
                      </a:r>
                      <a:endParaRPr lang="en-US" altLang="zh-CN"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1654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1669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3323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0.9%</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895402206"/>
                  </a:ext>
                </a:extLst>
              </a:tr>
              <a:tr h="350155">
                <a:tc>
                  <a:txBody>
                    <a:bodyPr/>
                    <a:lstStyle/>
                    <a:p>
                      <a:pPr algn="ctr" fontAlgn="ctr"/>
                      <a:r>
                        <a:rPr lang="en-US" altLang="zh-CN" sz="1600" u="none" strike="noStrike" dirty="0">
                          <a:solidFill>
                            <a:schemeClr val="bg1"/>
                          </a:solidFill>
                          <a:effectLst/>
                          <a:latin typeface="+mn-ea"/>
                          <a:ea typeface="+mn-ea"/>
                        </a:rPr>
                        <a:t>100900</a:t>
                      </a:r>
                      <a:endParaRPr lang="en-US" altLang="zh-CN" sz="1600" b="0"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465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435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900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b="1" u="none" strike="noStrike" dirty="0">
                          <a:solidFill>
                            <a:srgbClr val="FF0000"/>
                          </a:solidFill>
                          <a:effectLst/>
                          <a:latin typeface="+mn-ea"/>
                          <a:ea typeface="+mn-ea"/>
                        </a:rPr>
                        <a:t>-6.5%</a:t>
                      </a:r>
                      <a:endParaRPr lang="en-US" altLang="zh-CN" sz="1600" b="1" i="0" u="none" strike="noStrike" dirty="0">
                        <a:solidFill>
                          <a:srgbClr val="FF0000"/>
                        </a:solidFill>
                        <a:effectLst/>
                        <a:latin typeface="+mn-ea"/>
                        <a:ea typeface="+mn-ea"/>
                      </a:endParaRPr>
                    </a:p>
                  </a:txBody>
                  <a:tcPr marL="9525" marR="9525" marT="9525" marB="0" anchor="ctr"/>
                </a:tc>
                <a:extLst>
                  <a:ext uri="{0D108BD9-81ED-4DB2-BD59-A6C34878D82A}">
                    <a16:rowId xmlns:a16="http://schemas.microsoft.com/office/drawing/2014/main" val="2942356836"/>
                  </a:ext>
                </a:extLst>
              </a:tr>
              <a:tr h="350155">
                <a:tc>
                  <a:txBody>
                    <a:bodyPr/>
                    <a:lstStyle/>
                    <a:p>
                      <a:pPr algn="ctr" fontAlgn="ctr"/>
                      <a:r>
                        <a:rPr lang="zh-CN" altLang="en-US" sz="1600" u="none" strike="noStrike" dirty="0">
                          <a:solidFill>
                            <a:schemeClr val="bg1"/>
                          </a:solidFill>
                          <a:effectLst/>
                          <a:latin typeface="+mn-ea"/>
                          <a:ea typeface="+mn-ea"/>
                        </a:rPr>
                        <a:t>总计</a:t>
                      </a:r>
                      <a:endParaRPr lang="zh-CN" altLang="en-US" sz="1600" b="1" i="0" u="none" strike="noStrike" dirty="0">
                        <a:solidFill>
                          <a:schemeClr val="bg1"/>
                        </a:solidFill>
                        <a:effectLst/>
                        <a:latin typeface="+mn-ea"/>
                        <a:ea typeface="+mn-ea"/>
                      </a:endParaRPr>
                    </a:p>
                  </a:txBody>
                  <a:tcPr marL="9525" marR="9525" marT="9525" marB="0" anchor="ctr">
                    <a:solidFill>
                      <a:schemeClr val="accent4">
                        <a:lumMod val="50000"/>
                      </a:schemeClr>
                    </a:solidFill>
                  </a:tcPr>
                </a:tc>
                <a:tc>
                  <a:txBody>
                    <a:bodyPr/>
                    <a:lstStyle/>
                    <a:p>
                      <a:pPr algn="ctr" fontAlgn="ctr"/>
                      <a:r>
                        <a:rPr lang="en-US" altLang="zh-CN" sz="1600" u="none" strike="noStrike">
                          <a:effectLst/>
                          <a:latin typeface="+mn-ea"/>
                          <a:ea typeface="+mn-ea"/>
                        </a:rPr>
                        <a:t>3689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3688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7377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endParaRPr lang="en-US" altLang="zh-CN"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55261712"/>
                  </a:ext>
                </a:extLst>
              </a:tr>
            </a:tbl>
          </a:graphicData>
        </a:graphic>
      </p:graphicFrame>
      <p:graphicFrame>
        <p:nvGraphicFramePr>
          <p:cNvPr id="3" name="图表 2">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343159924"/>
              </p:ext>
            </p:extLst>
          </p:nvPr>
        </p:nvGraphicFramePr>
        <p:xfrm>
          <a:off x="6384032" y="2143233"/>
          <a:ext cx="5040560" cy="3804845"/>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9">
            <a:extLst>
              <a:ext uri="{FF2B5EF4-FFF2-40B4-BE49-F238E27FC236}">
                <a16:creationId xmlns:a16="http://schemas.microsoft.com/office/drawing/2014/main" id="{5A62ADA9-4283-F29A-5CCB-679C187F2AEF}"/>
              </a:ext>
            </a:extLst>
          </p:cNvPr>
          <p:cNvSpPr txBox="1"/>
          <p:nvPr/>
        </p:nvSpPr>
        <p:spPr>
          <a:xfrm>
            <a:off x="983432" y="1541945"/>
            <a:ext cx="4240064" cy="400110"/>
          </a:xfrm>
          <a:prstGeom prst="rect">
            <a:avLst/>
          </a:prstGeom>
          <a:noFill/>
        </p:spPr>
        <p:txBody>
          <a:bodyPr wrap="square" rtlCol="0">
            <a:spAutoFit/>
          </a:bodyPr>
          <a:lstStyle/>
          <a:p>
            <a:r>
              <a:rPr lang="zh-CN" altLang="en-US" sz="2000" b="1" dirty="0">
                <a:solidFill>
                  <a:srgbClr val="FF0000"/>
                </a:solidFill>
                <a:latin typeface="+mn-ea"/>
              </a:rPr>
              <a:t>仓库</a:t>
            </a:r>
            <a:r>
              <a:rPr lang="en-US" altLang="zh-CN" sz="2000" b="1" dirty="0">
                <a:solidFill>
                  <a:srgbClr val="FF0000"/>
                </a:solidFill>
                <a:latin typeface="+mn-ea"/>
              </a:rPr>
              <a:t>B</a:t>
            </a:r>
            <a:r>
              <a:rPr lang="zh-CN" altLang="en-US" sz="2000" b="1" dirty="0">
                <a:solidFill>
                  <a:srgbClr val="FF0000"/>
                </a:solidFill>
                <a:latin typeface="+mn-ea"/>
              </a:rPr>
              <a:t>六月和七月异常变化速度分析</a:t>
            </a:r>
          </a:p>
        </p:txBody>
      </p:sp>
    </p:spTree>
    <p:extLst>
      <p:ext uri="{BB962C8B-B14F-4D97-AF65-F5344CB8AC3E}">
        <p14:creationId xmlns:p14="http://schemas.microsoft.com/office/powerpoint/2010/main" val="4091128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10.2.3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设备异常数量变化趋势分析</a:t>
            </a:r>
          </a:p>
        </p:txBody>
      </p:sp>
      <p:graphicFrame>
        <p:nvGraphicFramePr>
          <p:cNvPr id="3" name="图表 2">
            <a:extLst>
              <a:ext uri="{FF2B5EF4-FFF2-40B4-BE49-F238E27FC236}">
                <a16:creationId xmlns:a16="http://schemas.microsoft.com/office/drawing/2014/main" id="{0F48C196-D2E8-D38F-6094-1069A513355F}"/>
              </a:ext>
            </a:extLst>
          </p:cNvPr>
          <p:cNvGraphicFramePr>
            <a:graphicFrameLocks/>
          </p:cNvGraphicFramePr>
          <p:nvPr>
            <p:extLst>
              <p:ext uri="{D42A27DB-BD31-4B8C-83A1-F6EECF244321}">
                <p14:modId xmlns:p14="http://schemas.microsoft.com/office/powerpoint/2010/main" val="3475996153"/>
              </p:ext>
            </p:extLst>
          </p:nvPr>
        </p:nvGraphicFramePr>
        <p:xfrm>
          <a:off x="1055440" y="2141636"/>
          <a:ext cx="4968552" cy="3806446"/>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a:extLst>
              <a:ext uri="{FF2B5EF4-FFF2-40B4-BE49-F238E27FC236}">
                <a16:creationId xmlns:a16="http://schemas.microsoft.com/office/drawing/2014/main" id="{8E61A23B-B39C-1A49-CB29-0BEE4BCAD8D2}"/>
              </a:ext>
            </a:extLst>
          </p:cNvPr>
          <p:cNvSpPr txBox="1"/>
          <p:nvPr/>
        </p:nvSpPr>
        <p:spPr>
          <a:xfrm>
            <a:off x="1351881" y="1475748"/>
            <a:ext cx="3960440" cy="400110"/>
          </a:xfrm>
          <a:prstGeom prst="rect">
            <a:avLst/>
          </a:prstGeom>
          <a:noFill/>
        </p:spPr>
        <p:txBody>
          <a:bodyPr wrap="square" rtlCol="0">
            <a:spAutoFit/>
          </a:bodyPr>
          <a:lstStyle/>
          <a:p>
            <a:r>
              <a:rPr lang="zh-CN" altLang="en-US" sz="2000" b="1" dirty="0">
                <a:solidFill>
                  <a:srgbClr val="FF0000"/>
                </a:solidFill>
                <a:latin typeface="+mn-ea"/>
              </a:rPr>
              <a:t>仓库</a:t>
            </a:r>
            <a:r>
              <a:rPr lang="en-US" altLang="zh-CN" sz="2000" b="1" dirty="0">
                <a:solidFill>
                  <a:srgbClr val="FF0000"/>
                </a:solidFill>
                <a:latin typeface="+mn-ea"/>
              </a:rPr>
              <a:t>B</a:t>
            </a:r>
            <a:r>
              <a:rPr lang="zh-CN" altLang="en-US" sz="2000" b="1" dirty="0">
                <a:solidFill>
                  <a:srgbClr val="FF0000"/>
                </a:solidFill>
                <a:latin typeface="+mn-ea"/>
              </a:rPr>
              <a:t>六月和七月异常总量分析</a:t>
            </a:r>
          </a:p>
        </p:txBody>
      </p:sp>
      <p:graphicFrame>
        <p:nvGraphicFramePr>
          <p:cNvPr id="7" name="图表 6">
            <a:extLst>
              <a:ext uri="{FF2B5EF4-FFF2-40B4-BE49-F238E27FC236}">
                <a16:creationId xmlns:a16="http://schemas.microsoft.com/office/drawing/2014/main" id="{8DD304D2-2830-7BB0-5B64-74AD5FF2545A}"/>
              </a:ext>
            </a:extLst>
          </p:cNvPr>
          <p:cNvGraphicFramePr>
            <a:graphicFrameLocks/>
          </p:cNvGraphicFramePr>
          <p:nvPr>
            <p:extLst>
              <p:ext uri="{D42A27DB-BD31-4B8C-83A1-F6EECF244321}">
                <p14:modId xmlns:p14="http://schemas.microsoft.com/office/powerpoint/2010/main" val="2594188046"/>
              </p:ext>
            </p:extLst>
          </p:nvPr>
        </p:nvGraphicFramePr>
        <p:xfrm>
          <a:off x="6312024" y="2141636"/>
          <a:ext cx="4824536" cy="3806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869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10.2</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设备异常综合分析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10.2.3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设备异常数量变化趋势分析</a:t>
            </a:r>
          </a:p>
        </p:txBody>
      </p:sp>
      <p:sp>
        <p:nvSpPr>
          <p:cNvPr id="4" name="文本框 3">
            <a:extLst>
              <a:ext uri="{FF2B5EF4-FFF2-40B4-BE49-F238E27FC236}">
                <a16:creationId xmlns:a16="http://schemas.microsoft.com/office/drawing/2014/main" id="{8E61A23B-B39C-1A49-CB29-0BEE4BCAD8D2}"/>
              </a:ext>
            </a:extLst>
          </p:cNvPr>
          <p:cNvSpPr txBox="1"/>
          <p:nvPr/>
        </p:nvSpPr>
        <p:spPr>
          <a:xfrm>
            <a:off x="1351881" y="1475748"/>
            <a:ext cx="3960440" cy="369332"/>
          </a:xfrm>
          <a:prstGeom prst="rect">
            <a:avLst/>
          </a:prstGeom>
          <a:noFill/>
        </p:spPr>
        <p:txBody>
          <a:bodyPr wrap="square" rtlCol="0">
            <a:spAutoFit/>
          </a:bodyPr>
          <a:lstStyle/>
          <a:p>
            <a:r>
              <a:rPr lang="zh-CN" altLang="en-US" b="1" dirty="0">
                <a:solidFill>
                  <a:srgbClr val="FF0000"/>
                </a:solidFill>
                <a:latin typeface="+mn-ea"/>
              </a:rPr>
              <a:t>仓库</a:t>
            </a:r>
            <a:r>
              <a:rPr lang="en-US" altLang="zh-CN" b="1" dirty="0">
                <a:solidFill>
                  <a:srgbClr val="FF0000"/>
                </a:solidFill>
                <a:latin typeface="+mn-ea"/>
              </a:rPr>
              <a:t>B</a:t>
            </a:r>
            <a:r>
              <a:rPr lang="zh-CN" altLang="en-US" b="1" dirty="0">
                <a:solidFill>
                  <a:srgbClr val="FF0000"/>
                </a:solidFill>
                <a:latin typeface="+mn-ea"/>
              </a:rPr>
              <a:t>六月和七月异常结构分析</a:t>
            </a:r>
          </a:p>
        </p:txBody>
      </p:sp>
      <p:graphicFrame>
        <p:nvGraphicFramePr>
          <p:cNvPr id="5" name="表格 4">
            <a:extLst>
              <a:ext uri="{FF2B5EF4-FFF2-40B4-BE49-F238E27FC236}">
                <a16:creationId xmlns:a16="http://schemas.microsoft.com/office/drawing/2014/main" id="{01B6C501-5EA5-83D9-39EA-1E5D40CDD10E}"/>
              </a:ext>
            </a:extLst>
          </p:cNvPr>
          <p:cNvGraphicFramePr>
            <a:graphicFrameLocks noGrp="1"/>
          </p:cNvGraphicFramePr>
          <p:nvPr>
            <p:extLst>
              <p:ext uri="{D42A27DB-BD31-4B8C-83A1-F6EECF244321}">
                <p14:modId xmlns:p14="http://schemas.microsoft.com/office/powerpoint/2010/main" val="2086317099"/>
              </p:ext>
            </p:extLst>
          </p:nvPr>
        </p:nvGraphicFramePr>
        <p:xfrm>
          <a:off x="1457747" y="4133111"/>
          <a:ext cx="4206204" cy="2032193"/>
        </p:xfrm>
        <a:graphic>
          <a:graphicData uri="http://schemas.openxmlformats.org/drawingml/2006/table">
            <a:tbl>
              <a:tblPr>
                <a:tableStyleId>{5C22544A-7EE6-4342-B048-85BDC9FD1C3A}</a:tableStyleId>
              </a:tblPr>
              <a:tblGrid>
                <a:gridCol w="1350632">
                  <a:extLst>
                    <a:ext uri="{9D8B030D-6E8A-4147-A177-3AD203B41FA5}">
                      <a16:colId xmlns:a16="http://schemas.microsoft.com/office/drawing/2014/main" val="3666530122"/>
                    </a:ext>
                  </a:extLst>
                </a:gridCol>
                <a:gridCol w="2855572">
                  <a:extLst>
                    <a:ext uri="{9D8B030D-6E8A-4147-A177-3AD203B41FA5}">
                      <a16:colId xmlns:a16="http://schemas.microsoft.com/office/drawing/2014/main" val="4245374092"/>
                    </a:ext>
                  </a:extLst>
                </a:gridCol>
              </a:tblGrid>
              <a:tr h="399565">
                <a:tc>
                  <a:txBody>
                    <a:bodyPr/>
                    <a:lstStyle/>
                    <a:p>
                      <a:pPr algn="ctr" fontAlgn="ctr"/>
                      <a:r>
                        <a:rPr lang="zh-CN" altLang="en-US" sz="1800" u="none" strike="noStrike" dirty="0">
                          <a:solidFill>
                            <a:schemeClr val="bg1"/>
                          </a:solidFill>
                          <a:effectLst/>
                          <a:latin typeface="+mn-ea"/>
                          <a:ea typeface="+mn-ea"/>
                        </a:rPr>
                        <a:t>行标签</a:t>
                      </a: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75000"/>
                      </a:schemeClr>
                    </a:solidFill>
                  </a:tcPr>
                </a:tc>
                <a:tc>
                  <a:txBody>
                    <a:bodyPr/>
                    <a:lstStyle/>
                    <a:p>
                      <a:pPr algn="ctr" fontAlgn="ctr"/>
                      <a:r>
                        <a:rPr lang="zh-CN" altLang="en-US" sz="1800" u="none" strike="noStrike" dirty="0">
                          <a:solidFill>
                            <a:schemeClr val="bg1"/>
                          </a:solidFill>
                          <a:effectLst/>
                          <a:latin typeface="+mn-ea"/>
                          <a:ea typeface="+mn-ea"/>
                        </a:rPr>
                        <a:t>异常次数</a:t>
                      </a: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75000"/>
                      </a:schemeClr>
                    </a:solidFill>
                  </a:tcPr>
                </a:tc>
                <a:extLst>
                  <a:ext uri="{0D108BD9-81ED-4DB2-BD59-A6C34878D82A}">
                    <a16:rowId xmlns:a16="http://schemas.microsoft.com/office/drawing/2014/main" val="3533574636"/>
                  </a:ext>
                </a:extLst>
              </a:tr>
              <a:tr h="408157">
                <a:tc>
                  <a:txBody>
                    <a:bodyPr/>
                    <a:lstStyle/>
                    <a:p>
                      <a:pPr algn="ctr" fontAlgn="ctr"/>
                      <a:r>
                        <a:rPr lang="zh-CN" altLang="en-US" sz="1800" u="none" strike="noStrike" dirty="0">
                          <a:effectLst/>
                          <a:latin typeface="+mn-ea"/>
                          <a:ea typeface="+mn-ea"/>
                        </a:rPr>
                        <a:t>提示</a:t>
                      </a:r>
                      <a:endParaRPr lang="zh-CN" altLang="en-US" sz="18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ctr" fontAlgn="ctr"/>
                      <a:r>
                        <a:rPr lang="en-US" altLang="zh-CN" sz="1800" u="none" strike="noStrike" dirty="0">
                          <a:effectLst/>
                          <a:latin typeface="+mn-ea"/>
                          <a:ea typeface="+mn-ea"/>
                        </a:rPr>
                        <a:t>76</a:t>
                      </a:r>
                      <a:endParaRPr lang="en-US" altLang="zh-CN" sz="18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70816875"/>
                  </a:ext>
                </a:extLst>
              </a:tr>
              <a:tr h="408157">
                <a:tc>
                  <a:txBody>
                    <a:bodyPr/>
                    <a:lstStyle/>
                    <a:p>
                      <a:pPr algn="ctr" fontAlgn="ctr"/>
                      <a:r>
                        <a:rPr lang="zh-CN" altLang="en-US" sz="1800" u="none" strike="noStrike" dirty="0">
                          <a:effectLst/>
                          <a:latin typeface="+mn-ea"/>
                          <a:ea typeface="+mn-ea"/>
                        </a:rPr>
                        <a:t>严重</a:t>
                      </a:r>
                      <a:endParaRPr lang="zh-CN" altLang="en-US" sz="18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ctr" fontAlgn="ctr"/>
                      <a:r>
                        <a:rPr lang="en-US" altLang="zh-CN" sz="1800" u="none" strike="noStrike">
                          <a:effectLst/>
                          <a:latin typeface="+mn-ea"/>
                          <a:ea typeface="+mn-ea"/>
                        </a:rPr>
                        <a:t>1251</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87042215"/>
                  </a:ext>
                </a:extLst>
              </a:tr>
              <a:tr h="408157">
                <a:tc>
                  <a:txBody>
                    <a:bodyPr/>
                    <a:lstStyle/>
                    <a:p>
                      <a:pPr algn="ctr" fontAlgn="ctr"/>
                      <a:r>
                        <a:rPr lang="zh-CN" altLang="en-US" sz="1800" u="none" strike="noStrike" dirty="0">
                          <a:effectLst/>
                          <a:latin typeface="+mn-ea"/>
                          <a:ea typeface="+mn-ea"/>
                        </a:rPr>
                        <a:t>一般</a:t>
                      </a:r>
                      <a:endParaRPr lang="zh-CN" altLang="en-US" sz="18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ctr" fontAlgn="ctr"/>
                      <a:r>
                        <a:rPr lang="en-US" altLang="zh-CN" sz="1800" u="none" strike="noStrike">
                          <a:effectLst/>
                          <a:latin typeface="+mn-ea"/>
                          <a:ea typeface="+mn-ea"/>
                        </a:rPr>
                        <a:t>2361</a:t>
                      </a:r>
                      <a:endParaRPr lang="en-US" altLang="zh-CN" sz="18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878665754"/>
                  </a:ext>
                </a:extLst>
              </a:tr>
              <a:tr h="408157">
                <a:tc>
                  <a:txBody>
                    <a:bodyPr/>
                    <a:lstStyle/>
                    <a:p>
                      <a:pPr algn="ctr" fontAlgn="ctr"/>
                      <a:r>
                        <a:rPr lang="zh-CN" altLang="en-US" sz="1800" u="none" strike="noStrike" dirty="0">
                          <a:effectLst/>
                          <a:latin typeface="+mn-ea"/>
                          <a:ea typeface="+mn-ea"/>
                        </a:rPr>
                        <a:t>总计</a:t>
                      </a:r>
                      <a:endParaRPr lang="zh-CN" altLang="en-US" sz="1800" b="1"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ctr" fontAlgn="ctr"/>
                      <a:r>
                        <a:rPr lang="en-US" altLang="zh-CN" sz="1800" u="none" strike="noStrike" dirty="0">
                          <a:effectLst/>
                          <a:latin typeface="+mn-ea"/>
                          <a:ea typeface="+mn-ea"/>
                        </a:rPr>
                        <a:t>3688</a:t>
                      </a:r>
                      <a:endParaRPr lang="en-US" altLang="zh-CN" sz="1800" b="1"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246445338"/>
                  </a:ext>
                </a:extLst>
              </a:tr>
            </a:tbl>
          </a:graphicData>
        </a:graphic>
      </p:graphicFrame>
      <p:graphicFrame>
        <p:nvGraphicFramePr>
          <p:cNvPr id="7" name="表格 6">
            <a:extLst>
              <a:ext uri="{FF2B5EF4-FFF2-40B4-BE49-F238E27FC236}">
                <a16:creationId xmlns:a16="http://schemas.microsoft.com/office/drawing/2014/main" id="{C01A383D-4875-74B9-B4A2-A3D33F9DBF37}"/>
              </a:ext>
            </a:extLst>
          </p:cNvPr>
          <p:cNvGraphicFramePr>
            <a:graphicFrameLocks noGrp="1"/>
          </p:cNvGraphicFramePr>
          <p:nvPr>
            <p:extLst>
              <p:ext uri="{D42A27DB-BD31-4B8C-83A1-F6EECF244321}">
                <p14:modId xmlns:p14="http://schemas.microsoft.com/office/powerpoint/2010/main" val="1054617974"/>
              </p:ext>
            </p:extLst>
          </p:nvPr>
        </p:nvGraphicFramePr>
        <p:xfrm>
          <a:off x="1457746" y="1845080"/>
          <a:ext cx="4206205" cy="1783719"/>
        </p:xfrm>
        <a:graphic>
          <a:graphicData uri="http://schemas.openxmlformats.org/drawingml/2006/table">
            <a:tbl>
              <a:tblPr>
                <a:tableStyleId>{5C22544A-7EE6-4342-B048-85BDC9FD1C3A}</a:tableStyleId>
              </a:tblPr>
              <a:tblGrid>
                <a:gridCol w="1379369">
                  <a:extLst>
                    <a:ext uri="{9D8B030D-6E8A-4147-A177-3AD203B41FA5}">
                      <a16:colId xmlns:a16="http://schemas.microsoft.com/office/drawing/2014/main" val="302282693"/>
                    </a:ext>
                  </a:extLst>
                </a:gridCol>
                <a:gridCol w="2826836">
                  <a:extLst>
                    <a:ext uri="{9D8B030D-6E8A-4147-A177-3AD203B41FA5}">
                      <a16:colId xmlns:a16="http://schemas.microsoft.com/office/drawing/2014/main" val="2314144159"/>
                    </a:ext>
                  </a:extLst>
                </a:gridCol>
              </a:tblGrid>
              <a:tr h="488755">
                <a:tc>
                  <a:txBody>
                    <a:bodyPr/>
                    <a:lstStyle/>
                    <a:p>
                      <a:pPr algn="ctr" fontAlgn="ctr"/>
                      <a:r>
                        <a:rPr lang="zh-CN" altLang="en-US" sz="1800" u="none" strike="noStrike" dirty="0">
                          <a:solidFill>
                            <a:schemeClr val="bg1"/>
                          </a:solidFill>
                          <a:effectLst/>
                          <a:latin typeface="+mn-ea"/>
                          <a:ea typeface="+mn-ea"/>
                        </a:rPr>
                        <a:t>行标签</a:t>
                      </a:r>
                      <a:endParaRPr lang="zh-CN" altLang="en-US" sz="1800" b="1" i="0" u="none" strike="noStrike" dirty="0">
                        <a:solidFill>
                          <a:schemeClr val="bg1"/>
                        </a:solidFill>
                        <a:effectLst/>
                        <a:latin typeface="+mn-ea"/>
                        <a:ea typeface="+mn-ea"/>
                      </a:endParaRPr>
                    </a:p>
                  </a:txBody>
                  <a:tcPr marL="9525" marR="9525" marT="9525" marB="0" anchor="ctr">
                    <a:solidFill>
                      <a:schemeClr val="accent3">
                        <a:lumMod val="60000"/>
                        <a:lumOff val="40000"/>
                      </a:schemeClr>
                    </a:solidFill>
                  </a:tcPr>
                </a:tc>
                <a:tc>
                  <a:txBody>
                    <a:bodyPr/>
                    <a:lstStyle/>
                    <a:p>
                      <a:pPr algn="ctr" fontAlgn="ctr"/>
                      <a:r>
                        <a:rPr lang="zh-CN" altLang="en-US" sz="1800" u="none" strike="noStrike" dirty="0">
                          <a:solidFill>
                            <a:schemeClr val="bg1"/>
                          </a:solidFill>
                          <a:effectLst/>
                          <a:latin typeface="+mn-ea"/>
                          <a:ea typeface="+mn-ea"/>
                        </a:rPr>
                        <a:t>异常次数</a:t>
                      </a:r>
                      <a:endParaRPr lang="zh-CN" altLang="en-US" sz="1800" b="1" i="0" u="none" strike="noStrike" dirty="0">
                        <a:solidFill>
                          <a:schemeClr val="bg1"/>
                        </a:solidFill>
                        <a:effectLst/>
                        <a:latin typeface="+mn-ea"/>
                        <a:ea typeface="+mn-ea"/>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3642315052"/>
                  </a:ext>
                </a:extLst>
              </a:tr>
              <a:tr h="323741">
                <a:tc>
                  <a:txBody>
                    <a:bodyPr/>
                    <a:lstStyle/>
                    <a:p>
                      <a:pPr algn="ctr" fontAlgn="ctr"/>
                      <a:r>
                        <a:rPr lang="zh-CN" altLang="en-US" sz="1800" u="none" strike="noStrike" dirty="0">
                          <a:effectLst/>
                          <a:latin typeface="+mn-ea"/>
                          <a:ea typeface="+mn-ea"/>
                        </a:rPr>
                        <a:t>提示</a:t>
                      </a:r>
                      <a:endParaRPr lang="zh-CN" altLang="en-US" sz="1800" b="0" i="0" u="none" strike="noStrike" dirty="0">
                        <a:solidFill>
                          <a:srgbClr val="000000"/>
                        </a:solidFill>
                        <a:effectLst/>
                        <a:latin typeface="+mn-ea"/>
                        <a:ea typeface="+mn-ea"/>
                      </a:endParaRPr>
                    </a:p>
                  </a:txBody>
                  <a:tcPr marL="9525" marR="9525" marT="9525" marB="0" anchor="ctr">
                    <a:solidFill>
                      <a:schemeClr val="accent3">
                        <a:lumMod val="40000"/>
                        <a:lumOff val="60000"/>
                      </a:schemeClr>
                    </a:solidFill>
                  </a:tcPr>
                </a:tc>
                <a:tc>
                  <a:txBody>
                    <a:bodyPr/>
                    <a:lstStyle/>
                    <a:p>
                      <a:pPr algn="ctr" fontAlgn="ctr"/>
                      <a:r>
                        <a:rPr lang="en-US" altLang="zh-CN" sz="1800" u="none" strike="noStrike" dirty="0">
                          <a:effectLst/>
                          <a:latin typeface="+mn-ea"/>
                          <a:ea typeface="+mn-ea"/>
                        </a:rPr>
                        <a:t>78</a:t>
                      </a:r>
                      <a:endParaRPr lang="en-US" altLang="zh-CN" sz="18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338465423"/>
                  </a:ext>
                </a:extLst>
              </a:tr>
              <a:tr h="323741">
                <a:tc>
                  <a:txBody>
                    <a:bodyPr/>
                    <a:lstStyle/>
                    <a:p>
                      <a:pPr algn="ctr" fontAlgn="ctr"/>
                      <a:r>
                        <a:rPr lang="zh-CN" altLang="en-US" sz="1800" u="none" strike="noStrike" dirty="0">
                          <a:effectLst/>
                          <a:latin typeface="+mn-ea"/>
                          <a:ea typeface="+mn-ea"/>
                        </a:rPr>
                        <a:t>严重</a:t>
                      </a:r>
                      <a:endParaRPr lang="zh-CN" altLang="en-US" sz="1800" b="0" i="0" u="none" strike="noStrike" dirty="0">
                        <a:solidFill>
                          <a:srgbClr val="000000"/>
                        </a:solidFill>
                        <a:effectLst/>
                        <a:latin typeface="+mn-ea"/>
                        <a:ea typeface="+mn-ea"/>
                      </a:endParaRPr>
                    </a:p>
                  </a:txBody>
                  <a:tcPr marL="9525" marR="9525" marT="9525" marB="0" anchor="ctr">
                    <a:solidFill>
                      <a:schemeClr val="accent3">
                        <a:lumMod val="40000"/>
                        <a:lumOff val="60000"/>
                      </a:schemeClr>
                    </a:solidFill>
                  </a:tcPr>
                </a:tc>
                <a:tc>
                  <a:txBody>
                    <a:bodyPr/>
                    <a:lstStyle/>
                    <a:p>
                      <a:pPr algn="ctr" fontAlgn="ctr"/>
                      <a:r>
                        <a:rPr lang="en-US" altLang="zh-CN" sz="1800" u="none" strike="noStrike" dirty="0">
                          <a:effectLst/>
                          <a:latin typeface="+mn-ea"/>
                          <a:ea typeface="+mn-ea"/>
                        </a:rPr>
                        <a:t>1189</a:t>
                      </a:r>
                      <a:endParaRPr lang="en-US" altLang="zh-CN" sz="18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224669552"/>
                  </a:ext>
                </a:extLst>
              </a:tr>
              <a:tr h="323741">
                <a:tc>
                  <a:txBody>
                    <a:bodyPr/>
                    <a:lstStyle/>
                    <a:p>
                      <a:pPr algn="ctr" fontAlgn="ctr"/>
                      <a:r>
                        <a:rPr lang="zh-CN" altLang="en-US" sz="1800" u="none" strike="noStrike" dirty="0">
                          <a:effectLst/>
                          <a:latin typeface="+mn-ea"/>
                          <a:ea typeface="+mn-ea"/>
                        </a:rPr>
                        <a:t>一般</a:t>
                      </a:r>
                      <a:endParaRPr lang="zh-CN" altLang="en-US" sz="1800" b="0" i="0" u="none" strike="noStrike" dirty="0">
                        <a:solidFill>
                          <a:srgbClr val="000000"/>
                        </a:solidFill>
                        <a:effectLst/>
                        <a:latin typeface="+mn-ea"/>
                        <a:ea typeface="+mn-ea"/>
                      </a:endParaRPr>
                    </a:p>
                  </a:txBody>
                  <a:tcPr marL="9525" marR="9525" marT="9525" marB="0" anchor="ctr">
                    <a:solidFill>
                      <a:schemeClr val="accent3">
                        <a:lumMod val="40000"/>
                        <a:lumOff val="60000"/>
                      </a:schemeClr>
                    </a:solidFill>
                  </a:tcPr>
                </a:tc>
                <a:tc>
                  <a:txBody>
                    <a:bodyPr/>
                    <a:lstStyle/>
                    <a:p>
                      <a:pPr algn="ctr" fontAlgn="ctr"/>
                      <a:r>
                        <a:rPr lang="en-US" altLang="zh-CN" sz="1800" u="none" strike="noStrike" dirty="0">
                          <a:effectLst/>
                          <a:latin typeface="+mn-ea"/>
                          <a:ea typeface="+mn-ea"/>
                        </a:rPr>
                        <a:t>2422</a:t>
                      </a:r>
                      <a:endParaRPr lang="en-US" altLang="zh-CN" sz="18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117758258"/>
                  </a:ext>
                </a:extLst>
              </a:tr>
              <a:tr h="323741">
                <a:tc>
                  <a:txBody>
                    <a:bodyPr/>
                    <a:lstStyle/>
                    <a:p>
                      <a:pPr algn="ctr" fontAlgn="ctr"/>
                      <a:r>
                        <a:rPr lang="zh-CN" altLang="en-US" sz="1800" u="none" strike="noStrike" dirty="0">
                          <a:effectLst/>
                          <a:latin typeface="+mn-ea"/>
                          <a:ea typeface="+mn-ea"/>
                        </a:rPr>
                        <a:t>总计</a:t>
                      </a:r>
                      <a:endParaRPr lang="zh-CN" altLang="en-US" sz="1800" b="1" i="0" u="none" strike="noStrike" dirty="0">
                        <a:solidFill>
                          <a:srgbClr val="000000"/>
                        </a:solidFill>
                        <a:effectLst/>
                        <a:latin typeface="+mn-ea"/>
                        <a:ea typeface="+mn-ea"/>
                      </a:endParaRPr>
                    </a:p>
                  </a:txBody>
                  <a:tcPr marL="9525" marR="9525" marT="9525" marB="0" anchor="ctr">
                    <a:solidFill>
                      <a:schemeClr val="accent3">
                        <a:lumMod val="40000"/>
                        <a:lumOff val="60000"/>
                      </a:schemeClr>
                    </a:solidFill>
                  </a:tcPr>
                </a:tc>
                <a:tc>
                  <a:txBody>
                    <a:bodyPr/>
                    <a:lstStyle/>
                    <a:p>
                      <a:pPr algn="ctr" fontAlgn="ctr"/>
                      <a:r>
                        <a:rPr lang="en-US" altLang="zh-CN" sz="1800" u="none" strike="noStrike" dirty="0">
                          <a:effectLst/>
                          <a:latin typeface="+mn-ea"/>
                          <a:ea typeface="+mn-ea"/>
                        </a:rPr>
                        <a:t>3689</a:t>
                      </a:r>
                      <a:endParaRPr lang="en-US" altLang="zh-CN" sz="1800" b="1"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61139498"/>
                  </a:ext>
                </a:extLst>
              </a:tr>
            </a:tbl>
          </a:graphicData>
        </a:graphic>
      </p:graphicFrame>
      <p:graphicFrame>
        <p:nvGraphicFramePr>
          <p:cNvPr id="8" name="图表 7">
            <a:extLst>
              <a:ext uri="{FF2B5EF4-FFF2-40B4-BE49-F238E27FC236}">
                <a16:creationId xmlns:a16="http://schemas.microsoft.com/office/drawing/2014/main" id="{D715F117-CBF4-5FCA-D2F5-45B24D5F8563}"/>
              </a:ext>
            </a:extLst>
          </p:cNvPr>
          <p:cNvGraphicFramePr>
            <a:graphicFrameLocks/>
          </p:cNvGraphicFramePr>
          <p:nvPr>
            <p:extLst>
              <p:ext uri="{D42A27DB-BD31-4B8C-83A1-F6EECF244321}">
                <p14:modId xmlns:p14="http://schemas.microsoft.com/office/powerpoint/2010/main" val="3112300738"/>
              </p:ext>
            </p:extLst>
          </p:nvPr>
        </p:nvGraphicFramePr>
        <p:xfrm>
          <a:off x="6096000" y="1475748"/>
          <a:ext cx="4961384" cy="2220832"/>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a:extLst>
              <a:ext uri="{FF2B5EF4-FFF2-40B4-BE49-F238E27FC236}">
                <a16:creationId xmlns:a16="http://schemas.microsoft.com/office/drawing/2014/main" id="{C52AA257-2348-5D4D-0D3D-47976C3F7876}"/>
              </a:ext>
            </a:extLst>
          </p:cNvPr>
          <p:cNvSpPr txBox="1"/>
          <p:nvPr/>
        </p:nvSpPr>
        <p:spPr>
          <a:xfrm>
            <a:off x="1351881" y="3792089"/>
            <a:ext cx="3096344" cy="369332"/>
          </a:xfrm>
          <a:prstGeom prst="rect">
            <a:avLst/>
          </a:prstGeom>
          <a:noFill/>
        </p:spPr>
        <p:txBody>
          <a:bodyPr wrap="square" rtlCol="0">
            <a:spAutoFit/>
          </a:bodyPr>
          <a:lstStyle/>
          <a:p>
            <a:r>
              <a:rPr lang="zh-CN" altLang="en-US" b="1" dirty="0">
                <a:solidFill>
                  <a:srgbClr val="FF0000"/>
                </a:solidFill>
                <a:latin typeface="+mn-ea"/>
              </a:rPr>
              <a:t>仓库</a:t>
            </a:r>
            <a:r>
              <a:rPr lang="en-US" altLang="zh-CN" b="1" dirty="0">
                <a:solidFill>
                  <a:srgbClr val="FF0000"/>
                </a:solidFill>
                <a:latin typeface="+mn-ea"/>
              </a:rPr>
              <a:t>B</a:t>
            </a:r>
            <a:r>
              <a:rPr lang="zh-CN" altLang="en-US" b="1" dirty="0">
                <a:solidFill>
                  <a:srgbClr val="FF0000"/>
                </a:solidFill>
                <a:latin typeface="+mn-ea"/>
              </a:rPr>
              <a:t>七月异常结构分析</a:t>
            </a:r>
          </a:p>
        </p:txBody>
      </p:sp>
      <p:graphicFrame>
        <p:nvGraphicFramePr>
          <p:cNvPr id="3" name="图表 2">
            <a:extLst>
              <a:ext uri="{FF2B5EF4-FFF2-40B4-BE49-F238E27FC236}">
                <a16:creationId xmlns:a16="http://schemas.microsoft.com/office/drawing/2014/main" id="{A49D27C6-10F3-7993-2685-790EB5360B5C}"/>
              </a:ext>
            </a:extLst>
          </p:cNvPr>
          <p:cNvGraphicFramePr>
            <a:graphicFrameLocks/>
          </p:cNvGraphicFramePr>
          <p:nvPr>
            <p:extLst>
              <p:ext uri="{D42A27DB-BD31-4B8C-83A1-F6EECF244321}">
                <p14:modId xmlns:p14="http://schemas.microsoft.com/office/powerpoint/2010/main" val="2410283155"/>
              </p:ext>
            </p:extLst>
          </p:nvPr>
        </p:nvGraphicFramePr>
        <p:xfrm>
          <a:off x="6829847" y="1649844"/>
          <a:ext cx="4162697" cy="22112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表 9">
            <a:extLst>
              <a:ext uri="{FF2B5EF4-FFF2-40B4-BE49-F238E27FC236}">
                <a16:creationId xmlns:a16="http://schemas.microsoft.com/office/drawing/2014/main" id="{F67B641F-BC02-7E6B-8C8B-BBEF8ED356A9}"/>
              </a:ext>
            </a:extLst>
          </p:cNvPr>
          <p:cNvGraphicFramePr>
            <a:graphicFrameLocks/>
          </p:cNvGraphicFramePr>
          <p:nvPr>
            <p:extLst>
              <p:ext uri="{D42A27DB-BD31-4B8C-83A1-F6EECF244321}">
                <p14:modId xmlns:p14="http://schemas.microsoft.com/office/powerpoint/2010/main" val="4238998007"/>
              </p:ext>
            </p:extLst>
          </p:nvPr>
        </p:nvGraphicFramePr>
        <p:xfrm>
          <a:off x="6757839" y="3957905"/>
          <a:ext cx="4234705" cy="22073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0450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87888" y="1628800"/>
            <a:ext cx="4714170" cy="857081"/>
          </a:xfrm>
          <a:custGeom>
            <a:avLst/>
            <a:gdLst/>
            <a:ahLst/>
            <a:cxnLst/>
            <a:rect l="l" t="t" r="r" b="b"/>
            <a:pathLst>
              <a:path w="6632575" h="1205864">
                <a:moveTo>
                  <a:pt x="0" y="1205483"/>
                </a:moveTo>
                <a:lnTo>
                  <a:pt x="6632447" y="1205483"/>
                </a:lnTo>
                <a:lnTo>
                  <a:pt x="6632447" y="0"/>
                </a:lnTo>
                <a:lnTo>
                  <a:pt x="0" y="0"/>
                </a:lnTo>
                <a:lnTo>
                  <a:pt x="0" y="1205483"/>
                </a:lnTo>
              </a:path>
            </a:pathLst>
          </a:custGeom>
          <a:solidFill>
            <a:schemeClr val="accent6">
              <a:lumMod val="75000"/>
            </a:schemeClr>
          </a:solidFill>
        </p:spPr>
        <p:txBody>
          <a:bodyPr wrap="square" lIns="0" tIns="0" rIns="0" bIns="0" rtlCol="0"/>
          <a:lstStyle/>
          <a:p>
            <a:endParaRPr sz="1100"/>
          </a:p>
        </p:txBody>
      </p:sp>
      <p:sp>
        <p:nvSpPr>
          <p:cNvPr id="5" name="object 5"/>
          <p:cNvSpPr txBox="1"/>
          <p:nvPr/>
        </p:nvSpPr>
        <p:spPr>
          <a:xfrm>
            <a:off x="5342114" y="1763155"/>
            <a:ext cx="4204892" cy="559435"/>
          </a:xfrm>
          <a:prstGeom prst="rect">
            <a:avLst/>
          </a:prstGeom>
        </p:spPr>
        <p:txBody>
          <a:bodyPr vert="horz" wrap="square" lIns="0" tIns="0" rIns="0" bIns="0" rtlCol="0">
            <a:spAutoFit/>
          </a:bodyPr>
          <a:lstStyle/>
          <a:p>
            <a:pPr indent="0" algn="ctr">
              <a:lnSpc>
                <a:spcPct val="130000"/>
              </a:lnSpc>
              <a:buFont typeface="Wingdings" panose="05000000000000000000" pitchFamily="2" charset="2"/>
              <a:buNone/>
            </a:pPr>
            <a:r>
              <a:rPr lang="zh-CN" altLang="en-US" sz="2800" dirty="0">
                <a:solidFill>
                  <a:schemeClr val="bg1"/>
                </a:solidFill>
                <a:latin typeface="等线" panose="02010600030101010101" pitchFamily="2" charset="-122"/>
                <a:ea typeface="等线" panose="02010600030101010101" pitchFamily="2" charset="-122"/>
                <a:sym typeface="+mn-ea"/>
              </a:rPr>
              <a:t>设备异常原因分析</a:t>
            </a:r>
            <a:endParaRPr lang="zh-CN" altLang="en-US" sz="2800" spc="4" dirty="0">
              <a:solidFill>
                <a:srgbClr val="FFFFFF"/>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6" name="object 3"/>
          <p:cNvSpPr txBox="1"/>
          <p:nvPr/>
        </p:nvSpPr>
        <p:spPr>
          <a:xfrm>
            <a:off x="2683501" y="1504911"/>
            <a:ext cx="2271919" cy="1076960"/>
          </a:xfrm>
          <a:prstGeom prst="rect">
            <a:avLst/>
          </a:prstGeom>
        </p:spPr>
        <p:txBody>
          <a:bodyPr vert="horz" wrap="square" lIns="0" tIns="0" rIns="0" bIns="0" rtlCol="0">
            <a:spAutoFit/>
          </a:bodyPr>
          <a:lstStyle/>
          <a:p>
            <a:pPr marL="8890"/>
            <a:r>
              <a:rPr sz="3600" dirty="0">
                <a:solidFill>
                  <a:schemeClr val="accent5">
                    <a:lumMod val="50000"/>
                  </a:schemeClr>
                </a:solidFill>
                <a:latin typeface="Arial" panose="020B0604020202020204"/>
                <a:cs typeface="Arial" panose="020B0604020202020204"/>
              </a:rPr>
              <a:t>P</a:t>
            </a:r>
            <a:r>
              <a:rPr sz="4400" spc="4" dirty="0">
                <a:solidFill>
                  <a:schemeClr val="accent5">
                    <a:lumMod val="50000"/>
                  </a:schemeClr>
                </a:solidFill>
                <a:latin typeface="Arial" panose="020B0604020202020204"/>
                <a:cs typeface="Arial" panose="020B0604020202020204"/>
              </a:rPr>
              <a:t>art</a:t>
            </a:r>
            <a:r>
              <a:rPr sz="2985" spc="288" dirty="0">
                <a:solidFill>
                  <a:schemeClr val="accent5">
                    <a:lumMod val="50000"/>
                  </a:schemeClr>
                </a:solidFill>
                <a:latin typeface="Arial" panose="020B0604020202020204"/>
                <a:cs typeface="Arial" panose="020B0604020202020204"/>
              </a:rPr>
              <a:t> </a:t>
            </a:r>
            <a:r>
              <a:rPr sz="10770" spc="11" baseline="-3000" dirty="0">
                <a:solidFill>
                  <a:schemeClr val="accent5">
                    <a:lumMod val="50000"/>
                  </a:schemeClr>
                </a:solidFill>
                <a:latin typeface="Arial" panose="020B0604020202020204"/>
                <a:cs typeface="Arial" panose="020B0604020202020204"/>
              </a:rPr>
              <a:t>0</a:t>
            </a:r>
            <a:r>
              <a:rPr lang="en-US" altLang="zh-CN" sz="10770" spc="11" baseline="-3000" dirty="0">
                <a:solidFill>
                  <a:schemeClr val="accent5">
                    <a:lumMod val="50000"/>
                  </a:schemeClr>
                </a:solidFill>
                <a:latin typeface="Arial" panose="020B0604020202020204"/>
                <a:cs typeface="Arial" panose="020B0604020202020204"/>
              </a:rPr>
              <a:t>3</a:t>
            </a:r>
            <a:endParaRPr sz="10770" baseline="-3000" dirty="0">
              <a:solidFill>
                <a:schemeClr val="accent5">
                  <a:lumMod val="50000"/>
                </a:schemeClr>
              </a:solidFill>
              <a:latin typeface="Arial" panose="020B0604020202020204"/>
              <a:cs typeface="Arial" panose="020B0604020202020204"/>
            </a:endParaRPr>
          </a:p>
        </p:txBody>
      </p:sp>
      <p:sp>
        <p:nvSpPr>
          <p:cNvPr id="2" name="文本框 1"/>
          <p:cNvSpPr txBox="1"/>
          <p:nvPr/>
        </p:nvSpPr>
        <p:spPr>
          <a:xfrm>
            <a:off x="2337435" y="3068955"/>
            <a:ext cx="9434195" cy="2797175"/>
          </a:xfrm>
          <a:prstGeom prst="rect">
            <a:avLst/>
          </a:prstGeom>
          <a:noFill/>
        </p:spPr>
        <p:txBody>
          <a:bodyPr wrap="square" rtlCol="0">
            <a:spAutoFit/>
          </a:bodyPr>
          <a:lstStyle/>
          <a:p>
            <a:pPr marL="457200" indent="-457200">
              <a:lnSpc>
                <a:spcPct val="110000"/>
              </a:lnSpc>
              <a:buFont typeface="Wingdings" panose="05000000000000000000" charset="0"/>
              <a:buChar char="n"/>
            </a:pPr>
            <a:r>
              <a:rPr lang="zh-CN" altLang="en-US" sz="3200" dirty="0">
                <a:sym typeface="+mn-ea"/>
              </a:rPr>
              <a:t>AGV设备健康度分析</a:t>
            </a:r>
            <a:r>
              <a:rPr lang="en-US" altLang="zh-CN" sz="3200" dirty="0">
                <a:sym typeface="+mn-ea"/>
              </a:rPr>
              <a:t>---</a:t>
            </a:r>
            <a:r>
              <a:rPr lang="zh-CN" altLang="en-US" sz="3200" dirty="0">
                <a:sym typeface="+mn-ea"/>
              </a:rPr>
              <a:t>综合评价法 </a:t>
            </a:r>
          </a:p>
          <a:p>
            <a:pPr marL="457200" indent="-457200">
              <a:lnSpc>
                <a:spcPct val="110000"/>
              </a:lnSpc>
              <a:buFont typeface="Wingdings" panose="05000000000000000000" charset="0"/>
              <a:buChar char="n"/>
            </a:pPr>
            <a:r>
              <a:rPr lang="zh-CN" altLang="en-US" sz="3200" dirty="0">
                <a:sym typeface="+mn-ea"/>
              </a:rPr>
              <a:t>异常频发码点分析</a:t>
            </a:r>
            <a:r>
              <a:rPr lang="en-US" altLang="zh-CN" sz="3200" dirty="0">
                <a:sym typeface="+mn-ea"/>
              </a:rPr>
              <a:t>---</a:t>
            </a:r>
            <a:r>
              <a:rPr lang="zh-CN" altLang="en-US" sz="3200" dirty="0">
                <a:sym typeface="+mn-ea"/>
              </a:rPr>
              <a:t>仓库码点异常的热力图分析 </a:t>
            </a:r>
          </a:p>
          <a:p>
            <a:pPr marL="457200" indent="-457200">
              <a:lnSpc>
                <a:spcPct val="110000"/>
              </a:lnSpc>
              <a:buFont typeface="Wingdings" panose="05000000000000000000" charset="0"/>
              <a:buChar char="n"/>
            </a:pPr>
            <a:r>
              <a:rPr lang="zh-CN" altLang="en-US" sz="3200" dirty="0">
                <a:sym typeface="+mn-ea"/>
              </a:rPr>
              <a:t>异常频发设备分析</a:t>
            </a:r>
            <a:r>
              <a:rPr lang="en-US" altLang="zh-CN" sz="3200" dirty="0">
                <a:sym typeface="+mn-ea"/>
              </a:rPr>
              <a:t>---</a:t>
            </a:r>
            <a:r>
              <a:rPr lang="zh-CN" altLang="en-US" sz="3200" dirty="0">
                <a:sym typeface="+mn-ea"/>
              </a:rPr>
              <a:t>箱线图分析法 </a:t>
            </a:r>
          </a:p>
          <a:p>
            <a:pPr marL="457200" indent="-457200">
              <a:lnSpc>
                <a:spcPct val="110000"/>
              </a:lnSpc>
              <a:buFont typeface="Wingdings" panose="05000000000000000000" charset="0"/>
              <a:buChar char="n"/>
            </a:pPr>
            <a:r>
              <a:rPr lang="zh-CN" altLang="en-US" sz="3200" dirty="0">
                <a:sym typeface="+mn-ea"/>
              </a:rPr>
              <a:t>设备异常关系识别</a:t>
            </a:r>
          </a:p>
          <a:p>
            <a:pPr marL="457200" indent="-457200">
              <a:lnSpc>
                <a:spcPct val="110000"/>
              </a:lnSpc>
              <a:buFont typeface="Wingdings" panose="05000000000000000000" charset="0"/>
              <a:buChar char="n"/>
            </a:pPr>
            <a:r>
              <a:rPr lang="zh-CN" altLang="en-US" sz="3200" dirty="0">
                <a:sym typeface="+mn-ea"/>
              </a:rPr>
              <a:t>设备异常关系归因分析</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503930" y="2493010"/>
            <a:ext cx="5904865" cy="3289300"/>
          </a:xfrm>
          <a:prstGeom prst="rect">
            <a:avLst/>
          </a:prstGeom>
          <a:solidFill>
            <a:schemeClr val="accent1">
              <a:lumMod val="50000"/>
            </a:schemeClr>
          </a:solidFill>
        </p:spPr>
        <p:txBody>
          <a:bodyPr wrap="square">
            <a:noAutofit/>
          </a:bodyPr>
          <a:lstStyle/>
          <a:p>
            <a:pPr marL="285750" indent="-285750">
              <a:lnSpc>
                <a:spcPct val="230000"/>
              </a:lnSpc>
              <a:buFont typeface="Wingdings" panose="05000000000000000000" pitchFamily="2" charset="2"/>
              <a:buChar char="u"/>
            </a:pPr>
            <a:r>
              <a:rPr lang="en-US" altLang="zh-CN" sz="2800" dirty="0">
                <a:solidFill>
                  <a:schemeClr val="bg1"/>
                </a:solidFill>
                <a:latin typeface="等线" panose="02010600030101010101" pitchFamily="2" charset="-122"/>
                <a:ea typeface="等线" panose="02010600030101010101" pitchFamily="2" charset="-122"/>
              </a:rPr>
              <a:t>10.1 </a:t>
            </a:r>
            <a:r>
              <a:rPr lang="zh-CN" altLang="en-US" sz="2800" dirty="0">
                <a:solidFill>
                  <a:schemeClr val="bg1"/>
                </a:solidFill>
                <a:latin typeface="等线" panose="02010600030101010101" pitchFamily="2" charset="-122"/>
                <a:ea typeface="等线" panose="02010600030101010101" pitchFamily="2" charset="-122"/>
              </a:rPr>
              <a:t>设备异常概述</a:t>
            </a:r>
          </a:p>
          <a:p>
            <a:pPr marL="285750" indent="-285750">
              <a:lnSpc>
                <a:spcPct val="230000"/>
              </a:lnSpc>
              <a:buFont typeface="Wingdings" panose="05000000000000000000" pitchFamily="2" charset="2"/>
              <a:buChar char="u"/>
            </a:pPr>
            <a:r>
              <a:rPr lang="en-US" altLang="zh-CN" sz="2800" dirty="0">
                <a:solidFill>
                  <a:schemeClr val="bg1"/>
                </a:solidFill>
                <a:latin typeface="等线" panose="02010600030101010101" pitchFamily="2" charset="-122"/>
                <a:ea typeface="等线" panose="02010600030101010101" pitchFamily="2" charset="-122"/>
              </a:rPr>
              <a:t>10.2 </a:t>
            </a:r>
            <a:r>
              <a:rPr lang="zh-CN" altLang="en-US" sz="2800" dirty="0">
                <a:solidFill>
                  <a:schemeClr val="bg1"/>
                </a:solidFill>
                <a:latin typeface="等线" panose="02010600030101010101" pitchFamily="2" charset="-122"/>
                <a:ea typeface="等线" panose="02010600030101010101" pitchFamily="2" charset="-122"/>
              </a:rPr>
              <a:t>设备异常综合分析</a:t>
            </a:r>
          </a:p>
          <a:p>
            <a:pPr marL="285750" indent="-285750" algn="l">
              <a:lnSpc>
                <a:spcPct val="230000"/>
              </a:lnSpc>
              <a:buFont typeface="Wingdings" panose="05000000000000000000" pitchFamily="2" charset="2"/>
              <a:buChar char="u"/>
            </a:pPr>
            <a:r>
              <a:rPr lang="en-US" altLang="zh-CN" sz="2800" dirty="0">
                <a:solidFill>
                  <a:schemeClr val="bg1"/>
                </a:solidFill>
                <a:latin typeface="等线" panose="02010600030101010101" pitchFamily="2" charset="-122"/>
                <a:ea typeface="等线" panose="02010600030101010101" pitchFamily="2" charset="-122"/>
              </a:rPr>
              <a:t>10.3 </a:t>
            </a:r>
            <a:r>
              <a:rPr lang="zh-CN" altLang="en-US" sz="2800" dirty="0">
                <a:solidFill>
                  <a:schemeClr val="bg1"/>
                </a:solidFill>
                <a:latin typeface="等线" panose="02010600030101010101" pitchFamily="2" charset="-122"/>
                <a:ea typeface="等线" panose="02010600030101010101" pitchFamily="2" charset="-122"/>
              </a:rPr>
              <a:t>设备异常原因分析</a:t>
            </a:r>
          </a:p>
        </p:txBody>
      </p:sp>
      <p:sp>
        <p:nvSpPr>
          <p:cNvPr id="18" name="矩形 17"/>
          <p:cNvSpPr/>
          <p:nvPr/>
        </p:nvSpPr>
        <p:spPr>
          <a:xfrm>
            <a:off x="5231904" y="980728"/>
            <a:ext cx="1988480" cy="1322070"/>
          </a:xfrm>
          <a:prstGeom prst="rect">
            <a:avLst/>
          </a:prstGeom>
        </p:spPr>
        <p:txBody>
          <a:bodyPr wrap="square">
            <a:spAutoFit/>
          </a:bodyPr>
          <a:lstStyle/>
          <a:p>
            <a:pPr>
              <a:lnSpc>
                <a:spcPct val="250000"/>
              </a:lnSpc>
            </a:pPr>
            <a:r>
              <a:rPr lang="zh-CN" altLang="en-US" sz="3200" b="1" dirty="0">
                <a:solidFill>
                  <a:schemeClr val="bg2">
                    <a:lumMod val="50000"/>
                  </a:schemeClr>
                </a:solidFill>
                <a:latin typeface="等线" panose="02010600030101010101" pitchFamily="2" charset="-122"/>
                <a:ea typeface="等线" panose="02010600030101010101" pitchFamily="2" charset="-122"/>
              </a:rPr>
              <a:t>课程目录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1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17">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nodeType="clickEffect">
                                  <p:stCondLst>
                                    <p:cond delay="0"/>
                                  </p:stCondLst>
                                  <p:childTnLst>
                                    <p:anim calcmode="discrete" valueType="str">
                                      <p:cBhvr override="childStyle">
                                        <p:cTn id="14" dur="2000" fill="hold"/>
                                        <p:tgtEl>
                                          <p:spTgt spid="17">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10.3.1 AGV</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设备健康度分析</a:t>
            </a:r>
          </a:p>
        </p:txBody>
      </p:sp>
      <p:sp>
        <p:nvSpPr>
          <p:cNvPr id="5" name="文本框 4">
            <a:extLst>
              <a:ext uri="{FF2B5EF4-FFF2-40B4-BE49-F238E27FC236}">
                <a16:creationId xmlns:a16="http://schemas.microsoft.com/office/drawing/2014/main" id="{CA4A8207-A6F6-895E-9D94-7ED6902B05CF}"/>
              </a:ext>
            </a:extLst>
          </p:cNvPr>
          <p:cNvSpPr txBox="1"/>
          <p:nvPr/>
        </p:nvSpPr>
        <p:spPr>
          <a:xfrm>
            <a:off x="1343472" y="1412776"/>
            <a:ext cx="9937104" cy="4741939"/>
          </a:xfrm>
          <a:prstGeom prst="rect">
            <a:avLst/>
          </a:prstGeom>
          <a:noFill/>
        </p:spPr>
        <p:txBody>
          <a:bodyPr wrap="square">
            <a:spAutoFit/>
          </a:bodyPr>
          <a:lstStyle/>
          <a:p>
            <a:pPr>
              <a:lnSpc>
                <a:spcPts val="2800"/>
              </a:lnSpc>
            </a:pPr>
            <a:r>
              <a:rPr lang="en-US" altLang="zh-CN" sz="2000" b="1" dirty="0">
                <a:effectLst>
                  <a:outerShdw blurRad="38100" dist="38100" dir="2700000" algn="tl">
                    <a:srgbClr val="000000">
                      <a:alpha val="43137"/>
                    </a:srgbClr>
                  </a:outerShdw>
                </a:effectLst>
                <a:latin typeface="+mn-ea"/>
              </a:rPr>
              <a:t>AGV</a:t>
            </a:r>
            <a:r>
              <a:rPr lang="zh-CN" altLang="en-US" sz="2000" b="1" dirty="0">
                <a:effectLst>
                  <a:outerShdw blurRad="38100" dist="38100" dir="2700000" algn="tl">
                    <a:srgbClr val="000000">
                      <a:alpha val="43137"/>
                    </a:srgbClr>
                  </a:outerShdw>
                </a:effectLst>
                <a:latin typeface="+mn-ea"/>
              </a:rPr>
              <a:t>设备健康度分析</a:t>
            </a:r>
            <a:endParaRPr lang="en-US" altLang="zh-CN" sz="2000" b="1" dirty="0">
              <a:effectLst>
                <a:outerShdw blurRad="38100" dist="38100" dir="2700000" algn="tl">
                  <a:srgbClr val="000000">
                    <a:alpha val="43137"/>
                  </a:srgbClr>
                </a:outerShdw>
              </a:effectLst>
              <a:latin typeface="+mn-ea"/>
            </a:endParaRPr>
          </a:p>
          <a:p>
            <a:pPr>
              <a:lnSpc>
                <a:spcPts val="2800"/>
              </a:lnSpc>
            </a:pPr>
            <a:r>
              <a:rPr lang="zh-CN" altLang="en-US" sz="2000" dirty="0">
                <a:latin typeface="+mn-ea"/>
              </a:rPr>
              <a:t>设备健康度预测是根据设备健康度模型对设备的健康度进行预测和判断的数据产品。通过健康度模型可判断出设备的故障发生时间及故障原因，从而合理备件、计划生产。</a:t>
            </a:r>
            <a:endParaRPr lang="en-US" altLang="zh-CN" sz="2000" dirty="0">
              <a:latin typeface="+mn-ea"/>
            </a:endParaRPr>
          </a:p>
          <a:p>
            <a:pPr>
              <a:lnSpc>
                <a:spcPts val="2800"/>
              </a:lnSpc>
            </a:pPr>
            <a:endParaRPr lang="en-US" altLang="zh-CN" sz="2000" dirty="0">
              <a:latin typeface="+mn-ea"/>
            </a:endParaRPr>
          </a:p>
          <a:p>
            <a:pPr>
              <a:lnSpc>
                <a:spcPts val="2800"/>
              </a:lnSpc>
            </a:pPr>
            <a:r>
              <a:rPr lang="zh-CN" altLang="en-US" sz="2000" b="1" dirty="0">
                <a:effectLst>
                  <a:outerShdw blurRad="38100" dist="38100" dir="2700000" algn="tl">
                    <a:srgbClr val="000000">
                      <a:alpha val="43137"/>
                    </a:srgbClr>
                  </a:outerShdw>
                </a:effectLst>
                <a:latin typeface="+mn-ea"/>
              </a:rPr>
              <a:t>健康度模型--综合评价分析法：</a:t>
            </a:r>
            <a:endParaRPr lang="en-US" altLang="zh-CN" sz="2000" b="1" dirty="0">
              <a:effectLst>
                <a:outerShdw blurRad="38100" dist="38100" dir="2700000" algn="tl">
                  <a:srgbClr val="000000">
                    <a:alpha val="43137"/>
                  </a:srgbClr>
                </a:outerShdw>
              </a:effectLst>
              <a:latin typeface="+mn-ea"/>
            </a:endParaRPr>
          </a:p>
          <a:p>
            <a:pPr>
              <a:lnSpc>
                <a:spcPts val="2800"/>
              </a:lnSpc>
            </a:pPr>
            <a:r>
              <a:rPr lang="zh-CN" altLang="en-US" sz="2000" dirty="0">
                <a:latin typeface="+mn-ea"/>
              </a:rPr>
              <a:t>定义：利用多项指标对某个评价对象的某种属性进行定性、定量评估，或者对多个评价对象的属性进行定性、定量评估，可对优劣顺序排序。</a:t>
            </a:r>
            <a:endParaRPr lang="en-US" altLang="zh-CN" sz="2000" dirty="0">
              <a:latin typeface="+mn-ea"/>
            </a:endParaRPr>
          </a:p>
          <a:p>
            <a:pPr>
              <a:lnSpc>
                <a:spcPts val="2800"/>
              </a:lnSpc>
            </a:pPr>
            <a:endParaRPr lang="en-US" altLang="zh-CN" sz="2000" dirty="0">
              <a:latin typeface="+mn-ea"/>
            </a:endParaRPr>
          </a:p>
          <a:p>
            <a:pPr>
              <a:lnSpc>
                <a:spcPts val="2800"/>
              </a:lnSpc>
            </a:pPr>
            <a:r>
              <a:rPr lang="zh-CN" altLang="en-US" sz="2000" b="1" dirty="0">
                <a:effectLst>
                  <a:outerShdw blurRad="38100" dist="38100" dir="2700000" algn="tl">
                    <a:srgbClr val="000000">
                      <a:alpha val="43137"/>
                    </a:srgbClr>
                  </a:outerShdw>
                </a:effectLst>
                <a:latin typeface="+mn-ea"/>
              </a:rPr>
              <a:t>应用：</a:t>
            </a:r>
            <a:r>
              <a:rPr lang="zh-CN" altLang="en-US" sz="2000" dirty="0">
                <a:latin typeface="+mn-ea"/>
              </a:rPr>
              <a:t>对比</a:t>
            </a:r>
            <a:r>
              <a:rPr lang="en-US" altLang="zh-CN" sz="2000" dirty="0">
                <a:latin typeface="+mn-ea"/>
              </a:rPr>
              <a:t>-</a:t>
            </a:r>
            <a:r>
              <a:rPr lang="zh-CN" altLang="en-US" sz="2000" dirty="0">
                <a:latin typeface="+mn-ea"/>
              </a:rPr>
              <a:t>择优</a:t>
            </a:r>
            <a:endParaRPr lang="en-US" altLang="zh-CN" sz="2000" dirty="0">
              <a:latin typeface="+mn-ea"/>
            </a:endParaRPr>
          </a:p>
          <a:p>
            <a:pPr>
              <a:lnSpc>
                <a:spcPts val="2800"/>
              </a:lnSpc>
            </a:pPr>
            <a:endParaRPr lang="en-US" altLang="zh-CN" sz="2000" dirty="0">
              <a:latin typeface="+mn-ea"/>
            </a:endParaRPr>
          </a:p>
          <a:p>
            <a:pPr>
              <a:lnSpc>
                <a:spcPts val="2800"/>
              </a:lnSpc>
            </a:pPr>
            <a:r>
              <a:rPr lang="zh-CN" altLang="en-US" sz="2000" b="1" dirty="0">
                <a:effectLst>
                  <a:outerShdw blurRad="38100" dist="38100" dir="2700000" algn="tl">
                    <a:srgbClr val="000000">
                      <a:alpha val="43137"/>
                    </a:srgbClr>
                  </a:outerShdw>
                </a:effectLst>
                <a:latin typeface="+mn-ea"/>
              </a:rPr>
              <a:t>效果：</a:t>
            </a:r>
            <a:r>
              <a:rPr lang="zh-CN" altLang="en-US" sz="2000" dirty="0">
                <a:latin typeface="+mn-ea"/>
              </a:rPr>
              <a:t>支持决策，在基础建设、预防、临床及管理领域中应用广泛。</a:t>
            </a:r>
            <a:endParaRPr lang="en-US" altLang="zh-CN" sz="2000" dirty="0">
              <a:latin typeface="+mn-ea"/>
            </a:endParaRPr>
          </a:p>
          <a:p>
            <a:pPr>
              <a:lnSpc>
                <a:spcPts val="2800"/>
              </a:lnSpc>
            </a:pPr>
            <a:endParaRPr lang="en-US" altLang="zh-CN" sz="2000" dirty="0">
              <a:latin typeface="+mn-ea"/>
            </a:endParaRPr>
          </a:p>
          <a:p>
            <a:pPr>
              <a:lnSpc>
                <a:spcPts val="2800"/>
              </a:lnSpc>
            </a:pPr>
            <a:r>
              <a:rPr lang="zh-CN" altLang="en-US" sz="2000" b="1" dirty="0">
                <a:effectLst>
                  <a:outerShdw blurRad="38100" dist="38100" dir="2700000" algn="tl">
                    <a:srgbClr val="000000">
                      <a:alpha val="43137"/>
                    </a:srgbClr>
                  </a:outerShdw>
                </a:effectLst>
                <a:latin typeface="+mn-ea"/>
              </a:rPr>
              <a:t>目的：</a:t>
            </a:r>
            <a:r>
              <a:rPr lang="zh-CN" altLang="en-US" sz="2000" dirty="0">
                <a:latin typeface="+mn-ea"/>
              </a:rPr>
              <a:t>对某一事物作出整体评价，考察某一综合目标的整体实现程度。</a:t>
            </a:r>
            <a:endParaRPr lang="en-US" altLang="zh-CN" sz="2000" dirty="0">
              <a:latin typeface="+mn-ea"/>
            </a:endParaRPr>
          </a:p>
        </p:txBody>
      </p:sp>
    </p:spTree>
    <p:extLst>
      <p:ext uri="{BB962C8B-B14F-4D97-AF65-F5344CB8AC3E}">
        <p14:creationId xmlns:p14="http://schemas.microsoft.com/office/powerpoint/2010/main" val="1657358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10.3.1 AGV</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设备健康度分析</a:t>
            </a:r>
          </a:p>
        </p:txBody>
      </p:sp>
      <p:sp>
        <p:nvSpPr>
          <p:cNvPr id="3" name="文本框 2">
            <a:extLst>
              <a:ext uri="{FF2B5EF4-FFF2-40B4-BE49-F238E27FC236}">
                <a16:creationId xmlns:a16="http://schemas.microsoft.com/office/drawing/2014/main" id="{8902BEAE-E3CA-CF52-12C5-E7EC741DED4A}"/>
              </a:ext>
            </a:extLst>
          </p:cNvPr>
          <p:cNvSpPr txBox="1"/>
          <p:nvPr/>
        </p:nvSpPr>
        <p:spPr>
          <a:xfrm>
            <a:off x="995772" y="1389978"/>
            <a:ext cx="10200456" cy="1895006"/>
          </a:xfrm>
          <a:prstGeom prst="rect">
            <a:avLst/>
          </a:prstGeom>
          <a:noFill/>
        </p:spPr>
        <p:txBody>
          <a:bodyPr wrap="square">
            <a:spAutoFit/>
          </a:bodyPr>
          <a:lstStyle/>
          <a:p>
            <a:pPr>
              <a:lnSpc>
                <a:spcPct val="150000"/>
              </a:lnSpc>
            </a:pPr>
            <a:r>
              <a:rPr lang="zh-CN" altLang="en-US" sz="2000" b="1" dirty="0">
                <a:latin typeface="+mn-ea"/>
              </a:rPr>
              <a:t>综合评价法建模步骤</a:t>
            </a:r>
            <a:endParaRPr lang="en-US" altLang="zh-CN" sz="2000" b="1" dirty="0">
              <a:latin typeface="+mn-ea"/>
            </a:endParaRPr>
          </a:p>
          <a:p>
            <a:pPr>
              <a:lnSpc>
                <a:spcPct val="150000"/>
              </a:lnSpc>
            </a:pPr>
            <a:r>
              <a:rPr lang="zh-CN" altLang="en-US" sz="2000" dirty="0">
                <a:latin typeface="+mn-ea"/>
              </a:rPr>
              <a:t>选择恰当的评价指标-&gt;对指标数据进行预处理-&gt;确定各评价指标权重-&gt;建立综合评价模型。</a:t>
            </a:r>
            <a:endParaRPr lang="en-US" altLang="zh-CN" sz="2000" dirty="0">
              <a:latin typeface="+mn-ea"/>
            </a:endParaRPr>
          </a:p>
          <a:p>
            <a:pPr>
              <a:lnSpc>
                <a:spcPct val="150000"/>
              </a:lnSpc>
            </a:pPr>
            <a:r>
              <a:rPr lang="zh-CN" altLang="en-US" sz="2000" dirty="0">
                <a:latin typeface="+mn-ea"/>
              </a:rPr>
              <a:t>1.选择恰当的评价指标以</a:t>
            </a:r>
            <a:r>
              <a:rPr lang="zh-CN" altLang="en-US" sz="2000" dirty="0">
                <a:solidFill>
                  <a:srgbClr val="FF0000"/>
                </a:solidFill>
                <a:latin typeface="+mn-ea"/>
              </a:rPr>
              <a:t>AGV设备健康度</a:t>
            </a:r>
            <a:r>
              <a:rPr lang="zh-CN" altLang="en-US" sz="2000" dirty="0">
                <a:latin typeface="+mn-ea"/>
              </a:rPr>
              <a:t>为例，收集仓库A某月异常行为数据，其中包括</a:t>
            </a:r>
            <a:r>
              <a:rPr lang="zh-CN" altLang="en-US" sz="2000" dirty="0">
                <a:solidFill>
                  <a:srgbClr val="FF0000"/>
                </a:solidFill>
                <a:latin typeface="+mn-ea"/>
              </a:rPr>
              <a:t>行驶距离，异常数量，工作时长，耗电情况，各级别异常数量</a:t>
            </a:r>
            <a:r>
              <a:rPr lang="zh-CN" altLang="en-US" sz="2000" dirty="0">
                <a:latin typeface="+mn-ea"/>
              </a:rPr>
              <a:t>等9各指标，并进行打分：</a:t>
            </a:r>
          </a:p>
        </p:txBody>
      </p:sp>
      <p:graphicFrame>
        <p:nvGraphicFramePr>
          <p:cNvPr id="4" name="表格 3">
            <a:extLst>
              <a:ext uri="{FF2B5EF4-FFF2-40B4-BE49-F238E27FC236}">
                <a16:creationId xmlns:a16="http://schemas.microsoft.com/office/drawing/2014/main" id="{2678F6B7-5F8A-7471-A11A-3C388C5FFBF5}"/>
              </a:ext>
            </a:extLst>
          </p:cNvPr>
          <p:cNvGraphicFramePr>
            <a:graphicFrameLocks noGrp="1"/>
          </p:cNvGraphicFramePr>
          <p:nvPr>
            <p:extLst>
              <p:ext uri="{D42A27DB-BD31-4B8C-83A1-F6EECF244321}">
                <p14:modId xmlns:p14="http://schemas.microsoft.com/office/powerpoint/2010/main" val="2127708213"/>
              </p:ext>
            </p:extLst>
          </p:nvPr>
        </p:nvGraphicFramePr>
        <p:xfrm>
          <a:off x="1487488" y="3468242"/>
          <a:ext cx="9433050" cy="2741632"/>
        </p:xfrm>
        <a:graphic>
          <a:graphicData uri="http://schemas.openxmlformats.org/drawingml/2006/table">
            <a:tbl>
              <a:tblPr>
                <a:tableStyleId>{5C22544A-7EE6-4342-B048-85BDC9FD1C3A}</a:tableStyleId>
              </a:tblPr>
              <a:tblGrid>
                <a:gridCol w="943305">
                  <a:extLst>
                    <a:ext uri="{9D8B030D-6E8A-4147-A177-3AD203B41FA5}">
                      <a16:colId xmlns:a16="http://schemas.microsoft.com/office/drawing/2014/main" val="2573022968"/>
                    </a:ext>
                  </a:extLst>
                </a:gridCol>
                <a:gridCol w="943305">
                  <a:extLst>
                    <a:ext uri="{9D8B030D-6E8A-4147-A177-3AD203B41FA5}">
                      <a16:colId xmlns:a16="http://schemas.microsoft.com/office/drawing/2014/main" val="672956043"/>
                    </a:ext>
                  </a:extLst>
                </a:gridCol>
                <a:gridCol w="943305">
                  <a:extLst>
                    <a:ext uri="{9D8B030D-6E8A-4147-A177-3AD203B41FA5}">
                      <a16:colId xmlns:a16="http://schemas.microsoft.com/office/drawing/2014/main" val="3758449842"/>
                    </a:ext>
                  </a:extLst>
                </a:gridCol>
                <a:gridCol w="943305">
                  <a:extLst>
                    <a:ext uri="{9D8B030D-6E8A-4147-A177-3AD203B41FA5}">
                      <a16:colId xmlns:a16="http://schemas.microsoft.com/office/drawing/2014/main" val="1890769818"/>
                    </a:ext>
                  </a:extLst>
                </a:gridCol>
                <a:gridCol w="943305">
                  <a:extLst>
                    <a:ext uri="{9D8B030D-6E8A-4147-A177-3AD203B41FA5}">
                      <a16:colId xmlns:a16="http://schemas.microsoft.com/office/drawing/2014/main" val="4218261581"/>
                    </a:ext>
                  </a:extLst>
                </a:gridCol>
                <a:gridCol w="943305">
                  <a:extLst>
                    <a:ext uri="{9D8B030D-6E8A-4147-A177-3AD203B41FA5}">
                      <a16:colId xmlns:a16="http://schemas.microsoft.com/office/drawing/2014/main" val="1218766782"/>
                    </a:ext>
                  </a:extLst>
                </a:gridCol>
                <a:gridCol w="943305">
                  <a:extLst>
                    <a:ext uri="{9D8B030D-6E8A-4147-A177-3AD203B41FA5}">
                      <a16:colId xmlns:a16="http://schemas.microsoft.com/office/drawing/2014/main" val="673565266"/>
                    </a:ext>
                  </a:extLst>
                </a:gridCol>
                <a:gridCol w="943305">
                  <a:extLst>
                    <a:ext uri="{9D8B030D-6E8A-4147-A177-3AD203B41FA5}">
                      <a16:colId xmlns:a16="http://schemas.microsoft.com/office/drawing/2014/main" val="1875768772"/>
                    </a:ext>
                  </a:extLst>
                </a:gridCol>
                <a:gridCol w="943305">
                  <a:extLst>
                    <a:ext uri="{9D8B030D-6E8A-4147-A177-3AD203B41FA5}">
                      <a16:colId xmlns:a16="http://schemas.microsoft.com/office/drawing/2014/main" val="606414842"/>
                    </a:ext>
                  </a:extLst>
                </a:gridCol>
                <a:gridCol w="943305">
                  <a:extLst>
                    <a:ext uri="{9D8B030D-6E8A-4147-A177-3AD203B41FA5}">
                      <a16:colId xmlns:a16="http://schemas.microsoft.com/office/drawing/2014/main" val="955330083"/>
                    </a:ext>
                  </a:extLst>
                </a:gridCol>
              </a:tblGrid>
              <a:tr h="259504">
                <a:tc>
                  <a:txBody>
                    <a:bodyPr/>
                    <a:lstStyle/>
                    <a:p>
                      <a:pPr algn="ctr" fontAlgn="ctr"/>
                      <a:r>
                        <a:rPr lang="en-US" sz="1400" u="none" strike="noStrike" dirty="0">
                          <a:solidFill>
                            <a:schemeClr val="bg1"/>
                          </a:solidFill>
                          <a:effectLst/>
                          <a:latin typeface="+mn-ea"/>
                          <a:ea typeface="+mn-ea"/>
                        </a:rPr>
                        <a:t>AGV</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X1</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X2</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a:solidFill>
                            <a:schemeClr val="bg1"/>
                          </a:solidFill>
                          <a:effectLst/>
                          <a:latin typeface="+mn-ea"/>
                          <a:ea typeface="+mn-ea"/>
                        </a:rPr>
                        <a:t>X3</a:t>
                      </a:r>
                      <a:endParaRPr lang="en-US" sz="14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X4</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X5</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X6</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X7</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X8</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X9</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extLst>
                  <a:ext uri="{0D108BD9-81ED-4DB2-BD59-A6C34878D82A}">
                    <a16:rowId xmlns:a16="http://schemas.microsoft.com/office/drawing/2014/main" val="2118767820"/>
                  </a:ext>
                </a:extLst>
              </a:tr>
              <a:tr h="225648">
                <a:tc>
                  <a:txBody>
                    <a:bodyPr/>
                    <a:lstStyle/>
                    <a:p>
                      <a:pPr algn="ctr" fontAlgn="ctr"/>
                      <a:r>
                        <a:rPr lang="en-US" sz="1400" u="none" strike="noStrike" dirty="0">
                          <a:solidFill>
                            <a:schemeClr val="bg1"/>
                          </a:solidFill>
                          <a:effectLst/>
                          <a:latin typeface="+mn-ea"/>
                          <a:ea typeface="+mn-ea"/>
                        </a:rPr>
                        <a:t>A</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84</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51216650"/>
                  </a:ext>
                </a:extLst>
              </a:tr>
              <a:tr h="225648">
                <a:tc>
                  <a:txBody>
                    <a:bodyPr/>
                    <a:lstStyle/>
                    <a:p>
                      <a:pPr algn="ctr" fontAlgn="ctr"/>
                      <a:r>
                        <a:rPr lang="en-US" sz="1400" u="none" strike="noStrike">
                          <a:solidFill>
                            <a:schemeClr val="bg1"/>
                          </a:solidFill>
                          <a:effectLst/>
                          <a:latin typeface="+mn-ea"/>
                          <a:ea typeface="+mn-ea"/>
                        </a:rPr>
                        <a:t>B</a:t>
                      </a:r>
                      <a:endParaRPr lang="en-US" sz="14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78.6</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76442900"/>
                  </a:ext>
                </a:extLst>
              </a:tr>
              <a:tr h="225648">
                <a:tc>
                  <a:txBody>
                    <a:bodyPr/>
                    <a:lstStyle/>
                    <a:p>
                      <a:pPr algn="ctr" fontAlgn="ctr"/>
                      <a:r>
                        <a:rPr lang="en-US" sz="1400" u="none" strike="noStrike" dirty="0">
                          <a:solidFill>
                            <a:schemeClr val="bg1"/>
                          </a:solidFill>
                          <a:effectLst/>
                          <a:latin typeface="+mn-ea"/>
                          <a:ea typeface="+mn-ea"/>
                        </a:rPr>
                        <a:t>C</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75</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85.7</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996204563"/>
                  </a:ext>
                </a:extLst>
              </a:tr>
              <a:tr h="225648">
                <a:tc>
                  <a:txBody>
                    <a:bodyPr/>
                    <a:lstStyle/>
                    <a:p>
                      <a:pPr algn="ctr" fontAlgn="ctr"/>
                      <a:r>
                        <a:rPr lang="en-US" sz="1400" u="none" strike="noStrike" dirty="0">
                          <a:solidFill>
                            <a:schemeClr val="bg1"/>
                          </a:solidFill>
                          <a:effectLst/>
                          <a:latin typeface="+mn-ea"/>
                          <a:ea typeface="+mn-ea"/>
                        </a:rPr>
                        <a:t>D</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78.6</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94.4</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904808133"/>
                  </a:ext>
                </a:extLst>
              </a:tr>
              <a:tr h="225648">
                <a:tc>
                  <a:txBody>
                    <a:bodyPr/>
                    <a:lstStyle/>
                    <a:p>
                      <a:pPr algn="ctr" fontAlgn="ctr"/>
                      <a:r>
                        <a:rPr lang="en-US" sz="1400" u="none" strike="noStrike" dirty="0">
                          <a:solidFill>
                            <a:schemeClr val="bg1"/>
                          </a:solidFill>
                          <a:effectLst/>
                          <a:latin typeface="+mn-ea"/>
                          <a:ea typeface="+mn-ea"/>
                        </a:rPr>
                        <a:t>E</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872445421"/>
                  </a:ext>
                </a:extLst>
              </a:tr>
              <a:tr h="225648">
                <a:tc>
                  <a:txBody>
                    <a:bodyPr/>
                    <a:lstStyle/>
                    <a:p>
                      <a:pPr algn="ctr" fontAlgn="ctr"/>
                      <a:r>
                        <a:rPr lang="en-US" sz="1400" u="none" strike="noStrike" dirty="0">
                          <a:solidFill>
                            <a:schemeClr val="bg1"/>
                          </a:solidFill>
                          <a:effectLst/>
                          <a:latin typeface="+mn-ea"/>
                          <a:ea typeface="+mn-ea"/>
                        </a:rPr>
                        <a:t>F</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85.7</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392404692"/>
                  </a:ext>
                </a:extLst>
              </a:tr>
              <a:tr h="225648">
                <a:tc>
                  <a:txBody>
                    <a:bodyPr/>
                    <a:lstStyle/>
                    <a:p>
                      <a:pPr algn="ctr" fontAlgn="ctr"/>
                      <a:r>
                        <a:rPr lang="en-US" sz="1400" u="none" strike="noStrike" dirty="0">
                          <a:solidFill>
                            <a:schemeClr val="bg1"/>
                          </a:solidFill>
                          <a:effectLst/>
                          <a:latin typeface="+mn-ea"/>
                          <a:ea typeface="+mn-ea"/>
                        </a:rPr>
                        <a:t>G</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78.6</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55.6</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59706843"/>
                  </a:ext>
                </a:extLst>
              </a:tr>
              <a:tr h="225648">
                <a:tc>
                  <a:txBody>
                    <a:bodyPr/>
                    <a:lstStyle/>
                    <a:p>
                      <a:pPr algn="ctr" fontAlgn="ctr"/>
                      <a:r>
                        <a:rPr lang="en-US" sz="1400" u="none" strike="noStrike" dirty="0">
                          <a:solidFill>
                            <a:schemeClr val="bg1"/>
                          </a:solidFill>
                          <a:effectLst/>
                          <a:latin typeface="+mn-ea"/>
                          <a:ea typeface="+mn-ea"/>
                        </a:rPr>
                        <a:t>H</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87.5</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85.7</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0599036"/>
                  </a:ext>
                </a:extLst>
              </a:tr>
              <a:tr h="225648">
                <a:tc>
                  <a:txBody>
                    <a:bodyPr/>
                    <a:lstStyle/>
                    <a:p>
                      <a:pPr algn="ctr" fontAlgn="ctr"/>
                      <a:r>
                        <a:rPr lang="en-US" sz="1400" u="none" strike="noStrike" dirty="0">
                          <a:solidFill>
                            <a:schemeClr val="bg1"/>
                          </a:solidFill>
                          <a:effectLst/>
                          <a:latin typeface="+mn-ea"/>
                          <a:ea typeface="+mn-ea"/>
                        </a:rPr>
                        <a:t>I</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92.9</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633556042"/>
                  </a:ext>
                </a:extLst>
              </a:tr>
              <a:tr h="225648">
                <a:tc>
                  <a:txBody>
                    <a:bodyPr/>
                    <a:lstStyle/>
                    <a:p>
                      <a:pPr algn="ctr" fontAlgn="ctr"/>
                      <a:r>
                        <a:rPr lang="en-US" sz="1400" u="none" strike="noStrike" dirty="0">
                          <a:solidFill>
                            <a:schemeClr val="bg1"/>
                          </a:solidFill>
                          <a:effectLst/>
                          <a:latin typeface="+mn-ea"/>
                          <a:ea typeface="+mn-ea"/>
                        </a:rPr>
                        <a:t>J</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70736754"/>
                  </a:ext>
                </a:extLst>
              </a:tr>
              <a:tr h="225648">
                <a:tc>
                  <a:txBody>
                    <a:bodyPr/>
                    <a:lstStyle/>
                    <a:p>
                      <a:pPr algn="ctr" fontAlgn="ctr"/>
                      <a:r>
                        <a:rPr lang="en-US" sz="1400" u="none" strike="noStrike" dirty="0">
                          <a:solidFill>
                            <a:schemeClr val="bg1"/>
                          </a:solidFill>
                          <a:effectLst/>
                          <a:latin typeface="+mn-ea"/>
                          <a:ea typeface="+mn-ea"/>
                        </a:rPr>
                        <a:t>K</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92.9</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dirty="0">
                          <a:effectLst/>
                          <a:latin typeface="+mn-ea"/>
                          <a:ea typeface="+mn-ea"/>
                        </a:rPr>
                        <a:t>100</a:t>
                      </a:r>
                      <a:endParaRPr lang="en-US" altLang="zh-CN" sz="14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2429514"/>
                  </a:ext>
                </a:extLst>
              </a:tr>
            </a:tbl>
          </a:graphicData>
        </a:graphic>
      </p:graphicFrame>
    </p:spTree>
    <p:extLst>
      <p:ext uri="{BB962C8B-B14F-4D97-AF65-F5344CB8AC3E}">
        <p14:creationId xmlns:p14="http://schemas.microsoft.com/office/powerpoint/2010/main" val="4079111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10.3.1 AGV</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设备健康度分析</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902BEAE-E3CA-CF52-12C5-E7EC741DED4A}"/>
                  </a:ext>
                </a:extLst>
              </p:cNvPr>
              <p:cNvSpPr txBox="1"/>
              <p:nvPr/>
            </p:nvSpPr>
            <p:spPr>
              <a:xfrm>
                <a:off x="995772" y="1489740"/>
                <a:ext cx="10200456" cy="1900007"/>
              </a:xfrm>
              <a:prstGeom prst="rect">
                <a:avLst/>
              </a:prstGeom>
              <a:noFill/>
            </p:spPr>
            <p:txBody>
              <a:bodyPr wrap="square">
                <a:spAutoFit/>
              </a:bodyPr>
              <a:lstStyle/>
              <a:p>
                <a:r>
                  <a:rPr lang="en-US" altLang="zh-CN" sz="2000" dirty="0">
                    <a:latin typeface="+mn-ea"/>
                  </a:rPr>
                  <a:t>2.</a:t>
                </a:r>
                <a:r>
                  <a:rPr lang="zh-CN" altLang="en-US" sz="2000" dirty="0">
                    <a:latin typeface="+mn-ea"/>
                  </a:rPr>
                  <a:t>对数据进行标准化：将数据按比例缩放，使之落入一个小的特定区间。在某些比较和评价的指标处理中经常会用到，去除数据的单位限制，将其转化为无量纲的纯数值，便于不同单位或量级的指标能够进行比较和加权。</a:t>
                </a:r>
                <a:endParaRPr lang="en-US" altLang="zh-CN" sz="2000" dirty="0">
                  <a:latin typeface="+mn-ea"/>
                </a:endParaRPr>
              </a:p>
              <a:p>
                <a:endParaRPr lang="en-US" altLang="zh-CN" sz="2000" dirty="0">
                  <a:latin typeface="+mn-ea"/>
                </a:endParaRPr>
              </a:p>
              <a:p>
                <a:r>
                  <a:rPr lang="zh-CN" altLang="en-US" sz="2000" dirty="0">
                    <a:latin typeface="+mn-ea"/>
                  </a:rPr>
                  <a:t>数据规范化：</a:t>
                </a:r>
                <a:r>
                  <a:rPr lang="en-US" altLang="zh-CN" sz="2000" dirty="0">
                    <a:latin typeface="+mn-ea"/>
                  </a:rPr>
                  <a:t> a</a:t>
                </a:r>
                <a14:m>
                  <m:oMath xmlns:m="http://schemas.openxmlformats.org/officeDocument/2006/math">
                    <m:r>
                      <m:rPr>
                        <m:sty m:val="p"/>
                      </m:rPr>
                      <a:rPr lang="en-US" altLang="zh-CN" sz="2000" b="0" i="0" baseline="-25000" dirty="0" smtClean="0">
                        <a:latin typeface="Cambria Math" panose="02040503050406030204" pitchFamily="18" charset="0"/>
                      </a:rPr>
                      <m:t>H</m:t>
                    </m:r>
                    <m:r>
                      <a:rPr lang="en-US" altLang="zh-CN" sz="2000" i="1" baseline="-25000" dirty="0" smtClean="0">
                        <a:latin typeface="Cambria Math" panose="02040503050406030204" pitchFamily="18" charset="0"/>
                      </a:rPr>
                      <m:t>1</m:t>
                    </m:r>
                    <m:r>
                      <a:rPr lang="en-US" altLang="zh-CN" sz="2000" i="1" dirty="0" smtClean="0">
                        <a:latin typeface="Cambria Math" panose="02040503050406030204" pitchFamily="18" charset="0"/>
                      </a:rPr>
                      <m:t>=</m:t>
                    </m:r>
                    <m:f>
                      <m:fPr>
                        <m:ctrlPr>
                          <a:rPr lang="en-US" altLang="zh-CN" sz="2000" i="1" dirty="0" smtClean="0">
                            <a:latin typeface="Cambria Math" panose="02040503050406030204" pitchFamily="18" charset="0"/>
                          </a:rPr>
                        </m:ctrlPr>
                      </m:fPr>
                      <m:num>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𝑥</m:t>
                            </m:r>
                          </m:e>
                          <m:sub>
                            <m:r>
                              <a:rPr lang="en-US" altLang="zh-CN" sz="2000" b="0" i="1" dirty="0" smtClean="0">
                                <a:latin typeface="Cambria Math" panose="02040503050406030204" pitchFamily="18" charset="0"/>
                              </a:rPr>
                              <m:t>𝑖</m:t>
                            </m:r>
                          </m:sub>
                        </m:sSub>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𝑚𝑖𝑛</m:t>
                        </m:r>
                        <m:d>
                          <m:dPr>
                            <m:ctrlPr>
                              <a:rPr lang="en-US" altLang="zh-CN" sz="2000" i="1" dirty="0">
                                <a:latin typeface="Cambria Math" panose="02040503050406030204" pitchFamily="18" charset="0"/>
                              </a:rPr>
                            </m:ctrlPr>
                          </m:dPr>
                          <m:e>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𝑥</m:t>
                                </m:r>
                              </m:e>
                              <m:sub>
                                <m:r>
                                  <a:rPr lang="en-US" altLang="zh-CN" sz="2000" b="0" i="1" dirty="0" smtClean="0">
                                    <a:latin typeface="Cambria Math" panose="02040503050406030204" pitchFamily="18" charset="0"/>
                                  </a:rPr>
                                  <m:t>𝑗</m:t>
                                </m:r>
                              </m:sub>
                            </m:sSub>
                          </m:e>
                        </m:d>
                      </m:num>
                      <m:den>
                        <m:func>
                          <m:funcPr>
                            <m:ctrlPr>
                              <a:rPr lang="en-US" altLang="zh-CN" sz="2000" b="0" i="1" dirty="0" smtClean="0">
                                <a:latin typeface="Cambria Math" panose="02040503050406030204" pitchFamily="18" charset="0"/>
                              </a:rPr>
                            </m:ctrlPr>
                          </m:funcPr>
                          <m:fName>
                            <m:r>
                              <m:rPr>
                                <m:sty m:val="p"/>
                              </m:rPr>
                              <a:rPr lang="en-US" altLang="zh-CN" sz="2000" b="0" i="0" dirty="0" smtClean="0">
                                <a:latin typeface="Cambria Math" panose="02040503050406030204" pitchFamily="18" charset="0"/>
                              </a:rPr>
                              <m:t>max</m:t>
                            </m:r>
                          </m:fName>
                          <m:e>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𝑥</m:t>
                                    </m:r>
                                  </m:e>
                                  <m:sub>
                                    <m:r>
                                      <a:rPr lang="en-US" altLang="zh-CN" sz="2000" b="0" i="1" dirty="0" smtClean="0">
                                        <a:latin typeface="Cambria Math" panose="02040503050406030204" pitchFamily="18" charset="0"/>
                                      </a:rPr>
                                      <m:t>𝑖</m:t>
                                    </m:r>
                                  </m:sub>
                                </m:sSub>
                              </m:e>
                            </m:d>
                          </m:e>
                        </m:func>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𝑚𝑖𝑛</m:t>
                        </m:r>
                        <m:d>
                          <m:dPr>
                            <m:ctrlPr>
                              <a:rPr lang="en-US" altLang="zh-CN" sz="2000" i="1" dirty="0">
                                <a:latin typeface="Cambria Math" panose="02040503050406030204" pitchFamily="18" charset="0"/>
                              </a:rPr>
                            </m:ctrlPr>
                          </m:dPr>
                          <m:e>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𝑥</m:t>
                                </m:r>
                              </m:e>
                              <m:sub>
                                <m:r>
                                  <a:rPr lang="en-US" altLang="zh-CN" sz="2000" b="0" i="1" dirty="0" smtClean="0">
                                    <a:latin typeface="Cambria Math" panose="02040503050406030204" pitchFamily="18" charset="0"/>
                                  </a:rPr>
                                  <m:t>𝑗</m:t>
                                </m:r>
                              </m:sub>
                            </m:sSub>
                          </m:e>
                        </m:d>
                      </m:den>
                    </m:f>
                  </m:oMath>
                </a14:m>
                <a:r>
                  <a:rPr lang="en-US" altLang="zh-CN" sz="2000" dirty="0">
                    <a:latin typeface="+mn-ea"/>
                  </a:rPr>
                  <a:t>=</a:t>
                </a:r>
                <a14:m>
                  <m:oMath xmlns:m="http://schemas.openxmlformats.org/officeDocument/2006/math">
                    <m:f>
                      <m:fPr>
                        <m:ctrlPr>
                          <a:rPr lang="en-US" altLang="zh-CN" sz="2000" i="1" dirty="0" smtClean="0">
                            <a:latin typeface="Cambria Math" panose="02040503050406030204" pitchFamily="18" charset="0"/>
                          </a:rPr>
                        </m:ctrlPr>
                      </m:fPr>
                      <m:num>
                        <m:r>
                          <m:rPr>
                            <m:nor/>
                          </m:rPr>
                          <a:rPr lang="en-US" altLang="zh-CN" sz="2000" dirty="0">
                            <a:latin typeface="+mn-ea"/>
                          </a:rPr>
                          <m:t>87.5−75</m:t>
                        </m:r>
                      </m:num>
                      <m:den>
                        <m:r>
                          <m:rPr>
                            <m:nor/>
                          </m:rPr>
                          <a:rPr lang="en-US" altLang="zh-CN" sz="2000" dirty="0">
                            <a:latin typeface="+mn-ea"/>
                          </a:rPr>
                          <m:t>100−75</m:t>
                        </m:r>
                      </m:den>
                    </m:f>
                  </m:oMath>
                </a14:m>
                <a:r>
                  <a:rPr lang="en-US" altLang="zh-CN" sz="2000" dirty="0">
                    <a:latin typeface="+mn-ea"/>
                  </a:rPr>
                  <a:t>=0.5</a:t>
                </a:r>
                <a:endParaRPr lang="zh-CN" altLang="en-US" sz="2000" dirty="0">
                  <a:latin typeface="+mn-ea"/>
                </a:endParaRPr>
              </a:p>
            </p:txBody>
          </p:sp>
        </mc:Choice>
        <mc:Fallback xmlns="">
          <p:sp>
            <p:nvSpPr>
              <p:cNvPr id="3" name="文本框 2">
                <a:extLst>
                  <a:ext uri="{FF2B5EF4-FFF2-40B4-BE49-F238E27FC236}">
                    <a16:creationId xmlns:a16="http://schemas.microsoft.com/office/drawing/2014/main" id="{8902BEAE-E3CA-CF52-12C5-E7EC741DED4A}"/>
                  </a:ext>
                </a:extLst>
              </p:cNvPr>
              <p:cNvSpPr txBox="1">
                <a:spLocks noRot="1" noChangeAspect="1" noMove="1" noResize="1" noEditPoints="1" noAdjustHandles="1" noChangeArrowheads="1" noChangeShapeType="1" noTextEdit="1"/>
              </p:cNvSpPr>
              <p:nvPr/>
            </p:nvSpPr>
            <p:spPr>
              <a:xfrm>
                <a:off x="995772" y="1489740"/>
                <a:ext cx="10200456" cy="1900007"/>
              </a:xfrm>
              <a:prstGeom prst="rect">
                <a:avLst/>
              </a:prstGeom>
              <a:blipFill>
                <a:blip r:embed="rId2"/>
                <a:stretch>
                  <a:fillRect l="-597" t="-1603"/>
                </a:stretch>
              </a:blipFill>
            </p:spPr>
            <p:txBody>
              <a:bodyPr/>
              <a:lstStyle/>
              <a:p>
                <a:r>
                  <a:rPr lang="zh-CN" altLang="en-US">
                    <a:noFill/>
                  </a:rPr>
                  <a:t> </a:t>
                </a:r>
              </a:p>
            </p:txBody>
          </p:sp>
        </mc:Fallback>
      </mc:AlternateContent>
      <p:graphicFrame>
        <p:nvGraphicFramePr>
          <p:cNvPr id="4" name="表格 3">
            <a:extLst>
              <a:ext uri="{FF2B5EF4-FFF2-40B4-BE49-F238E27FC236}">
                <a16:creationId xmlns:a16="http://schemas.microsoft.com/office/drawing/2014/main" id="{2678F6B7-5F8A-7471-A11A-3C388C5FFBF5}"/>
              </a:ext>
            </a:extLst>
          </p:cNvPr>
          <p:cNvGraphicFramePr>
            <a:graphicFrameLocks noGrp="1"/>
          </p:cNvGraphicFramePr>
          <p:nvPr>
            <p:extLst>
              <p:ext uri="{D42A27DB-BD31-4B8C-83A1-F6EECF244321}">
                <p14:modId xmlns:p14="http://schemas.microsoft.com/office/powerpoint/2010/main" val="4187953334"/>
              </p:ext>
            </p:extLst>
          </p:nvPr>
        </p:nvGraphicFramePr>
        <p:xfrm>
          <a:off x="1271464" y="3547696"/>
          <a:ext cx="9433050" cy="2741632"/>
        </p:xfrm>
        <a:graphic>
          <a:graphicData uri="http://schemas.openxmlformats.org/drawingml/2006/table">
            <a:tbl>
              <a:tblPr>
                <a:tableStyleId>{5C22544A-7EE6-4342-B048-85BDC9FD1C3A}</a:tableStyleId>
              </a:tblPr>
              <a:tblGrid>
                <a:gridCol w="943305">
                  <a:extLst>
                    <a:ext uri="{9D8B030D-6E8A-4147-A177-3AD203B41FA5}">
                      <a16:colId xmlns:a16="http://schemas.microsoft.com/office/drawing/2014/main" val="2573022968"/>
                    </a:ext>
                  </a:extLst>
                </a:gridCol>
                <a:gridCol w="943305">
                  <a:extLst>
                    <a:ext uri="{9D8B030D-6E8A-4147-A177-3AD203B41FA5}">
                      <a16:colId xmlns:a16="http://schemas.microsoft.com/office/drawing/2014/main" val="672956043"/>
                    </a:ext>
                  </a:extLst>
                </a:gridCol>
                <a:gridCol w="943305">
                  <a:extLst>
                    <a:ext uri="{9D8B030D-6E8A-4147-A177-3AD203B41FA5}">
                      <a16:colId xmlns:a16="http://schemas.microsoft.com/office/drawing/2014/main" val="3758449842"/>
                    </a:ext>
                  </a:extLst>
                </a:gridCol>
                <a:gridCol w="943305">
                  <a:extLst>
                    <a:ext uri="{9D8B030D-6E8A-4147-A177-3AD203B41FA5}">
                      <a16:colId xmlns:a16="http://schemas.microsoft.com/office/drawing/2014/main" val="1890769818"/>
                    </a:ext>
                  </a:extLst>
                </a:gridCol>
                <a:gridCol w="943305">
                  <a:extLst>
                    <a:ext uri="{9D8B030D-6E8A-4147-A177-3AD203B41FA5}">
                      <a16:colId xmlns:a16="http://schemas.microsoft.com/office/drawing/2014/main" val="4218261581"/>
                    </a:ext>
                  </a:extLst>
                </a:gridCol>
                <a:gridCol w="943305">
                  <a:extLst>
                    <a:ext uri="{9D8B030D-6E8A-4147-A177-3AD203B41FA5}">
                      <a16:colId xmlns:a16="http://schemas.microsoft.com/office/drawing/2014/main" val="1218766782"/>
                    </a:ext>
                  </a:extLst>
                </a:gridCol>
                <a:gridCol w="943305">
                  <a:extLst>
                    <a:ext uri="{9D8B030D-6E8A-4147-A177-3AD203B41FA5}">
                      <a16:colId xmlns:a16="http://schemas.microsoft.com/office/drawing/2014/main" val="673565266"/>
                    </a:ext>
                  </a:extLst>
                </a:gridCol>
                <a:gridCol w="943305">
                  <a:extLst>
                    <a:ext uri="{9D8B030D-6E8A-4147-A177-3AD203B41FA5}">
                      <a16:colId xmlns:a16="http://schemas.microsoft.com/office/drawing/2014/main" val="1875768772"/>
                    </a:ext>
                  </a:extLst>
                </a:gridCol>
                <a:gridCol w="943305">
                  <a:extLst>
                    <a:ext uri="{9D8B030D-6E8A-4147-A177-3AD203B41FA5}">
                      <a16:colId xmlns:a16="http://schemas.microsoft.com/office/drawing/2014/main" val="606414842"/>
                    </a:ext>
                  </a:extLst>
                </a:gridCol>
                <a:gridCol w="943305">
                  <a:extLst>
                    <a:ext uri="{9D8B030D-6E8A-4147-A177-3AD203B41FA5}">
                      <a16:colId xmlns:a16="http://schemas.microsoft.com/office/drawing/2014/main" val="955330083"/>
                    </a:ext>
                  </a:extLst>
                </a:gridCol>
              </a:tblGrid>
              <a:tr h="259504">
                <a:tc>
                  <a:txBody>
                    <a:bodyPr/>
                    <a:lstStyle/>
                    <a:p>
                      <a:pPr algn="ctr" fontAlgn="ctr"/>
                      <a:r>
                        <a:rPr lang="en-US" sz="1400" u="none" strike="noStrike" dirty="0">
                          <a:solidFill>
                            <a:schemeClr val="bg1"/>
                          </a:solidFill>
                          <a:effectLst/>
                          <a:latin typeface="+mn-ea"/>
                          <a:ea typeface="+mn-ea"/>
                        </a:rPr>
                        <a:t>AGV</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X1</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X2</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a:solidFill>
                            <a:schemeClr val="bg1"/>
                          </a:solidFill>
                          <a:effectLst/>
                          <a:latin typeface="+mn-ea"/>
                          <a:ea typeface="+mn-ea"/>
                        </a:rPr>
                        <a:t>X3</a:t>
                      </a:r>
                      <a:endParaRPr lang="en-US" sz="14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X4</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X5</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X6</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X7</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X8</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X9</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extLst>
                  <a:ext uri="{0D108BD9-81ED-4DB2-BD59-A6C34878D82A}">
                    <a16:rowId xmlns:a16="http://schemas.microsoft.com/office/drawing/2014/main" val="2118767820"/>
                  </a:ext>
                </a:extLst>
              </a:tr>
              <a:tr h="225648">
                <a:tc>
                  <a:txBody>
                    <a:bodyPr/>
                    <a:lstStyle/>
                    <a:p>
                      <a:pPr algn="ctr" fontAlgn="ctr"/>
                      <a:r>
                        <a:rPr lang="en-US" sz="1400" u="none" strike="noStrike" dirty="0">
                          <a:solidFill>
                            <a:schemeClr val="bg1"/>
                          </a:solidFill>
                          <a:effectLst/>
                          <a:latin typeface="+mn-ea"/>
                          <a:ea typeface="+mn-ea"/>
                        </a:rPr>
                        <a:t>A</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84</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51216650"/>
                  </a:ext>
                </a:extLst>
              </a:tr>
              <a:tr h="225648">
                <a:tc>
                  <a:txBody>
                    <a:bodyPr/>
                    <a:lstStyle/>
                    <a:p>
                      <a:pPr algn="ctr" fontAlgn="ctr"/>
                      <a:r>
                        <a:rPr lang="en-US" sz="1400" u="none" strike="noStrike">
                          <a:solidFill>
                            <a:schemeClr val="bg1"/>
                          </a:solidFill>
                          <a:effectLst/>
                          <a:latin typeface="+mn-ea"/>
                          <a:ea typeface="+mn-ea"/>
                        </a:rPr>
                        <a:t>B</a:t>
                      </a:r>
                      <a:endParaRPr lang="en-US" sz="14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78.6</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76442900"/>
                  </a:ext>
                </a:extLst>
              </a:tr>
              <a:tr h="225648">
                <a:tc>
                  <a:txBody>
                    <a:bodyPr/>
                    <a:lstStyle/>
                    <a:p>
                      <a:pPr algn="ctr" fontAlgn="ctr"/>
                      <a:r>
                        <a:rPr lang="en-US" sz="1400" u="none" strike="noStrike" dirty="0">
                          <a:solidFill>
                            <a:schemeClr val="bg1"/>
                          </a:solidFill>
                          <a:effectLst/>
                          <a:latin typeface="+mn-ea"/>
                          <a:ea typeface="+mn-ea"/>
                        </a:rPr>
                        <a:t>C</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75</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85.7</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996204563"/>
                  </a:ext>
                </a:extLst>
              </a:tr>
              <a:tr h="225648">
                <a:tc>
                  <a:txBody>
                    <a:bodyPr/>
                    <a:lstStyle/>
                    <a:p>
                      <a:pPr algn="ctr" fontAlgn="ctr"/>
                      <a:r>
                        <a:rPr lang="en-US" sz="1400" u="none" strike="noStrike" dirty="0">
                          <a:solidFill>
                            <a:schemeClr val="bg1"/>
                          </a:solidFill>
                          <a:effectLst/>
                          <a:latin typeface="+mn-ea"/>
                          <a:ea typeface="+mn-ea"/>
                        </a:rPr>
                        <a:t>D</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78.6</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94.4</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904808133"/>
                  </a:ext>
                </a:extLst>
              </a:tr>
              <a:tr h="225648">
                <a:tc>
                  <a:txBody>
                    <a:bodyPr/>
                    <a:lstStyle/>
                    <a:p>
                      <a:pPr algn="ctr" fontAlgn="ctr"/>
                      <a:r>
                        <a:rPr lang="en-US" sz="1400" u="none" strike="noStrike" dirty="0">
                          <a:solidFill>
                            <a:schemeClr val="bg1"/>
                          </a:solidFill>
                          <a:effectLst/>
                          <a:latin typeface="+mn-ea"/>
                          <a:ea typeface="+mn-ea"/>
                        </a:rPr>
                        <a:t>E</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872445421"/>
                  </a:ext>
                </a:extLst>
              </a:tr>
              <a:tr h="225648">
                <a:tc>
                  <a:txBody>
                    <a:bodyPr/>
                    <a:lstStyle/>
                    <a:p>
                      <a:pPr algn="ctr" fontAlgn="ctr"/>
                      <a:r>
                        <a:rPr lang="en-US" sz="1400" u="none" strike="noStrike" dirty="0">
                          <a:solidFill>
                            <a:schemeClr val="bg1"/>
                          </a:solidFill>
                          <a:effectLst/>
                          <a:latin typeface="+mn-ea"/>
                          <a:ea typeface="+mn-ea"/>
                        </a:rPr>
                        <a:t>F</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85.7</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392404692"/>
                  </a:ext>
                </a:extLst>
              </a:tr>
              <a:tr h="225648">
                <a:tc>
                  <a:txBody>
                    <a:bodyPr/>
                    <a:lstStyle/>
                    <a:p>
                      <a:pPr algn="ctr" fontAlgn="ctr"/>
                      <a:r>
                        <a:rPr lang="en-US" sz="1400" u="none" strike="noStrike" dirty="0">
                          <a:solidFill>
                            <a:schemeClr val="bg1"/>
                          </a:solidFill>
                          <a:effectLst/>
                          <a:latin typeface="+mn-ea"/>
                          <a:ea typeface="+mn-ea"/>
                        </a:rPr>
                        <a:t>G</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78.6</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55.6</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59706843"/>
                  </a:ext>
                </a:extLst>
              </a:tr>
              <a:tr h="225648">
                <a:tc>
                  <a:txBody>
                    <a:bodyPr/>
                    <a:lstStyle/>
                    <a:p>
                      <a:pPr algn="ctr" fontAlgn="ctr"/>
                      <a:r>
                        <a:rPr lang="en-US" sz="1400" u="none" strike="noStrike" dirty="0">
                          <a:solidFill>
                            <a:schemeClr val="bg1"/>
                          </a:solidFill>
                          <a:effectLst/>
                          <a:latin typeface="+mn-ea"/>
                          <a:ea typeface="+mn-ea"/>
                        </a:rPr>
                        <a:t>H</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87.5</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85.7</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0599036"/>
                  </a:ext>
                </a:extLst>
              </a:tr>
              <a:tr h="225648">
                <a:tc>
                  <a:txBody>
                    <a:bodyPr/>
                    <a:lstStyle/>
                    <a:p>
                      <a:pPr algn="ctr" fontAlgn="ctr"/>
                      <a:r>
                        <a:rPr lang="en-US" sz="1400" u="none" strike="noStrike" dirty="0">
                          <a:solidFill>
                            <a:schemeClr val="bg1"/>
                          </a:solidFill>
                          <a:effectLst/>
                          <a:latin typeface="+mn-ea"/>
                          <a:ea typeface="+mn-ea"/>
                        </a:rPr>
                        <a:t>I</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92.9</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633556042"/>
                  </a:ext>
                </a:extLst>
              </a:tr>
              <a:tr h="225648">
                <a:tc>
                  <a:txBody>
                    <a:bodyPr/>
                    <a:lstStyle/>
                    <a:p>
                      <a:pPr algn="ctr" fontAlgn="ctr"/>
                      <a:r>
                        <a:rPr lang="en-US" sz="1400" u="none" strike="noStrike" dirty="0">
                          <a:solidFill>
                            <a:schemeClr val="bg1"/>
                          </a:solidFill>
                          <a:effectLst/>
                          <a:latin typeface="+mn-ea"/>
                          <a:ea typeface="+mn-ea"/>
                        </a:rPr>
                        <a:t>J</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70736754"/>
                  </a:ext>
                </a:extLst>
              </a:tr>
              <a:tr h="225648">
                <a:tc>
                  <a:txBody>
                    <a:bodyPr/>
                    <a:lstStyle/>
                    <a:p>
                      <a:pPr algn="ctr" fontAlgn="ctr"/>
                      <a:r>
                        <a:rPr lang="en-US" sz="1400" u="none" strike="noStrike" dirty="0">
                          <a:solidFill>
                            <a:schemeClr val="bg1"/>
                          </a:solidFill>
                          <a:effectLst/>
                          <a:latin typeface="+mn-ea"/>
                          <a:ea typeface="+mn-ea"/>
                        </a:rPr>
                        <a:t>K</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dirty="0">
                          <a:effectLst/>
                          <a:latin typeface="+mn-ea"/>
                          <a:ea typeface="+mn-ea"/>
                        </a:rPr>
                        <a:t>100</a:t>
                      </a:r>
                      <a:endParaRPr lang="en-US" altLang="zh-CN" sz="14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dirty="0">
                          <a:effectLst/>
                          <a:latin typeface="+mn-ea"/>
                          <a:ea typeface="+mn-ea"/>
                        </a:rPr>
                        <a:t>92.9</a:t>
                      </a:r>
                      <a:endParaRPr lang="en-US" altLang="zh-CN" sz="14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90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a:effectLst/>
                          <a:latin typeface="+mn-ea"/>
                          <a:ea typeface="+mn-ea"/>
                        </a:rPr>
                        <a:t>100</a:t>
                      </a:r>
                      <a:endParaRPr lang="en-US" altLang="zh-CN" sz="14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400" u="none" strike="noStrike" dirty="0">
                          <a:effectLst/>
                          <a:latin typeface="+mn-ea"/>
                          <a:ea typeface="+mn-ea"/>
                        </a:rPr>
                        <a:t>100</a:t>
                      </a:r>
                      <a:endParaRPr lang="en-US" altLang="zh-CN" sz="14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2429514"/>
                  </a:ext>
                </a:extLst>
              </a:tr>
            </a:tbl>
          </a:graphicData>
        </a:graphic>
      </p:graphicFrame>
    </p:spTree>
    <p:extLst>
      <p:ext uri="{BB962C8B-B14F-4D97-AF65-F5344CB8AC3E}">
        <p14:creationId xmlns:p14="http://schemas.microsoft.com/office/powerpoint/2010/main" val="2930890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10.3.1 AGV</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设备健康度分析</a:t>
            </a:r>
          </a:p>
        </p:txBody>
      </p:sp>
      <p:graphicFrame>
        <p:nvGraphicFramePr>
          <p:cNvPr id="4" name="表格 3">
            <a:extLst>
              <a:ext uri="{FF2B5EF4-FFF2-40B4-BE49-F238E27FC236}">
                <a16:creationId xmlns:a16="http://schemas.microsoft.com/office/drawing/2014/main" id="{2678F6B7-5F8A-7471-A11A-3C388C5FFBF5}"/>
              </a:ext>
            </a:extLst>
          </p:cNvPr>
          <p:cNvGraphicFramePr>
            <a:graphicFrameLocks noGrp="1"/>
          </p:cNvGraphicFramePr>
          <p:nvPr>
            <p:extLst>
              <p:ext uri="{D42A27DB-BD31-4B8C-83A1-F6EECF244321}">
                <p14:modId xmlns:p14="http://schemas.microsoft.com/office/powerpoint/2010/main" val="277180503"/>
              </p:ext>
            </p:extLst>
          </p:nvPr>
        </p:nvGraphicFramePr>
        <p:xfrm>
          <a:off x="1379475" y="3031442"/>
          <a:ext cx="9397050" cy="3133864"/>
        </p:xfrm>
        <a:graphic>
          <a:graphicData uri="http://schemas.openxmlformats.org/drawingml/2006/table">
            <a:tbl>
              <a:tblPr>
                <a:tableStyleId>{5C22544A-7EE6-4342-B048-85BDC9FD1C3A}</a:tableStyleId>
              </a:tblPr>
              <a:tblGrid>
                <a:gridCol w="939705">
                  <a:extLst>
                    <a:ext uri="{9D8B030D-6E8A-4147-A177-3AD203B41FA5}">
                      <a16:colId xmlns:a16="http://schemas.microsoft.com/office/drawing/2014/main" val="2573022968"/>
                    </a:ext>
                  </a:extLst>
                </a:gridCol>
                <a:gridCol w="939705">
                  <a:extLst>
                    <a:ext uri="{9D8B030D-6E8A-4147-A177-3AD203B41FA5}">
                      <a16:colId xmlns:a16="http://schemas.microsoft.com/office/drawing/2014/main" val="672956043"/>
                    </a:ext>
                  </a:extLst>
                </a:gridCol>
                <a:gridCol w="939705">
                  <a:extLst>
                    <a:ext uri="{9D8B030D-6E8A-4147-A177-3AD203B41FA5}">
                      <a16:colId xmlns:a16="http://schemas.microsoft.com/office/drawing/2014/main" val="3758449842"/>
                    </a:ext>
                  </a:extLst>
                </a:gridCol>
                <a:gridCol w="939705">
                  <a:extLst>
                    <a:ext uri="{9D8B030D-6E8A-4147-A177-3AD203B41FA5}">
                      <a16:colId xmlns:a16="http://schemas.microsoft.com/office/drawing/2014/main" val="1890769818"/>
                    </a:ext>
                  </a:extLst>
                </a:gridCol>
                <a:gridCol w="939705">
                  <a:extLst>
                    <a:ext uri="{9D8B030D-6E8A-4147-A177-3AD203B41FA5}">
                      <a16:colId xmlns:a16="http://schemas.microsoft.com/office/drawing/2014/main" val="4218261581"/>
                    </a:ext>
                  </a:extLst>
                </a:gridCol>
                <a:gridCol w="939705">
                  <a:extLst>
                    <a:ext uri="{9D8B030D-6E8A-4147-A177-3AD203B41FA5}">
                      <a16:colId xmlns:a16="http://schemas.microsoft.com/office/drawing/2014/main" val="1218766782"/>
                    </a:ext>
                  </a:extLst>
                </a:gridCol>
                <a:gridCol w="939705">
                  <a:extLst>
                    <a:ext uri="{9D8B030D-6E8A-4147-A177-3AD203B41FA5}">
                      <a16:colId xmlns:a16="http://schemas.microsoft.com/office/drawing/2014/main" val="673565266"/>
                    </a:ext>
                  </a:extLst>
                </a:gridCol>
                <a:gridCol w="939705">
                  <a:extLst>
                    <a:ext uri="{9D8B030D-6E8A-4147-A177-3AD203B41FA5}">
                      <a16:colId xmlns:a16="http://schemas.microsoft.com/office/drawing/2014/main" val="1875768772"/>
                    </a:ext>
                  </a:extLst>
                </a:gridCol>
                <a:gridCol w="939705">
                  <a:extLst>
                    <a:ext uri="{9D8B030D-6E8A-4147-A177-3AD203B41FA5}">
                      <a16:colId xmlns:a16="http://schemas.microsoft.com/office/drawing/2014/main" val="606414842"/>
                    </a:ext>
                  </a:extLst>
                </a:gridCol>
                <a:gridCol w="939705">
                  <a:extLst>
                    <a:ext uri="{9D8B030D-6E8A-4147-A177-3AD203B41FA5}">
                      <a16:colId xmlns:a16="http://schemas.microsoft.com/office/drawing/2014/main" val="955330083"/>
                    </a:ext>
                  </a:extLst>
                </a:gridCol>
              </a:tblGrid>
              <a:tr h="363371">
                <a:tc>
                  <a:txBody>
                    <a:bodyPr/>
                    <a:lstStyle/>
                    <a:p>
                      <a:pPr algn="ctr" fontAlgn="ctr"/>
                      <a:r>
                        <a:rPr lang="en-US" sz="1400" u="none" strike="noStrike" dirty="0">
                          <a:solidFill>
                            <a:schemeClr val="bg1"/>
                          </a:solidFill>
                          <a:effectLst/>
                          <a:latin typeface="+mn-ea"/>
                          <a:ea typeface="+mn-ea"/>
                        </a:rPr>
                        <a:t>AGV</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X1</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X2</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a:solidFill>
                            <a:schemeClr val="bg1"/>
                          </a:solidFill>
                          <a:effectLst/>
                          <a:latin typeface="+mn-ea"/>
                          <a:ea typeface="+mn-ea"/>
                        </a:rPr>
                        <a:t>X3</a:t>
                      </a:r>
                      <a:endParaRPr lang="en-US" sz="14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X4</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X5</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X6</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X7</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X8</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400" u="none" strike="noStrike" dirty="0">
                          <a:solidFill>
                            <a:schemeClr val="bg1"/>
                          </a:solidFill>
                          <a:effectLst/>
                          <a:latin typeface="+mn-ea"/>
                          <a:ea typeface="+mn-ea"/>
                        </a:rPr>
                        <a:t>X9</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extLst>
                  <a:ext uri="{0D108BD9-81ED-4DB2-BD59-A6C34878D82A}">
                    <a16:rowId xmlns:a16="http://schemas.microsoft.com/office/drawing/2014/main" val="2118767820"/>
                  </a:ext>
                </a:extLst>
              </a:tr>
              <a:tr h="251863">
                <a:tc>
                  <a:txBody>
                    <a:bodyPr/>
                    <a:lstStyle/>
                    <a:p>
                      <a:pPr algn="ctr" fontAlgn="ctr"/>
                      <a:r>
                        <a:rPr lang="en-US" sz="1400" u="none" strike="noStrike" dirty="0">
                          <a:solidFill>
                            <a:schemeClr val="bg1"/>
                          </a:solidFill>
                          <a:effectLst/>
                          <a:latin typeface="+mn-ea"/>
                          <a:ea typeface="+mn-ea"/>
                        </a:rPr>
                        <a:t>A</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0.17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0.07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51216650"/>
                  </a:ext>
                </a:extLst>
              </a:tr>
              <a:tr h="251863">
                <a:tc>
                  <a:txBody>
                    <a:bodyPr/>
                    <a:lstStyle/>
                    <a:p>
                      <a:pPr algn="ctr" fontAlgn="ctr"/>
                      <a:r>
                        <a:rPr lang="en-US" sz="1400" u="none" strike="noStrike">
                          <a:solidFill>
                            <a:schemeClr val="bg1"/>
                          </a:solidFill>
                          <a:effectLst/>
                          <a:latin typeface="+mn-ea"/>
                          <a:ea typeface="+mn-ea"/>
                        </a:rPr>
                        <a:t>B</a:t>
                      </a:r>
                      <a:endParaRPr lang="en-US" sz="14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0.13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0.07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1076442900"/>
                  </a:ext>
                </a:extLst>
              </a:tr>
              <a:tr h="251863">
                <a:tc>
                  <a:txBody>
                    <a:bodyPr/>
                    <a:lstStyle/>
                    <a:p>
                      <a:pPr algn="ctr" fontAlgn="ctr"/>
                      <a:r>
                        <a:rPr lang="en-US" sz="1400" u="none" strike="noStrike" dirty="0">
                          <a:solidFill>
                            <a:schemeClr val="bg1"/>
                          </a:solidFill>
                          <a:effectLst/>
                          <a:latin typeface="+mn-ea"/>
                          <a:ea typeface="+mn-ea"/>
                        </a:rPr>
                        <a:t>C</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0.13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0.06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0.07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1996204563"/>
                  </a:ext>
                </a:extLst>
              </a:tr>
              <a:tr h="251863">
                <a:tc>
                  <a:txBody>
                    <a:bodyPr/>
                    <a:lstStyle/>
                    <a:p>
                      <a:pPr algn="ctr" fontAlgn="ctr"/>
                      <a:r>
                        <a:rPr lang="en-US" sz="1400" u="none" strike="noStrike" dirty="0">
                          <a:solidFill>
                            <a:schemeClr val="bg1"/>
                          </a:solidFill>
                          <a:effectLst/>
                          <a:latin typeface="+mn-ea"/>
                          <a:ea typeface="+mn-ea"/>
                        </a:rPr>
                        <a:t>D</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0.13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0.07 </a:t>
                      </a:r>
                    </a:p>
                  </a:txBody>
                  <a:tcPr marL="9525" marR="9525" marT="9525" marB="0" anchor="ct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0.09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2904808133"/>
                  </a:ext>
                </a:extLst>
              </a:tr>
              <a:tr h="251863">
                <a:tc>
                  <a:txBody>
                    <a:bodyPr/>
                    <a:lstStyle/>
                    <a:p>
                      <a:pPr algn="ctr" fontAlgn="ctr"/>
                      <a:r>
                        <a:rPr lang="en-US" sz="1400" u="none" strike="noStrike" dirty="0">
                          <a:solidFill>
                            <a:schemeClr val="bg1"/>
                          </a:solidFill>
                          <a:effectLst/>
                          <a:latin typeface="+mn-ea"/>
                          <a:ea typeface="+mn-ea"/>
                        </a:rPr>
                        <a:t>E</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0.17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0.14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extLst>
                  <a:ext uri="{0D108BD9-81ED-4DB2-BD59-A6C34878D82A}">
                    <a16:rowId xmlns:a16="http://schemas.microsoft.com/office/drawing/2014/main" val="2872445421"/>
                  </a:ext>
                </a:extLst>
              </a:tr>
              <a:tr h="251863">
                <a:tc>
                  <a:txBody>
                    <a:bodyPr/>
                    <a:lstStyle/>
                    <a:p>
                      <a:pPr algn="ctr" fontAlgn="ctr"/>
                      <a:r>
                        <a:rPr lang="en-US" sz="1400" u="none" strike="noStrike" dirty="0">
                          <a:solidFill>
                            <a:schemeClr val="bg1"/>
                          </a:solidFill>
                          <a:effectLst/>
                          <a:latin typeface="+mn-ea"/>
                          <a:ea typeface="+mn-ea"/>
                        </a:rPr>
                        <a:t>F</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0.13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0.17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0.07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2392404692"/>
                  </a:ext>
                </a:extLst>
              </a:tr>
              <a:tr h="251863">
                <a:tc>
                  <a:txBody>
                    <a:bodyPr/>
                    <a:lstStyle/>
                    <a:p>
                      <a:pPr algn="ctr" fontAlgn="ctr"/>
                      <a:r>
                        <a:rPr lang="en-US" sz="1400" u="none" strike="noStrike" dirty="0">
                          <a:solidFill>
                            <a:schemeClr val="bg1"/>
                          </a:solidFill>
                          <a:effectLst/>
                          <a:latin typeface="+mn-ea"/>
                          <a:ea typeface="+mn-ea"/>
                        </a:rPr>
                        <a:t>G</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0.13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0.14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259706843"/>
                  </a:ext>
                </a:extLst>
              </a:tr>
              <a:tr h="251863">
                <a:tc>
                  <a:txBody>
                    <a:bodyPr/>
                    <a:lstStyle/>
                    <a:p>
                      <a:pPr algn="ctr" fontAlgn="ctr"/>
                      <a:r>
                        <a:rPr lang="en-US" sz="1400" u="none" strike="noStrike" dirty="0">
                          <a:solidFill>
                            <a:schemeClr val="bg1"/>
                          </a:solidFill>
                          <a:effectLst/>
                          <a:latin typeface="+mn-ea"/>
                          <a:ea typeface="+mn-ea"/>
                        </a:rPr>
                        <a:t>H</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0.05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0.13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0.06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0.14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220599036"/>
                  </a:ext>
                </a:extLst>
              </a:tr>
              <a:tr h="251863">
                <a:tc>
                  <a:txBody>
                    <a:bodyPr/>
                    <a:lstStyle/>
                    <a:p>
                      <a:pPr algn="ctr" fontAlgn="ctr"/>
                      <a:r>
                        <a:rPr lang="en-US" sz="1400" u="none" strike="noStrike" dirty="0">
                          <a:solidFill>
                            <a:schemeClr val="bg1"/>
                          </a:solidFill>
                          <a:effectLst/>
                          <a:latin typeface="+mn-ea"/>
                          <a:ea typeface="+mn-ea"/>
                        </a:rPr>
                        <a:t>I</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0.13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633556042"/>
                  </a:ext>
                </a:extLst>
              </a:tr>
              <a:tr h="251863">
                <a:tc>
                  <a:txBody>
                    <a:bodyPr/>
                    <a:lstStyle/>
                    <a:p>
                      <a:pPr algn="ctr" fontAlgn="ctr"/>
                      <a:r>
                        <a:rPr lang="en-US" sz="1400" u="none" strike="noStrike" dirty="0">
                          <a:solidFill>
                            <a:schemeClr val="bg1"/>
                          </a:solidFill>
                          <a:effectLst/>
                          <a:latin typeface="+mn-ea"/>
                          <a:ea typeface="+mn-ea"/>
                        </a:rPr>
                        <a:t>J</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0.17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0.14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2270736754"/>
                  </a:ext>
                </a:extLst>
              </a:tr>
              <a:tr h="251863">
                <a:tc>
                  <a:txBody>
                    <a:bodyPr/>
                    <a:lstStyle/>
                    <a:p>
                      <a:pPr algn="ctr" fontAlgn="ctr"/>
                      <a:r>
                        <a:rPr lang="en-US" sz="1400" u="none" strike="noStrike" dirty="0">
                          <a:solidFill>
                            <a:schemeClr val="bg1"/>
                          </a:solidFill>
                          <a:effectLst/>
                          <a:latin typeface="+mn-ea"/>
                          <a:ea typeface="+mn-ea"/>
                        </a:rPr>
                        <a:t>K</a:t>
                      </a:r>
                      <a:endParaRPr lang="en-US" sz="14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0.13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0.11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0.07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a:solidFill>
                            <a:srgbClr val="000000"/>
                          </a:solidFill>
                          <a:effectLst/>
                          <a:latin typeface="等线" panose="02010600030101010101" pitchFamily="2" charset="-122"/>
                          <a:ea typeface="等线" panose="02010600030101010101" pitchFamily="2" charset="-122"/>
                        </a:rPr>
                        <a:t>0.10 </a:t>
                      </a:r>
                    </a:p>
                  </a:txBody>
                  <a:tcPr marL="9525" marR="9525" marT="9525" marB="0" anchor="ctr"/>
                </a:tc>
                <a:tc>
                  <a:txBody>
                    <a:bodyPr/>
                    <a:lstStyle/>
                    <a:p>
                      <a:pPr algn="ctr" fontAlgn="ctr"/>
                      <a:r>
                        <a:rPr lang="en-US" altLang="zh-CN" sz="1100" b="0" i="0" u="none" strike="noStrike" dirty="0">
                          <a:solidFill>
                            <a:srgbClr val="000000"/>
                          </a:solidFill>
                          <a:effectLst/>
                          <a:latin typeface="等线" panose="02010600030101010101" pitchFamily="2" charset="-122"/>
                          <a:ea typeface="等线" panose="02010600030101010101" pitchFamily="2" charset="-122"/>
                        </a:rPr>
                        <a:t>0.10 </a:t>
                      </a:r>
                    </a:p>
                  </a:txBody>
                  <a:tcPr marL="9525" marR="9525" marT="9525" marB="0" anchor="ctr"/>
                </a:tc>
                <a:extLst>
                  <a:ext uri="{0D108BD9-81ED-4DB2-BD59-A6C34878D82A}">
                    <a16:rowId xmlns:a16="http://schemas.microsoft.com/office/drawing/2014/main" val="32429514"/>
                  </a:ext>
                </a:extLst>
              </a:tr>
            </a:tbl>
          </a:graphicData>
        </a:graphic>
      </p:graphicFrame>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59EF995-64E6-2497-FD54-E4628E38002D}"/>
                  </a:ext>
                </a:extLst>
              </p:cNvPr>
              <p:cNvSpPr txBox="1"/>
              <p:nvPr/>
            </p:nvSpPr>
            <p:spPr>
              <a:xfrm>
                <a:off x="1487488" y="1538837"/>
                <a:ext cx="8280920" cy="1262910"/>
              </a:xfrm>
              <a:prstGeom prst="rect">
                <a:avLst/>
              </a:prstGeom>
              <a:noFill/>
            </p:spPr>
            <p:txBody>
              <a:bodyPr wrap="square">
                <a:spAutoFit/>
              </a:bodyPr>
              <a:lstStyle/>
              <a:p>
                <a:pPr>
                  <a:lnSpc>
                    <a:spcPct val="150000"/>
                  </a:lnSpc>
                </a:pPr>
                <a:r>
                  <a:rPr lang="zh-CN" altLang="en-US" sz="2000" dirty="0">
                    <a:latin typeface="+mn-ea"/>
                  </a:rPr>
                  <a:t>3.计算每个样例在每个指标出现的</a:t>
                </a:r>
                <a:r>
                  <a:rPr lang="zh-CN" altLang="en-US" sz="2000" b="1" dirty="0">
                    <a:solidFill>
                      <a:srgbClr val="FF0000"/>
                    </a:solidFill>
                    <a:latin typeface="+mn-ea"/>
                  </a:rPr>
                  <a:t>概率</a:t>
                </a:r>
                <a14:m>
                  <m:oMath xmlns:m="http://schemas.openxmlformats.org/officeDocument/2006/math">
                    <m:sSub>
                      <m:sSubPr>
                        <m:ctrlPr>
                          <a:rPr lang="en-US" altLang="zh-CN" sz="2000" b="1" i="1" smtClean="0">
                            <a:solidFill>
                              <a:srgbClr val="FF0000"/>
                            </a:solidFill>
                            <a:latin typeface="Cambria Math" panose="02040503050406030204" pitchFamily="18" charset="0"/>
                          </a:rPr>
                        </m:ctrlPr>
                      </m:sSubPr>
                      <m:e>
                        <m:r>
                          <a:rPr lang="en-US" altLang="zh-CN" sz="2000" b="1" i="1" smtClean="0">
                            <a:solidFill>
                              <a:srgbClr val="FF0000"/>
                            </a:solidFill>
                            <a:latin typeface="Cambria Math" panose="02040503050406030204" pitchFamily="18" charset="0"/>
                          </a:rPr>
                          <m:t>𝒑</m:t>
                        </m:r>
                      </m:e>
                      <m:sub>
                        <m:r>
                          <a:rPr lang="en-US" altLang="zh-CN" sz="2000" b="1" i="1" smtClean="0">
                            <a:solidFill>
                              <a:srgbClr val="FF0000"/>
                            </a:solidFill>
                            <a:latin typeface="Cambria Math" panose="02040503050406030204" pitchFamily="18" charset="0"/>
                          </a:rPr>
                          <m:t>𝒊𝒋</m:t>
                        </m:r>
                      </m:sub>
                    </m:sSub>
                  </m:oMath>
                </a14:m>
                <a:r>
                  <a:rPr lang="zh-CN" altLang="en-US" sz="2000" dirty="0">
                    <a:latin typeface="+mn-ea"/>
                  </a:rPr>
                  <a:t>：计算每一个数据出现的概率</a:t>
                </a:r>
                <a:endParaRPr lang="en-US" altLang="zh-CN" sz="2000" dirty="0">
                  <a:latin typeface="+mn-ea"/>
                </a:endParaRPr>
              </a:p>
              <a:p>
                <a:pPr>
                  <a:lnSpc>
                    <a:spcPct val="150000"/>
                  </a:lnSpc>
                </a:pPr>
                <a:r>
                  <a:rPr lang="zh-CN" altLang="en-US" sz="2000" dirty="0">
                    <a:latin typeface="+mn-ea"/>
                  </a:rPr>
                  <a:t>概率计算：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𝑝</m:t>
                        </m:r>
                      </m:e>
                      <m:sub>
                        <m:r>
                          <a:rPr lang="en-US" altLang="zh-CN" sz="2000" b="0" i="1" smtClean="0">
                            <a:latin typeface="Cambria Math" panose="02040503050406030204" pitchFamily="18" charset="0"/>
                          </a:rPr>
                          <m:t>11</m:t>
                        </m:r>
                      </m:sub>
                    </m:sSub>
                    <m:r>
                      <a:rPr lang="en-US" altLang="zh-CN" sz="2000" i="1">
                        <a:latin typeface="Cambria Math" panose="02040503050406030204" pitchFamily="18" charset="0"/>
                      </a:rPr>
                      <m:t> </m:t>
                    </m:r>
                  </m:oMath>
                </a14:m>
                <a:r>
                  <a:rPr lang="zh-CN" altLang="en-US" sz="2000" dirty="0">
                    <a:latin typeface="+mn-ea"/>
                  </a:rPr>
                  <a:t>=</a:t>
                </a:r>
                <a14:m>
                  <m:oMath xmlns:m="http://schemas.openxmlformats.org/officeDocument/2006/math">
                    <m:f>
                      <m:fPr>
                        <m:ctrlPr>
                          <a:rPr lang="en-US" altLang="zh-CN" sz="2000" i="1" dirty="0" smtClean="0">
                            <a:latin typeface="Cambria Math" panose="02040503050406030204" pitchFamily="18" charset="0"/>
                          </a:rPr>
                        </m:ctrlPr>
                      </m:fPr>
                      <m:num>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𝑥</m:t>
                            </m:r>
                          </m:e>
                          <m:sub>
                            <m:r>
                              <a:rPr lang="en-US" altLang="zh-CN" sz="2000" b="0" i="1" dirty="0" smtClean="0">
                                <a:latin typeface="Cambria Math" panose="02040503050406030204" pitchFamily="18" charset="0"/>
                              </a:rPr>
                              <m:t>1</m:t>
                            </m:r>
                            <m:r>
                              <a:rPr lang="en-US" altLang="zh-CN" sz="2000" i="1" dirty="0">
                                <a:latin typeface="Cambria Math" panose="02040503050406030204" pitchFamily="18" charset="0"/>
                              </a:rPr>
                              <m:t>1</m:t>
                            </m:r>
                          </m:sub>
                        </m:sSub>
                      </m:num>
                      <m:den>
                        <m:nary>
                          <m:naryPr>
                            <m:chr m:val="∑"/>
                            <m:limLoc m:val="subSup"/>
                            <m:ctrlPr>
                              <a:rPr lang="en-US" altLang="zh-CN" sz="2000" i="1" dirty="0" smtClean="0">
                                <a:latin typeface="Cambria Math" panose="02040503050406030204" pitchFamily="18" charset="0"/>
                              </a:rPr>
                            </m:ctrlPr>
                          </m:naryPr>
                          <m:sub>
                            <m:r>
                              <m:rPr>
                                <m:brk m:alnAt="25"/>
                              </m:rPr>
                              <a:rPr lang="en-US" altLang="zh-CN" sz="2000" b="0" i="1" dirty="0" smtClean="0">
                                <a:latin typeface="Cambria Math" panose="02040503050406030204" pitchFamily="18" charset="0"/>
                              </a:rPr>
                              <m:t>𝑖</m:t>
                            </m:r>
                            <m:r>
                              <a:rPr lang="en-US" altLang="zh-CN" sz="2000" b="0" i="1" dirty="0" smtClean="0">
                                <a:latin typeface="Cambria Math" panose="02040503050406030204" pitchFamily="18" charset="0"/>
                              </a:rPr>
                              <m:t>=1</m:t>
                            </m:r>
                          </m:sub>
                          <m:sup>
                            <m:r>
                              <a:rPr lang="en-US" altLang="zh-CN" sz="2000" b="0" i="1" dirty="0" smtClean="0">
                                <a:latin typeface="Cambria Math" panose="02040503050406030204" pitchFamily="18" charset="0"/>
                              </a:rPr>
                              <m:t>𝑛</m:t>
                            </m:r>
                          </m:sup>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𝑥</m:t>
                                </m:r>
                              </m:e>
                              <m:sub>
                                <m:r>
                                  <a:rPr lang="en-US" altLang="zh-CN" sz="2000" b="0" i="1" dirty="0" smtClean="0">
                                    <a:latin typeface="Cambria Math" panose="02040503050406030204" pitchFamily="18" charset="0"/>
                                  </a:rPr>
                                  <m:t>𝑖</m:t>
                                </m:r>
                                <m:r>
                                  <a:rPr lang="en-US" altLang="zh-CN" sz="2000" b="0" i="1" dirty="0" smtClean="0">
                                    <a:latin typeface="Cambria Math" panose="02040503050406030204" pitchFamily="18" charset="0"/>
                                  </a:rPr>
                                  <m:t>1</m:t>
                                </m:r>
                              </m:sub>
                            </m:sSub>
                          </m:e>
                        </m:nary>
                      </m:den>
                    </m:f>
                  </m:oMath>
                </a14:m>
                <a:r>
                  <a:rPr lang="en-US" altLang="zh-CN" sz="2000" dirty="0">
                    <a:latin typeface="+mn-ea"/>
                  </a:rPr>
                  <a:t>= </a:t>
                </a:r>
                <a14:m>
                  <m:oMath xmlns:m="http://schemas.openxmlformats.org/officeDocument/2006/math">
                    <m:f>
                      <m:fPr>
                        <m:ctrlPr>
                          <a:rPr lang="en-US" altLang="zh-CN" sz="2000" i="1" dirty="0">
                            <a:latin typeface="Cambria Math" panose="02040503050406030204" pitchFamily="18" charset="0"/>
                          </a:rPr>
                        </m:ctrlPr>
                      </m:fPr>
                      <m:num>
                        <m:r>
                          <m:rPr>
                            <m:nor/>
                          </m:rPr>
                          <a:rPr lang="zh-CN" altLang="en-US" sz="2000" dirty="0">
                            <a:latin typeface="+mn-ea"/>
                          </a:rPr>
                          <m:t>1</m:t>
                        </m:r>
                      </m:num>
                      <m:den>
                        <m:r>
                          <m:rPr>
                            <m:nor/>
                          </m:rPr>
                          <a:rPr lang="zh-CN" altLang="en-US" sz="2000" dirty="0">
                            <a:latin typeface="+mn-ea"/>
                          </a:rPr>
                          <m:t>1+1+0+1+1+1+1+0.</m:t>
                        </m:r>
                        <m:r>
                          <m:rPr>
                            <m:nor/>
                          </m:rPr>
                          <a:rPr lang="en-US" altLang="zh-CN" sz="2000" b="0" i="0" dirty="0" smtClean="0">
                            <a:latin typeface="+mn-ea"/>
                          </a:rPr>
                          <m:t>5</m:t>
                        </m:r>
                        <m:r>
                          <m:rPr>
                            <m:nor/>
                          </m:rPr>
                          <a:rPr lang="zh-CN" altLang="en-US" sz="2000" dirty="0">
                            <a:latin typeface="+mn-ea"/>
                          </a:rPr>
                          <m:t>+1+1+1</m:t>
                        </m:r>
                      </m:den>
                    </m:f>
                    <m:r>
                      <a:rPr lang="en-US" altLang="zh-CN" sz="2000" i="1" dirty="0">
                        <a:latin typeface="Cambria Math" panose="02040503050406030204" pitchFamily="18" charset="0"/>
                      </a:rPr>
                      <m:t> </m:t>
                    </m:r>
                  </m:oMath>
                </a14:m>
                <a:r>
                  <a:rPr lang="zh-CN" altLang="en-US" sz="2000" dirty="0">
                    <a:latin typeface="+mn-ea"/>
                  </a:rPr>
                  <a:t>=0.11</a:t>
                </a:r>
                <a:endParaRPr lang="en-US" altLang="zh-CN" sz="2000" dirty="0">
                  <a:latin typeface="+mn-ea"/>
                </a:endParaRPr>
              </a:p>
            </p:txBody>
          </p:sp>
        </mc:Choice>
        <mc:Fallback xmlns="">
          <p:sp>
            <p:nvSpPr>
              <p:cNvPr id="5" name="文本框 4">
                <a:extLst>
                  <a:ext uri="{FF2B5EF4-FFF2-40B4-BE49-F238E27FC236}">
                    <a16:creationId xmlns:a16="http://schemas.microsoft.com/office/drawing/2014/main" id="{359EF995-64E6-2497-FD54-E4628E38002D}"/>
                  </a:ext>
                </a:extLst>
              </p:cNvPr>
              <p:cNvSpPr txBox="1">
                <a:spLocks noRot="1" noChangeAspect="1" noMove="1" noResize="1" noEditPoints="1" noAdjustHandles="1" noChangeArrowheads="1" noChangeShapeType="1" noTextEdit="1"/>
              </p:cNvSpPr>
              <p:nvPr/>
            </p:nvSpPr>
            <p:spPr>
              <a:xfrm>
                <a:off x="1487488" y="1538837"/>
                <a:ext cx="8280920" cy="1262910"/>
              </a:xfrm>
              <a:prstGeom prst="rect">
                <a:avLst/>
              </a:prstGeom>
              <a:blipFill>
                <a:blip r:embed="rId2"/>
                <a:stretch>
                  <a:fillRect l="-736" b="-437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65283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10.3.1 AGV</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设备健康度分析</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8023B36-CB39-618D-435D-AA6C36876EBE}"/>
                  </a:ext>
                </a:extLst>
              </p:cNvPr>
              <p:cNvSpPr txBox="1"/>
              <p:nvPr/>
            </p:nvSpPr>
            <p:spPr>
              <a:xfrm>
                <a:off x="1487488" y="1556792"/>
                <a:ext cx="9001000" cy="1785938"/>
              </a:xfrm>
              <a:prstGeom prst="rect">
                <a:avLst/>
              </a:prstGeom>
              <a:noFill/>
            </p:spPr>
            <p:txBody>
              <a:bodyPr wrap="square">
                <a:spAutoFit/>
              </a:bodyPr>
              <a:lstStyle/>
              <a:p>
                <a:r>
                  <a:rPr lang="zh-CN" altLang="en-US" sz="2000" dirty="0"/>
                  <a:t>4.确定各评价指标：在信息理论中，熵是系统无序程度的度量，可以度量数据所提供的有效信息。熵值法是根据各指标传输给决策者的信息量大小来确定指标权数的方法。某项指标的差异越大，熵值越小，该指标包含和传输信息越多，相应权重越大。</a:t>
                </a:r>
                <a:endParaRPr lang="en-US" altLang="zh-CN" sz="2000" dirty="0"/>
              </a:p>
              <a:p>
                <a:r>
                  <a:rPr lang="zh-CN" altLang="en-US" sz="2000" dirty="0"/>
                  <a:t>信息熵计算公式，求各指标的信息熵：</a:t>
                </a:r>
                <a:r>
                  <a:rPr lang="en-US" altLang="zh-CN" sz="2000" dirty="0"/>
                  <a:t> </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b="0" i="1" dirty="0" smtClean="0">
                            <a:latin typeface="Cambria Math" panose="02040503050406030204" pitchFamily="18" charset="0"/>
                          </a:rPr>
                          <m:t>𝐻</m:t>
                        </m:r>
                      </m:e>
                      <m:sub>
                        <m:r>
                          <a:rPr lang="en-US" altLang="zh-CN" sz="2000" b="0" i="1" dirty="0" smtClean="0">
                            <a:latin typeface="Cambria Math" panose="02040503050406030204" pitchFamily="18" charset="0"/>
                          </a:rPr>
                          <m:t>𝑗</m:t>
                        </m:r>
                      </m:sub>
                    </m:sSub>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𝐾</m:t>
                    </m:r>
                    <m:nary>
                      <m:naryPr>
                        <m:chr m:val="∑"/>
                        <m:limLoc m:val="subSup"/>
                        <m:ctrlPr>
                          <a:rPr lang="en-US" altLang="zh-CN" sz="2000" i="1" dirty="0" smtClean="0">
                            <a:latin typeface="Cambria Math" panose="02040503050406030204" pitchFamily="18" charset="0"/>
                          </a:rPr>
                        </m:ctrlPr>
                      </m:naryPr>
                      <m:sub>
                        <m:r>
                          <m:rPr>
                            <m:brk m:alnAt="25"/>
                          </m:rPr>
                          <a:rPr lang="en-US" altLang="zh-CN" sz="2000" b="0" i="1" dirty="0" smtClean="0">
                            <a:latin typeface="Cambria Math" panose="02040503050406030204" pitchFamily="18" charset="0"/>
                          </a:rPr>
                          <m:t>𝑖</m:t>
                        </m:r>
                        <m:r>
                          <a:rPr lang="en-US" altLang="zh-CN" sz="2000" b="0" i="1" dirty="0" smtClean="0">
                            <a:latin typeface="Cambria Math" panose="02040503050406030204" pitchFamily="18" charset="0"/>
                          </a:rPr>
                          <m:t>=1</m:t>
                        </m:r>
                      </m:sub>
                      <m:sup>
                        <m:r>
                          <a:rPr lang="en-US" altLang="zh-CN" sz="2000" b="0" i="1" dirty="0" smtClean="0">
                            <a:latin typeface="Cambria Math" panose="02040503050406030204" pitchFamily="18" charset="0"/>
                          </a:rPr>
                          <m:t>𝑛</m:t>
                        </m:r>
                      </m:sup>
                      <m:e>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𝑝</m:t>
                            </m:r>
                          </m:e>
                          <m:sub>
                            <m:r>
                              <a:rPr lang="en-US" altLang="zh-CN" sz="2000" b="0" i="1" dirty="0" smtClean="0">
                                <a:latin typeface="Cambria Math" panose="02040503050406030204" pitchFamily="18" charset="0"/>
                              </a:rPr>
                              <m:t>𝑖𝑗</m:t>
                            </m:r>
                          </m:sub>
                        </m:sSub>
                      </m:e>
                    </m:nary>
                    <m:r>
                      <m:rPr>
                        <m:sty m:val="p"/>
                      </m:rPr>
                      <a:rPr lang="en-US" altLang="zh-CN" sz="2000">
                        <a:latin typeface="Cambria Math" panose="02040503050406030204" pitchFamily="18" charset="0"/>
                      </a:rPr>
                      <m:t>ln</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𝑝</m:t>
                        </m:r>
                      </m:e>
                      <m:sub>
                        <m:r>
                          <a:rPr lang="en-US" altLang="zh-CN" sz="2000" i="1" dirty="0">
                            <a:latin typeface="Cambria Math" panose="02040503050406030204" pitchFamily="18" charset="0"/>
                          </a:rPr>
                          <m:t>𝑖𝑗</m:t>
                        </m:r>
                      </m:sub>
                    </m:sSub>
                  </m:oMath>
                </a14:m>
                <a:r>
                  <a:rPr lang="zh-CN" altLang="en-US" sz="2000" dirty="0"/>
                  <a:t>  （</a:t>
                </a:r>
                <a:r>
                  <a:rPr lang="en-US" altLang="zh-CN" sz="2000" dirty="0"/>
                  <a:t>K=</a:t>
                </a:r>
                <a14:m>
                  <m:oMath xmlns:m="http://schemas.openxmlformats.org/officeDocument/2006/math">
                    <m:f>
                      <m:fPr>
                        <m:ctrlPr>
                          <a:rPr lang="en-US" altLang="zh-CN" sz="2000" i="1" smtClean="0">
                            <a:latin typeface="Cambria Math" panose="02040503050406030204" pitchFamily="18" charset="0"/>
                          </a:rPr>
                        </m:ctrlPr>
                      </m:fPr>
                      <m:num>
                        <m:r>
                          <a:rPr lang="en-US" altLang="zh-CN" sz="2000" b="0" i="1" smtClean="0">
                            <a:latin typeface="Cambria Math" panose="02040503050406030204" pitchFamily="18" charset="0"/>
                          </a:rPr>
                          <m:t>1</m:t>
                        </m:r>
                      </m:num>
                      <m:den>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ln</m:t>
                            </m:r>
                          </m:fName>
                          <m:e>
                            <m:r>
                              <a:rPr lang="en-US" altLang="zh-CN" sz="2000" i="1">
                                <a:latin typeface="Cambria Math" panose="02040503050406030204" pitchFamily="18" charset="0"/>
                              </a:rPr>
                              <m:t>𝑛</m:t>
                            </m:r>
                          </m:e>
                        </m:func>
                      </m:den>
                    </m:f>
                  </m:oMath>
                </a14:m>
                <a:r>
                  <a:rPr lang="zh-CN" altLang="en-US" sz="2000" dirty="0"/>
                  <a:t>）</a:t>
                </a:r>
              </a:p>
            </p:txBody>
          </p:sp>
        </mc:Choice>
        <mc:Fallback xmlns="">
          <p:sp>
            <p:nvSpPr>
              <p:cNvPr id="3" name="文本框 2">
                <a:extLst>
                  <a:ext uri="{FF2B5EF4-FFF2-40B4-BE49-F238E27FC236}">
                    <a16:creationId xmlns:a16="http://schemas.microsoft.com/office/drawing/2014/main" id="{98023B36-CB39-618D-435D-AA6C36876EBE}"/>
                  </a:ext>
                </a:extLst>
              </p:cNvPr>
              <p:cNvSpPr txBox="1">
                <a:spLocks noRot="1" noChangeAspect="1" noMove="1" noResize="1" noEditPoints="1" noAdjustHandles="1" noChangeArrowheads="1" noChangeShapeType="1" noTextEdit="1"/>
              </p:cNvSpPr>
              <p:nvPr/>
            </p:nvSpPr>
            <p:spPr>
              <a:xfrm>
                <a:off x="1487488" y="1556792"/>
                <a:ext cx="9001000" cy="1785938"/>
              </a:xfrm>
              <a:prstGeom prst="rect">
                <a:avLst/>
              </a:prstGeom>
              <a:blipFill>
                <a:blip r:embed="rId2"/>
                <a:stretch>
                  <a:fillRect l="-677" t="-1706" r="-1490" b="-35495"/>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4E597053-E538-55DF-A5A7-BE541152A703}"/>
              </a:ext>
            </a:extLst>
          </p:cNvPr>
          <p:cNvSpPr txBox="1"/>
          <p:nvPr/>
        </p:nvSpPr>
        <p:spPr>
          <a:xfrm>
            <a:off x="1991544" y="4614318"/>
            <a:ext cx="1800200" cy="369332"/>
          </a:xfrm>
          <a:prstGeom prst="rect">
            <a:avLst/>
          </a:prstGeom>
          <a:noFill/>
        </p:spPr>
        <p:txBody>
          <a:bodyPr wrap="square">
            <a:spAutoFit/>
          </a:bodyPr>
          <a:lstStyle/>
          <a:p>
            <a:r>
              <a:rPr lang="zh-CN" altLang="en-US" b="1" dirty="0">
                <a:solidFill>
                  <a:srgbClr val="FF0000"/>
                </a:solidFill>
              </a:rPr>
              <a:t>计算各指标权重</a:t>
            </a: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701A0FD-3144-39DB-5AEB-34C3E2F1774E}"/>
                  </a:ext>
                </a:extLst>
              </p:cNvPr>
              <p:cNvSpPr txBox="1"/>
              <p:nvPr/>
            </p:nvSpPr>
            <p:spPr>
              <a:xfrm>
                <a:off x="4583832" y="4440777"/>
                <a:ext cx="2034295" cy="7164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i="1" dirty="0">
                              <a:latin typeface="Cambria Math" panose="02040503050406030204" pitchFamily="18" charset="0"/>
                            </a:rPr>
                            <m:t>𝑊</m:t>
                          </m:r>
                        </m:e>
                        <m:sub>
                          <m:r>
                            <a:rPr lang="en-US" altLang="zh-CN" i="1" dirty="0">
                              <a:latin typeface="Cambria Math" panose="02040503050406030204" pitchFamily="18" charset="0"/>
                            </a:rPr>
                            <m:t>𝑗</m:t>
                          </m:r>
                        </m:sub>
                      </m:sSub>
                      <m:r>
                        <a:rPr lang="en-US" altLang="zh-CN" i="1" dirty="0">
                          <a:latin typeface="Cambria Math" panose="02040503050406030204" pitchFamily="18" charset="0"/>
                        </a:rPr>
                        <m:t>= </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𝐻</m:t>
                              </m:r>
                            </m:e>
                            <m:sub>
                              <m:r>
                                <a:rPr lang="en-US" altLang="zh-CN" i="1" dirty="0">
                                  <a:latin typeface="Cambria Math" panose="02040503050406030204" pitchFamily="18" charset="0"/>
                                </a:rPr>
                                <m:t>𝑗</m:t>
                              </m:r>
                            </m:sub>
                          </m:sSub>
                        </m:num>
                        <m:den>
                          <m:r>
                            <a:rPr lang="en-US" altLang="zh-CN" i="1" dirty="0">
                              <a:latin typeface="Cambria Math" panose="02040503050406030204" pitchFamily="18" charset="0"/>
                            </a:rPr>
                            <m:t>𝑚</m:t>
                          </m:r>
                          <m:r>
                            <a:rPr lang="en-US" altLang="zh-CN" i="1" dirty="0">
                              <a:latin typeface="Cambria Math" panose="02040503050406030204" pitchFamily="18" charset="0"/>
                            </a:rPr>
                            <m:t>−</m:t>
                          </m:r>
                          <m:nary>
                            <m:naryPr>
                              <m:chr m:val="∑"/>
                              <m:limLoc m:val="subSup"/>
                              <m:ctrlPr>
                                <a:rPr lang="en-US" altLang="zh-CN" i="1" dirty="0">
                                  <a:latin typeface="Cambria Math" panose="02040503050406030204" pitchFamily="18" charset="0"/>
                                </a:rPr>
                              </m:ctrlPr>
                            </m:naryPr>
                            <m:sub>
                              <m:r>
                                <a:rPr lang="en-US" altLang="zh-CN" i="1" dirty="0">
                                  <a:latin typeface="Cambria Math" panose="02040503050406030204" pitchFamily="18" charset="0"/>
                                </a:rPr>
                                <m:t>𝑗</m:t>
                              </m:r>
                              <m:r>
                                <a:rPr lang="en-US" altLang="zh-CN" i="1" dirty="0">
                                  <a:latin typeface="Cambria Math" panose="02040503050406030204" pitchFamily="18" charset="0"/>
                                </a:rPr>
                                <m:t>=1</m:t>
                              </m:r>
                            </m:sub>
                            <m:sup>
                              <m:r>
                                <a:rPr lang="en-US" altLang="zh-CN" i="1" dirty="0">
                                  <a:latin typeface="Cambria Math" panose="02040503050406030204" pitchFamily="18" charset="0"/>
                                </a:rPr>
                                <m:t>𝑚</m:t>
                              </m:r>
                            </m:sup>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𝐻</m:t>
                                  </m:r>
                                </m:e>
                                <m:sub>
                                  <m:r>
                                    <a:rPr lang="en-US" altLang="zh-CN" i="1" dirty="0">
                                      <a:latin typeface="Cambria Math" panose="02040503050406030204" pitchFamily="18" charset="0"/>
                                    </a:rPr>
                                    <m:t>𝑗</m:t>
                                  </m:r>
                                </m:sub>
                              </m:sSub>
                            </m:e>
                          </m:nary>
                        </m:den>
                      </m:f>
                    </m:oMath>
                  </m:oMathPara>
                </a14:m>
                <a:endParaRPr lang="zh-CN" altLang="en-US" dirty="0"/>
              </a:p>
            </p:txBody>
          </p:sp>
        </mc:Choice>
        <mc:Fallback xmlns="">
          <p:sp>
            <p:nvSpPr>
              <p:cNvPr id="13" name="文本框 12">
                <a:extLst>
                  <a:ext uri="{FF2B5EF4-FFF2-40B4-BE49-F238E27FC236}">
                    <a16:creationId xmlns:a16="http://schemas.microsoft.com/office/drawing/2014/main" id="{D701A0FD-3144-39DB-5AEB-34C3E2F1774E}"/>
                  </a:ext>
                </a:extLst>
              </p:cNvPr>
              <p:cNvSpPr txBox="1">
                <a:spLocks noRot="1" noChangeAspect="1" noMove="1" noResize="1" noEditPoints="1" noAdjustHandles="1" noChangeArrowheads="1" noChangeShapeType="1" noTextEdit="1"/>
              </p:cNvSpPr>
              <p:nvPr/>
            </p:nvSpPr>
            <p:spPr>
              <a:xfrm>
                <a:off x="4583832" y="4440777"/>
                <a:ext cx="2034295" cy="716415"/>
              </a:xfrm>
              <a:prstGeom prst="rect">
                <a:avLst/>
              </a:prstGeom>
              <a:blipFill>
                <a:blip r:embed="rId3"/>
                <a:stretch>
                  <a:fillRect/>
                </a:stretch>
              </a:blipFill>
            </p:spPr>
            <p:txBody>
              <a:bodyPr/>
              <a:lstStyle/>
              <a:p>
                <a:r>
                  <a:rPr lang="zh-CN" altLang="en-US">
                    <a:noFill/>
                  </a:rPr>
                  <a:t> </a:t>
                </a:r>
              </a:p>
            </p:txBody>
          </p:sp>
        </mc:Fallback>
      </mc:AlternateContent>
      <p:graphicFrame>
        <p:nvGraphicFramePr>
          <p:cNvPr id="14" name="表格 13">
            <a:extLst>
              <a:ext uri="{FF2B5EF4-FFF2-40B4-BE49-F238E27FC236}">
                <a16:creationId xmlns:a16="http://schemas.microsoft.com/office/drawing/2014/main" id="{3DF3B974-3E36-6EA4-B329-196BA9851BAF}"/>
              </a:ext>
            </a:extLst>
          </p:cNvPr>
          <p:cNvGraphicFramePr>
            <a:graphicFrameLocks noGrp="1"/>
          </p:cNvGraphicFramePr>
          <p:nvPr>
            <p:extLst>
              <p:ext uri="{D42A27DB-BD31-4B8C-83A1-F6EECF244321}">
                <p14:modId xmlns:p14="http://schemas.microsoft.com/office/powerpoint/2010/main" val="615561829"/>
              </p:ext>
            </p:extLst>
          </p:nvPr>
        </p:nvGraphicFramePr>
        <p:xfrm>
          <a:off x="1703512" y="3377776"/>
          <a:ext cx="8352930" cy="843312"/>
        </p:xfrm>
        <a:graphic>
          <a:graphicData uri="http://schemas.openxmlformats.org/drawingml/2006/table">
            <a:tbl>
              <a:tblPr>
                <a:tableStyleId>{5C22544A-7EE6-4342-B048-85BDC9FD1C3A}</a:tableStyleId>
              </a:tblPr>
              <a:tblGrid>
                <a:gridCol w="835293">
                  <a:extLst>
                    <a:ext uri="{9D8B030D-6E8A-4147-A177-3AD203B41FA5}">
                      <a16:colId xmlns:a16="http://schemas.microsoft.com/office/drawing/2014/main" val="559566158"/>
                    </a:ext>
                  </a:extLst>
                </a:gridCol>
                <a:gridCol w="835293">
                  <a:extLst>
                    <a:ext uri="{9D8B030D-6E8A-4147-A177-3AD203B41FA5}">
                      <a16:colId xmlns:a16="http://schemas.microsoft.com/office/drawing/2014/main" val="1293840126"/>
                    </a:ext>
                  </a:extLst>
                </a:gridCol>
                <a:gridCol w="835293">
                  <a:extLst>
                    <a:ext uri="{9D8B030D-6E8A-4147-A177-3AD203B41FA5}">
                      <a16:colId xmlns:a16="http://schemas.microsoft.com/office/drawing/2014/main" val="1311607168"/>
                    </a:ext>
                  </a:extLst>
                </a:gridCol>
                <a:gridCol w="835293">
                  <a:extLst>
                    <a:ext uri="{9D8B030D-6E8A-4147-A177-3AD203B41FA5}">
                      <a16:colId xmlns:a16="http://schemas.microsoft.com/office/drawing/2014/main" val="3860275483"/>
                    </a:ext>
                  </a:extLst>
                </a:gridCol>
                <a:gridCol w="835293">
                  <a:extLst>
                    <a:ext uri="{9D8B030D-6E8A-4147-A177-3AD203B41FA5}">
                      <a16:colId xmlns:a16="http://schemas.microsoft.com/office/drawing/2014/main" val="177776648"/>
                    </a:ext>
                  </a:extLst>
                </a:gridCol>
                <a:gridCol w="835293">
                  <a:extLst>
                    <a:ext uri="{9D8B030D-6E8A-4147-A177-3AD203B41FA5}">
                      <a16:colId xmlns:a16="http://schemas.microsoft.com/office/drawing/2014/main" val="2292054288"/>
                    </a:ext>
                  </a:extLst>
                </a:gridCol>
                <a:gridCol w="835293">
                  <a:extLst>
                    <a:ext uri="{9D8B030D-6E8A-4147-A177-3AD203B41FA5}">
                      <a16:colId xmlns:a16="http://schemas.microsoft.com/office/drawing/2014/main" val="4008700006"/>
                    </a:ext>
                  </a:extLst>
                </a:gridCol>
                <a:gridCol w="835293">
                  <a:extLst>
                    <a:ext uri="{9D8B030D-6E8A-4147-A177-3AD203B41FA5}">
                      <a16:colId xmlns:a16="http://schemas.microsoft.com/office/drawing/2014/main" val="2323688709"/>
                    </a:ext>
                  </a:extLst>
                </a:gridCol>
                <a:gridCol w="835293">
                  <a:extLst>
                    <a:ext uri="{9D8B030D-6E8A-4147-A177-3AD203B41FA5}">
                      <a16:colId xmlns:a16="http://schemas.microsoft.com/office/drawing/2014/main" val="2377756626"/>
                    </a:ext>
                  </a:extLst>
                </a:gridCol>
                <a:gridCol w="835293">
                  <a:extLst>
                    <a:ext uri="{9D8B030D-6E8A-4147-A177-3AD203B41FA5}">
                      <a16:colId xmlns:a16="http://schemas.microsoft.com/office/drawing/2014/main" val="4042714101"/>
                    </a:ext>
                  </a:extLst>
                </a:gridCol>
              </a:tblGrid>
              <a:tr h="421656">
                <a:tc>
                  <a:txBody>
                    <a:bodyPr/>
                    <a:lstStyle/>
                    <a:p>
                      <a:pPr algn="ctr" fontAlgn="ctr"/>
                      <a:r>
                        <a:rPr lang="zh-CN" altLang="en-US" sz="1600" u="none" strike="noStrike" dirty="0">
                          <a:solidFill>
                            <a:schemeClr val="bg1"/>
                          </a:solidFill>
                          <a:effectLst/>
                          <a:latin typeface="+mn-ea"/>
                          <a:ea typeface="+mn-ea"/>
                        </a:rPr>
                        <a:t>　</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600" u="none" strike="noStrike" dirty="0">
                          <a:solidFill>
                            <a:schemeClr val="bg1"/>
                          </a:solidFill>
                          <a:effectLst/>
                          <a:latin typeface="+mn-ea"/>
                          <a:ea typeface="+mn-ea"/>
                        </a:rPr>
                        <a:t>X1</a:t>
                      </a:r>
                      <a:endParaRPr 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600" u="none" strike="noStrike" dirty="0">
                          <a:solidFill>
                            <a:schemeClr val="bg1"/>
                          </a:solidFill>
                          <a:effectLst/>
                          <a:latin typeface="+mn-ea"/>
                          <a:ea typeface="+mn-ea"/>
                        </a:rPr>
                        <a:t>X2</a:t>
                      </a:r>
                      <a:endParaRPr 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600" u="none" strike="noStrike" dirty="0">
                          <a:solidFill>
                            <a:schemeClr val="bg1"/>
                          </a:solidFill>
                          <a:effectLst/>
                          <a:latin typeface="+mn-ea"/>
                          <a:ea typeface="+mn-ea"/>
                        </a:rPr>
                        <a:t>X3</a:t>
                      </a:r>
                      <a:endParaRPr 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600" u="none" strike="noStrike">
                          <a:solidFill>
                            <a:schemeClr val="bg1"/>
                          </a:solidFill>
                          <a:effectLst/>
                          <a:latin typeface="+mn-ea"/>
                          <a:ea typeface="+mn-ea"/>
                        </a:rPr>
                        <a:t>X4</a:t>
                      </a:r>
                      <a:endParaRPr lang="en-US" sz="16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600" u="none" strike="noStrike" dirty="0">
                          <a:solidFill>
                            <a:schemeClr val="bg1"/>
                          </a:solidFill>
                          <a:effectLst/>
                          <a:latin typeface="+mn-ea"/>
                          <a:ea typeface="+mn-ea"/>
                        </a:rPr>
                        <a:t>X5</a:t>
                      </a:r>
                      <a:endParaRPr 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600" u="none" strike="noStrike" dirty="0">
                          <a:solidFill>
                            <a:schemeClr val="bg1"/>
                          </a:solidFill>
                          <a:effectLst/>
                          <a:latin typeface="+mn-ea"/>
                          <a:ea typeface="+mn-ea"/>
                        </a:rPr>
                        <a:t>X6</a:t>
                      </a:r>
                      <a:endParaRPr 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600" u="none" strike="noStrike" dirty="0">
                          <a:solidFill>
                            <a:schemeClr val="bg1"/>
                          </a:solidFill>
                          <a:effectLst/>
                          <a:latin typeface="+mn-ea"/>
                          <a:ea typeface="+mn-ea"/>
                        </a:rPr>
                        <a:t>X7</a:t>
                      </a:r>
                      <a:endParaRPr 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600" u="none" strike="noStrike" dirty="0">
                          <a:solidFill>
                            <a:schemeClr val="bg1"/>
                          </a:solidFill>
                          <a:effectLst/>
                          <a:latin typeface="+mn-ea"/>
                          <a:ea typeface="+mn-ea"/>
                        </a:rPr>
                        <a:t>X8</a:t>
                      </a:r>
                      <a:endParaRPr 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sz="1600" u="none" strike="noStrike" dirty="0">
                          <a:solidFill>
                            <a:schemeClr val="bg1"/>
                          </a:solidFill>
                          <a:effectLst/>
                          <a:latin typeface="+mn-ea"/>
                          <a:ea typeface="+mn-ea"/>
                        </a:rPr>
                        <a:t>X9</a:t>
                      </a:r>
                      <a:endParaRPr 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extLst>
                  <a:ext uri="{0D108BD9-81ED-4DB2-BD59-A6C34878D82A}">
                    <a16:rowId xmlns:a16="http://schemas.microsoft.com/office/drawing/2014/main" val="676866866"/>
                  </a:ext>
                </a:extLst>
              </a:tr>
              <a:tr h="421656">
                <a:tc>
                  <a:txBody>
                    <a:bodyPr/>
                    <a:lstStyle/>
                    <a:p>
                      <a:pPr algn="ctr" fontAlgn="ctr"/>
                      <a:r>
                        <a:rPr lang="zh-CN" altLang="en-US" sz="1600" u="none" strike="noStrike" dirty="0">
                          <a:solidFill>
                            <a:schemeClr val="bg1"/>
                          </a:solidFill>
                          <a:effectLst/>
                          <a:latin typeface="+mn-ea"/>
                          <a:ea typeface="+mn-ea"/>
                        </a:rPr>
                        <a:t>信息熵</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0.95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0.87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0.84</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0.96</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0.94</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0.96</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0.96</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0.96</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0.96</a:t>
                      </a:r>
                      <a:endParaRPr lang="en-US" altLang="zh-CN"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693753716"/>
                  </a:ext>
                </a:extLst>
              </a:tr>
            </a:tbl>
          </a:graphicData>
        </a:graphic>
      </p:graphicFrame>
      <p:graphicFrame>
        <p:nvGraphicFramePr>
          <p:cNvPr id="15" name="表格 14">
            <a:extLst>
              <a:ext uri="{FF2B5EF4-FFF2-40B4-BE49-F238E27FC236}">
                <a16:creationId xmlns:a16="http://schemas.microsoft.com/office/drawing/2014/main" id="{2694A6BC-CD65-ADA2-91FA-C71A81205C6E}"/>
              </a:ext>
            </a:extLst>
          </p:cNvPr>
          <p:cNvGraphicFramePr>
            <a:graphicFrameLocks noGrp="1"/>
          </p:cNvGraphicFramePr>
          <p:nvPr>
            <p:extLst>
              <p:ext uri="{D42A27DB-BD31-4B8C-83A1-F6EECF244321}">
                <p14:modId xmlns:p14="http://schemas.microsoft.com/office/powerpoint/2010/main" val="67356782"/>
              </p:ext>
            </p:extLst>
          </p:nvPr>
        </p:nvGraphicFramePr>
        <p:xfrm>
          <a:off x="1703512" y="5301208"/>
          <a:ext cx="8352930" cy="843312"/>
        </p:xfrm>
        <a:graphic>
          <a:graphicData uri="http://schemas.openxmlformats.org/drawingml/2006/table">
            <a:tbl>
              <a:tblPr>
                <a:tableStyleId>{5C22544A-7EE6-4342-B048-85BDC9FD1C3A}</a:tableStyleId>
              </a:tblPr>
              <a:tblGrid>
                <a:gridCol w="835293">
                  <a:extLst>
                    <a:ext uri="{9D8B030D-6E8A-4147-A177-3AD203B41FA5}">
                      <a16:colId xmlns:a16="http://schemas.microsoft.com/office/drawing/2014/main" val="1003630217"/>
                    </a:ext>
                  </a:extLst>
                </a:gridCol>
                <a:gridCol w="835293">
                  <a:extLst>
                    <a:ext uri="{9D8B030D-6E8A-4147-A177-3AD203B41FA5}">
                      <a16:colId xmlns:a16="http://schemas.microsoft.com/office/drawing/2014/main" val="379433789"/>
                    </a:ext>
                  </a:extLst>
                </a:gridCol>
                <a:gridCol w="835293">
                  <a:extLst>
                    <a:ext uri="{9D8B030D-6E8A-4147-A177-3AD203B41FA5}">
                      <a16:colId xmlns:a16="http://schemas.microsoft.com/office/drawing/2014/main" val="3125060512"/>
                    </a:ext>
                  </a:extLst>
                </a:gridCol>
                <a:gridCol w="835293">
                  <a:extLst>
                    <a:ext uri="{9D8B030D-6E8A-4147-A177-3AD203B41FA5}">
                      <a16:colId xmlns:a16="http://schemas.microsoft.com/office/drawing/2014/main" val="3057480293"/>
                    </a:ext>
                  </a:extLst>
                </a:gridCol>
                <a:gridCol w="835293">
                  <a:extLst>
                    <a:ext uri="{9D8B030D-6E8A-4147-A177-3AD203B41FA5}">
                      <a16:colId xmlns:a16="http://schemas.microsoft.com/office/drawing/2014/main" val="2970298886"/>
                    </a:ext>
                  </a:extLst>
                </a:gridCol>
                <a:gridCol w="835293">
                  <a:extLst>
                    <a:ext uri="{9D8B030D-6E8A-4147-A177-3AD203B41FA5}">
                      <a16:colId xmlns:a16="http://schemas.microsoft.com/office/drawing/2014/main" val="2417168050"/>
                    </a:ext>
                  </a:extLst>
                </a:gridCol>
                <a:gridCol w="835293">
                  <a:extLst>
                    <a:ext uri="{9D8B030D-6E8A-4147-A177-3AD203B41FA5}">
                      <a16:colId xmlns:a16="http://schemas.microsoft.com/office/drawing/2014/main" val="1346406783"/>
                    </a:ext>
                  </a:extLst>
                </a:gridCol>
                <a:gridCol w="835293">
                  <a:extLst>
                    <a:ext uri="{9D8B030D-6E8A-4147-A177-3AD203B41FA5}">
                      <a16:colId xmlns:a16="http://schemas.microsoft.com/office/drawing/2014/main" val="1341238545"/>
                    </a:ext>
                  </a:extLst>
                </a:gridCol>
                <a:gridCol w="835293">
                  <a:extLst>
                    <a:ext uri="{9D8B030D-6E8A-4147-A177-3AD203B41FA5}">
                      <a16:colId xmlns:a16="http://schemas.microsoft.com/office/drawing/2014/main" val="583912777"/>
                    </a:ext>
                  </a:extLst>
                </a:gridCol>
                <a:gridCol w="835293">
                  <a:extLst>
                    <a:ext uri="{9D8B030D-6E8A-4147-A177-3AD203B41FA5}">
                      <a16:colId xmlns:a16="http://schemas.microsoft.com/office/drawing/2014/main" val="2224918755"/>
                    </a:ext>
                  </a:extLst>
                </a:gridCol>
              </a:tblGrid>
              <a:tr h="421656">
                <a:tc>
                  <a:txBody>
                    <a:bodyPr/>
                    <a:lstStyle/>
                    <a:p>
                      <a:pPr marL="0" algn="ctr" rtl="0" eaLnBrk="1" fontAlgn="ctr" hangingPunct="1"/>
                      <a:r>
                        <a:rPr lang="zh-CN" altLang="en-US" sz="1600" u="none" strike="noStrike" kern="1200" dirty="0">
                          <a:solidFill>
                            <a:schemeClr val="bg1"/>
                          </a:solidFill>
                          <a:effectLst/>
                          <a:latin typeface="+mn-ea"/>
                          <a:ea typeface="+mn-ea"/>
                          <a:cs typeface="+mn-cs"/>
                        </a:rPr>
                        <a:t>　</a:t>
                      </a:r>
                    </a:p>
                  </a:txBody>
                  <a:tcPr marL="9525" marR="9525" marT="9525" marB="0" anchor="ctr">
                    <a:solidFill>
                      <a:schemeClr val="bg2">
                        <a:lumMod val="25000"/>
                      </a:schemeClr>
                    </a:solidFill>
                  </a:tcPr>
                </a:tc>
                <a:tc>
                  <a:txBody>
                    <a:bodyPr/>
                    <a:lstStyle/>
                    <a:p>
                      <a:pPr marL="0" algn="ctr" rtl="0" eaLnBrk="1" fontAlgn="ctr" hangingPunct="1"/>
                      <a:r>
                        <a:rPr lang="en-US" sz="1600" u="none" strike="noStrike" kern="1200" dirty="0">
                          <a:solidFill>
                            <a:schemeClr val="bg1"/>
                          </a:solidFill>
                          <a:effectLst/>
                          <a:latin typeface="+mn-ea"/>
                          <a:ea typeface="+mn-ea"/>
                          <a:cs typeface="+mn-cs"/>
                        </a:rPr>
                        <a:t>W1</a:t>
                      </a:r>
                    </a:p>
                  </a:txBody>
                  <a:tcPr marL="9525" marR="9525" marT="9525" marB="0" anchor="ctr">
                    <a:solidFill>
                      <a:schemeClr val="bg2">
                        <a:lumMod val="25000"/>
                      </a:schemeClr>
                    </a:solidFill>
                  </a:tcPr>
                </a:tc>
                <a:tc>
                  <a:txBody>
                    <a:bodyPr/>
                    <a:lstStyle/>
                    <a:p>
                      <a:pPr marL="0" algn="ctr" rtl="0" eaLnBrk="1" fontAlgn="ctr" hangingPunct="1"/>
                      <a:r>
                        <a:rPr lang="en-US" sz="1600" u="none" strike="noStrike" kern="1200" dirty="0">
                          <a:solidFill>
                            <a:schemeClr val="bg1"/>
                          </a:solidFill>
                          <a:effectLst/>
                          <a:latin typeface="+mn-ea"/>
                          <a:ea typeface="+mn-ea"/>
                          <a:cs typeface="+mn-cs"/>
                        </a:rPr>
                        <a:t>W2</a:t>
                      </a:r>
                    </a:p>
                  </a:txBody>
                  <a:tcPr marL="9525" marR="9525" marT="9525" marB="0" anchor="ctr">
                    <a:solidFill>
                      <a:schemeClr val="bg2">
                        <a:lumMod val="25000"/>
                      </a:schemeClr>
                    </a:solidFill>
                  </a:tcPr>
                </a:tc>
                <a:tc>
                  <a:txBody>
                    <a:bodyPr/>
                    <a:lstStyle/>
                    <a:p>
                      <a:pPr marL="0" algn="ctr" rtl="0" eaLnBrk="1" fontAlgn="ctr" hangingPunct="1"/>
                      <a:r>
                        <a:rPr lang="en-US" sz="1600" u="none" strike="noStrike" kern="1200" dirty="0">
                          <a:solidFill>
                            <a:schemeClr val="bg1"/>
                          </a:solidFill>
                          <a:effectLst/>
                          <a:latin typeface="+mn-ea"/>
                          <a:ea typeface="+mn-ea"/>
                          <a:cs typeface="+mn-cs"/>
                        </a:rPr>
                        <a:t>W3</a:t>
                      </a:r>
                    </a:p>
                  </a:txBody>
                  <a:tcPr marL="9525" marR="9525" marT="9525" marB="0" anchor="ctr">
                    <a:solidFill>
                      <a:schemeClr val="bg2">
                        <a:lumMod val="25000"/>
                      </a:schemeClr>
                    </a:solidFill>
                  </a:tcPr>
                </a:tc>
                <a:tc>
                  <a:txBody>
                    <a:bodyPr/>
                    <a:lstStyle/>
                    <a:p>
                      <a:pPr marL="0" algn="ctr" rtl="0" eaLnBrk="1" fontAlgn="ctr" hangingPunct="1"/>
                      <a:r>
                        <a:rPr lang="en-US" sz="1600" u="none" strike="noStrike" kern="1200">
                          <a:solidFill>
                            <a:schemeClr val="bg1"/>
                          </a:solidFill>
                          <a:effectLst/>
                          <a:latin typeface="+mn-ea"/>
                          <a:ea typeface="+mn-ea"/>
                          <a:cs typeface="+mn-cs"/>
                        </a:rPr>
                        <a:t>W4</a:t>
                      </a:r>
                    </a:p>
                  </a:txBody>
                  <a:tcPr marL="9525" marR="9525" marT="9525" marB="0" anchor="ctr">
                    <a:solidFill>
                      <a:schemeClr val="bg2">
                        <a:lumMod val="25000"/>
                      </a:schemeClr>
                    </a:solidFill>
                  </a:tcPr>
                </a:tc>
                <a:tc>
                  <a:txBody>
                    <a:bodyPr/>
                    <a:lstStyle/>
                    <a:p>
                      <a:pPr marL="0" algn="ctr" rtl="0" eaLnBrk="1" fontAlgn="ctr" hangingPunct="1"/>
                      <a:r>
                        <a:rPr lang="en-US" sz="1600" u="none" strike="noStrike" kern="1200" dirty="0">
                          <a:solidFill>
                            <a:schemeClr val="bg1"/>
                          </a:solidFill>
                          <a:effectLst/>
                          <a:latin typeface="+mn-ea"/>
                          <a:ea typeface="+mn-ea"/>
                          <a:cs typeface="+mn-cs"/>
                        </a:rPr>
                        <a:t>W5</a:t>
                      </a:r>
                    </a:p>
                  </a:txBody>
                  <a:tcPr marL="9525" marR="9525" marT="9525" marB="0" anchor="ctr">
                    <a:solidFill>
                      <a:schemeClr val="bg2">
                        <a:lumMod val="25000"/>
                      </a:schemeClr>
                    </a:solidFill>
                  </a:tcPr>
                </a:tc>
                <a:tc>
                  <a:txBody>
                    <a:bodyPr/>
                    <a:lstStyle/>
                    <a:p>
                      <a:pPr marL="0" algn="ctr" rtl="0" eaLnBrk="1" fontAlgn="ctr" hangingPunct="1"/>
                      <a:r>
                        <a:rPr lang="en-US" sz="1600" u="none" strike="noStrike" kern="1200" dirty="0">
                          <a:solidFill>
                            <a:schemeClr val="bg1"/>
                          </a:solidFill>
                          <a:effectLst/>
                          <a:latin typeface="+mn-ea"/>
                          <a:ea typeface="+mn-ea"/>
                          <a:cs typeface="+mn-cs"/>
                        </a:rPr>
                        <a:t>W6</a:t>
                      </a:r>
                    </a:p>
                  </a:txBody>
                  <a:tcPr marL="9525" marR="9525" marT="9525" marB="0" anchor="ctr">
                    <a:solidFill>
                      <a:schemeClr val="bg2">
                        <a:lumMod val="25000"/>
                      </a:schemeClr>
                    </a:solidFill>
                  </a:tcPr>
                </a:tc>
                <a:tc>
                  <a:txBody>
                    <a:bodyPr/>
                    <a:lstStyle/>
                    <a:p>
                      <a:pPr marL="0" algn="ctr" rtl="0" eaLnBrk="1" fontAlgn="ctr" hangingPunct="1"/>
                      <a:r>
                        <a:rPr lang="en-US" sz="1600" u="none" strike="noStrike" kern="1200" dirty="0">
                          <a:solidFill>
                            <a:schemeClr val="bg1"/>
                          </a:solidFill>
                          <a:effectLst/>
                          <a:latin typeface="+mn-ea"/>
                          <a:ea typeface="+mn-ea"/>
                          <a:cs typeface="+mn-cs"/>
                        </a:rPr>
                        <a:t>W7</a:t>
                      </a:r>
                    </a:p>
                  </a:txBody>
                  <a:tcPr marL="9525" marR="9525" marT="9525" marB="0" anchor="ctr">
                    <a:solidFill>
                      <a:schemeClr val="bg2">
                        <a:lumMod val="25000"/>
                      </a:schemeClr>
                    </a:solidFill>
                  </a:tcPr>
                </a:tc>
                <a:tc>
                  <a:txBody>
                    <a:bodyPr/>
                    <a:lstStyle/>
                    <a:p>
                      <a:pPr marL="0" algn="ctr" rtl="0" eaLnBrk="1" fontAlgn="ctr" hangingPunct="1"/>
                      <a:r>
                        <a:rPr lang="en-US" sz="1600" u="none" strike="noStrike" kern="1200" dirty="0">
                          <a:solidFill>
                            <a:schemeClr val="bg1"/>
                          </a:solidFill>
                          <a:effectLst/>
                          <a:latin typeface="+mn-ea"/>
                          <a:ea typeface="+mn-ea"/>
                          <a:cs typeface="+mn-cs"/>
                        </a:rPr>
                        <a:t>W8</a:t>
                      </a:r>
                    </a:p>
                  </a:txBody>
                  <a:tcPr marL="9525" marR="9525" marT="9525" marB="0" anchor="ctr">
                    <a:solidFill>
                      <a:schemeClr val="bg2">
                        <a:lumMod val="25000"/>
                      </a:schemeClr>
                    </a:solidFill>
                  </a:tcPr>
                </a:tc>
                <a:tc>
                  <a:txBody>
                    <a:bodyPr/>
                    <a:lstStyle/>
                    <a:p>
                      <a:pPr marL="0" algn="ctr" rtl="0" eaLnBrk="1" fontAlgn="ctr" hangingPunct="1"/>
                      <a:r>
                        <a:rPr lang="en-US" sz="1600" u="none" strike="noStrike" kern="1200" dirty="0">
                          <a:solidFill>
                            <a:schemeClr val="bg1"/>
                          </a:solidFill>
                          <a:effectLst/>
                          <a:latin typeface="+mn-ea"/>
                          <a:ea typeface="+mn-ea"/>
                          <a:cs typeface="+mn-cs"/>
                        </a:rPr>
                        <a:t>W9</a:t>
                      </a:r>
                    </a:p>
                  </a:txBody>
                  <a:tcPr marL="9525" marR="9525" marT="9525" marB="0" anchor="ctr">
                    <a:solidFill>
                      <a:schemeClr val="bg2">
                        <a:lumMod val="25000"/>
                      </a:schemeClr>
                    </a:solidFill>
                  </a:tcPr>
                </a:tc>
                <a:extLst>
                  <a:ext uri="{0D108BD9-81ED-4DB2-BD59-A6C34878D82A}">
                    <a16:rowId xmlns:a16="http://schemas.microsoft.com/office/drawing/2014/main" val="2700561496"/>
                  </a:ext>
                </a:extLst>
              </a:tr>
              <a:tr h="421656">
                <a:tc>
                  <a:txBody>
                    <a:bodyPr/>
                    <a:lstStyle/>
                    <a:p>
                      <a:pPr marL="0" algn="ctr" rtl="0" eaLnBrk="1" fontAlgn="ctr" hangingPunct="1"/>
                      <a:r>
                        <a:rPr lang="zh-CN" altLang="en-US" sz="1600" u="none" strike="noStrike" kern="1200" dirty="0">
                          <a:solidFill>
                            <a:schemeClr val="bg1"/>
                          </a:solidFill>
                          <a:effectLst/>
                          <a:latin typeface="+mn-ea"/>
                          <a:ea typeface="+mn-ea"/>
                          <a:cs typeface="+mn-cs"/>
                        </a:rPr>
                        <a:t>权重</a:t>
                      </a:r>
                    </a:p>
                  </a:txBody>
                  <a:tcPr marL="9525" marR="9525" marT="9525" marB="0" anchor="ctr">
                    <a:solidFill>
                      <a:schemeClr val="bg2">
                        <a:lumMod val="25000"/>
                      </a:schemeClr>
                    </a:solidFill>
                  </a:tcPr>
                </a:tc>
                <a:tc>
                  <a:txBody>
                    <a:bodyPr/>
                    <a:lstStyle/>
                    <a:p>
                      <a:pPr marL="0" algn="ctr" rtl="0" eaLnBrk="1" fontAlgn="ctr" hangingPunct="1"/>
                      <a:r>
                        <a:rPr lang="en-US" altLang="zh-CN" sz="1600" u="none" strike="noStrike" kern="1200" dirty="0">
                          <a:solidFill>
                            <a:schemeClr val="tx1"/>
                          </a:solidFill>
                          <a:effectLst/>
                          <a:latin typeface="+mn-ea"/>
                          <a:ea typeface="+mn-ea"/>
                          <a:cs typeface="+mn-cs"/>
                        </a:rPr>
                        <a:t>0.08</a:t>
                      </a:r>
                    </a:p>
                  </a:txBody>
                  <a:tcPr marL="9525" marR="9525" marT="9525" marB="0" anchor="ctr"/>
                </a:tc>
                <a:tc>
                  <a:txBody>
                    <a:bodyPr/>
                    <a:lstStyle/>
                    <a:p>
                      <a:pPr marL="0" algn="ctr" rtl="0" eaLnBrk="1" fontAlgn="ctr" hangingPunct="1"/>
                      <a:r>
                        <a:rPr lang="en-US" altLang="zh-CN" sz="1600" u="none" strike="noStrike" kern="1200" dirty="0">
                          <a:solidFill>
                            <a:schemeClr val="tx1"/>
                          </a:solidFill>
                          <a:effectLst/>
                          <a:latin typeface="+mn-ea"/>
                          <a:ea typeface="+mn-ea"/>
                          <a:cs typeface="+mn-cs"/>
                        </a:rPr>
                        <a:t>0.22</a:t>
                      </a:r>
                    </a:p>
                  </a:txBody>
                  <a:tcPr marL="9525" marR="9525" marT="9525" marB="0" anchor="ctr"/>
                </a:tc>
                <a:tc>
                  <a:txBody>
                    <a:bodyPr/>
                    <a:lstStyle/>
                    <a:p>
                      <a:pPr marL="0" algn="ctr" rtl="0" eaLnBrk="1" fontAlgn="ctr" hangingPunct="1"/>
                      <a:r>
                        <a:rPr lang="en-US" altLang="zh-CN" sz="1600" u="none" strike="noStrike" kern="1200" dirty="0">
                          <a:solidFill>
                            <a:schemeClr val="tx1"/>
                          </a:solidFill>
                          <a:effectLst/>
                          <a:latin typeface="+mn-ea"/>
                          <a:ea typeface="+mn-ea"/>
                          <a:cs typeface="+mn-cs"/>
                        </a:rPr>
                        <a:t>0.27</a:t>
                      </a:r>
                    </a:p>
                  </a:txBody>
                  <a:tcPr marL="9525" marR="9525" marT="9525" marB="0" anchor="ctr"/>
                </a:tc>
                <a:tc>
                  <a:txBody>
                    <a:bodyPr/>
                    <a:lstStyle/>
                    <a:p>
                      <a:pPr marL="0" algn="ctr" rtl="0" eaLnBrk="1" fontAlgn="ctr" hangingPunct="1"/>
                      <a:r>
                        <a:rPr lang="en-US" altLang="zh-CN" sz="1600" u="none" strike="noStrike" kern="1200" dirty="0">
                          <a:solidFill>
                            <a:schemeClr val="tx1"/>
                          </a:solidFill>
                          <a:effectLst/>
                          <a:latin typeface="+mn-ea"/>
                          <a:ea typeface="+mn-ea"/>
                          <a:cs typeface="+mn-cs"/>
                        </a:rPr>
                        <a:t>0.07</a:t>
                      </a:r>
                    </a:p>
                  </a:txBody>
                  <a:tcPr marL="9525" marR="9525" marT="9525" marB="0" anchor="ctr"/>
                </a:tc>
                <a:tc>
                  <a:txBody>
                    <a:bodyPr/>
                    <a:lstStyle/>
                    <a:p>
                      <a:pPr marL="0" algn="ctr" rtl="0" eaLnBrk="1" fontAlgn="ctr" hangingPunct="1"/>
                      <a:r>
                        <a:rPr lang="en-US" altLang="zh-CN" sz="1600" u="none" strike="noStrike" kern="1200" dirty="0">
                          <a:solidFill>
                            <a:schemeClr val="tx1"/>
                          </a:solidFill>
                          <a:effectLst/>
                          <a:latin typeface="+mn-ea"/>
                          <a:ea typeface="+mn-ea"/>
                          <a:cs typeface="+mn-cs"/>
                        </a:rPr>
                        <a:t>0.11</a:t>
                      </a:r>
                    </a:p>
                  </a:txBody>
                  <a:tcPr marL="9525" marR="9525" marT="9525" marB="0" anchor="ctr"/>
                </a:tc>
                <a:tc>
                  <a:txBody>
                    <a:bodyPr/>
                    <a:lstStyle/>
                    <a:p>
                      <a:pPr marL="0" algn="ctr" rtl="0" eaLnBrk="1" fontAlgn="ctr" hangingPunct="1"/>
                      <a:r>
                        <a:rPr lang="en-US" altLang="zh-CN" sz="1600" u="none" strike="noStrike" kern="1200" dirty="0">
                          <a:solidFill>
                            <a:schemeClr val="tx1"/>
                          </a:solidFill>
                          <a:effectLst/>
                          <a:latin typeface="+mn-ea"/>
                          <a:ea typeface="+mn-ea"/>
                          <a:cs typeface="+mn-cs"/>
                        </a:rPr>
                        <a:t>0.07</a:t>
                      </a:r>
                    </a:p>
                  </a:txBody>
                  <a:tcPr marL="9525" marR="9525" marT="9525" marB="0" anchor="ctr"/>
                </a:tc>
                <a:tc>
                  <a:txBody>
                    <a:bodyPr/>
                    <a:lstStyle/>
                    <a:p>
                      <a:pPr marL="0" algn="ctr" rtl="0" eaLnBrk="1" fontAlgn="ctr" hangingPunct="1"/>
                      <a:r>
                        <a:rPr lang="en-US" altLang="zh-CN" sz="1600" u="none" strike="noStrike" kern="1200" dirty="0">
                          <a:solidFill>
                            <a:schemeClr val="tx1"/>
                          </a:solidFill>
                          <a:effectLst/>
                          <a:latin typeface="+mn-ea"/>
                          <a:ea typeface="+mn-ea"/>
                          <a:cs typeface="+mn-cs"/>
                        </a:rPr>
                        <a:t>0.07</a:t>
                      </a:r>
                    </a:p>
                  </a:txBody>
                  <a:tcPr marL="9525" marR="9525" marT="9525" marB="0" anchor="ctr"/>
                </a:tc>
                <a:tc>
                  <a:txBody>
                    <a:bodyPr/>
                    <a:lstStyle/>
                    <a:p>
                      <a:pPr marL="0" algn="ctr" rtl="0" eaLnBrk="1" fontAlgn="ctr" hangingPunct="1"/>
                      <a:r>
                        <a:rPr lang="en-US" altLang="zh-CN" sz="1600" u="none" strike="noStrike" kern="1200" dirty="0">
                          <a:solidFill>
                            <a:schemeClr val="tx1"/>
                          </a:solidFill>
                          <a:effectLst/>
                          <a:latin typeface="+mn-ea"/>
                          <a:ea typeface="+mn-ea"/>
                          <a:cs typeface="+mn-cs"/>
                        </a:rPr>
                        <a:t>0.07</a:t>
                      </a:r>
                    </a:p>
                  </a:txBody>
                  <a:tcPr marL="9525" marR="9525" marT="9525" marB="0" anchor="ctr"/>
                </a:tc>
                <a:tc>
                  <a:txBody>
                    <a:bodyPr/>
                    <a:lstStyle/>
                    <a:p>
                      <a:pPr marL="0" algn="ctr" rtl="0" eaLnBrk="1" fontAlgn="ctr" hangingPunct="1"/>
                      <a:r>
                        <a:rPr lang="en-US" altLang="zh-CN" sz="1600" u="none" strike="noStrike" kern="1200" dirty="0">
                          <a:solidFill>
                            <a:schemeClr val="tx1"/>
                          </a:solidFill>
                          <a:effectLst/>
                          <a:latin typeface="+mn-ea"/>
                          <a:ea typeface="+mn-ea"/>
                          <a:cs typeface="+mn-cs"/>
                        </a:rPr>
                        <a:t>0.07</a:t>
                      </a:r>
                    </a:p>
                  </a:txBody>
                  <a:tcPr marL="9525" marR="9525" marT="9525" marB="0" anchor="ctr"/>
                </a:tc>
                <a:extLst>
                  <a:ext uri="{0D108BD9-81ED-4DB2-BD59-A6C34878D82A}">
                    <a16:rowId xmlns:a16="http://schemas.microsoft.com/office/drawing/2014/main" val="2996429739"/>
                  </a:ext>
                </a:extLst>
              </a:tr>
            </a:tbl>
          </a:graphicData>
        </a:graphic>
      </p:graphicFrame>
    </p:spTree>
    <p:extLst>
      <p:ext uri="{BB962C8B-B14F-4D97-AF65-F5344CB8AC3E}">
        <p14:creationId xmlns:p14="http://schemas.microsoft.com/office/powerpoint/2010/main" val="3611317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10.3.1 AGV</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设备健康度分析</a:t>
            </a:r>
          </a:p>
        </p:txBody>
      </p:sp>
      <p:sp>
        <p:nvSpPr>
          <p:cNvPr id="3" name="文本框 2">
            <a:extLst>
              <a:ext uri="{FF2B5EF4-FFF2-40B4-BE49-F238E27FC236}">
                <a16:creationId xmlns:a16="http://schemas.microsoft.com/office/drawing/2014/main" id="{98023B36-CB39-618D-435D-AA6C36876EBE}"/>
              </a:ext>
            </a:extLst>
          </p:cNvPr>
          <p:cNvSpPr txBox="1"/>
          <p:nvPr/>
        </p:nvSpPr>
        <p:spPr>
          <a:xfrm>
            <a:off x="1487488" y="1556792"/>
            <a:ext cx="9001000" cy="400110"/>
          </a:xfrm>
          <a:prstGeom prst="rect">
            <a:avLst/>
          </a:prstGeom>
          <a:noFill/>
        </p:spPr>
        <p:txBody>
          <a:bodyPr wrap="square">
            <a:spAutoFit/>
          </a:bodyPr>
          <a:lstStyle/>
          <a:p>
            <a:r>
              <a:rPr lang="en-US" altLang="zh-CN" sz="2000" dirty="0"/>
              <a:t>5</a:t>
            </a:r>
            <a:r>
              <a:rPr lang="zh-CN" altLang="en-US" sz="2000" dirty="0"/>
              <a:t>.建立综合评价模型</a:t>
            </a: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701A0FD-3144-39DB-5AEB-34C3E2F1774E}"/>
                  </a:ext>
                </a:extLst>
              </p:cNvPr>
              <p:cNvSpPr txBox="1"/>
              <p:nvPr/>
            </p:nvSpPr>
            <p:spPr>
              <a:xfrm>
                <a:off x="3313103" y="2429018"/>
                <a:ext cx="5087153" cy="11423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𝑦</m:t>
                      </m:r>
                      <m:r>
                        <a:rPr lang="pt-BR" altLang="zh-CN" sz="2400" i="1" dirty="0" smtClean="0">
                          <a:latin typeface="Cambria Math" panose="02040503050406030204" pitchFamily="18" charset="0"/>
                        </a:rPr>
                        <m:t>=</m:t>
                      </m:r>
                      <m:nary>
                        <m:naryPr>
                          <m:chr m:val="∑"/>
                          <m:ctrlPr>
                            <a:rPr lang="pt-BR" altLang="zh-CN" sz="2400" i="1" dirty="0" smtClean="0">
                              <a:latin typeface="Cambria Math" panose="02040503050406030204" pitchFamily="18" charset="0"/>
                            </a:rPr>
                          </m:ctrlPr>
                        </m:naryPr>
                        <m:sub>
                          <m:r>
                            <a:rPr lang="en-US" altLang="zh-CN" sz="2400" b="0" i="1" dirty="0" smtClean="0">
                              <a:latin typeface="Cambria Math" panose="02040503050406030204" pitchFamily="18" charset="0"/>
                            </a:rPr>
                            <m:t>𝑗</m:t>
                          </m:r>
                          <m:r>
                            <a:rPr lang="pt-BR" altLang="zh-CN" sz="2400" i="1" dirty="0" smtClean="0">
                              <a:latin typeface="Cambria Math" panose="02040503050406030204" pitchFamily="18" charset="0"/>
                            </a:rPr>
                            <m:t>=</m:t>
                          </m:r>
                          <m:r>
                            <a:rPr lang="en-US" altLang="zh-CN" sz="2400" b="0" i="1" dirty="0" smtClean="0">
                              <a:latin typeface="Cambria Math" panose="02040503050406030204" pitchFamily="18" charset="0"/>
                            </a:rPr>
                            <m:t>1</m:t>
                          </m:r>
                        </m:sub>
                        <m:sup>
                          <m:r>
                            <a:rPr lang="en-US" altLang="zh-CN" sz="2400" b="0" i="1" dirty="0" smtClean="0">
                              <a:latin typeface="Cambria Math" panose="02040503050406030204" pitchFamily="18" charset="0"/>
                            </a:rPr>
                            <m:t>𝑚</m:t>
                          </m:r>
                        </m:sup>
                        <m:e>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𝑤</m:t>
                              </m:r>
                            </m:e>
                            <m:sub>
                              <m:r>
                                <a:rPr lang="en-US" altLang="zh-CN" sz="2400" i="1" dirty="0">
                                  <a:latin typeface="Cambria Math" panose="02040503050406030204" pitchFamily="18" charset="0"/>
                                </a:rPr>
                                <m:t>𝑗</m:t>
                              </m:r>
                            </m:sub>
                          </m:sSub>
                          <m:sSub>
                            <m:sSubPr>
                              <m:ctrlPr>
                                <a:rPr lang="en-US" altLang="zh-CN" sz="2400" i="1" dirty="0">
                                  <a:latin typeface="Cambria Math" panose="02040503050406030204" pitchFamily="18" charset="0"/>
                                </a:rPr>
                              </m:ctrlPr>
                            </m:sSubPr>
                            <m:e>
                              <m:r>
                                <a:rPr lang="en-US" altLang="zh-CN" sz="2400" b="0" i="1" dirty="0" smtClean="0">
                                  <a:latin typeface="Cambria Math" panose="02040503050406030204" pitchFamily="18" charset="0"/>
                                </a:rPr>
                                <m:t>𝑥</m:t>
                              </m:r>
                            </m:e>
                            <m:sub>
                              <m:r>
                                <a:rPr lang="en-US" altLang="zh-CN" sz="2400" i="1" dirty="0">
                                  <a:latin typeface="Cambria Math" panose="02040503050406030204" pitchFamily="18" charset="0"/>
                                </a:rPr>
                                <m:t>𝑗</m:t>
                              </m:r>
                            </m:sub>
                          </m:sSub>
                        </m:e>
                      </m:nary>
                    </m:oMath>
                  </m:oMathPara>
                </a14:m>
                <a:endParaRPr lang="zh-CN" altLang="en-US" sz="2400" dirty="0">
                  <a:latin typeface="+mn-ea"/>
                </a:endParaRPr>
              </a:p>
            </p:txBody>
          </p:sp>
        </mc:Choice>
        <mc:Fallback xmlns="">
          <p:sp>
            <p:nvSpPr>
              <p:cNvPr id="13" name="文本框 12">
                <a:extLst>
                  <a:ext uri="{FF2B5EF4-FFF2-40B4-BE49-F238E27FC236}">
                    <a16:creationId xmlns:a16="http://schemas.microsoft.com/office/drawing/2014/main" id="{D701A0FD-3144-39DB-5AEB-34C3E2F1774E}"/>
                  </a:ext>
                </a:extLst>
              </p:cNvPr>
              <p:cNvSpPr txBox="1">
                <a:spLocks noRot="1" noChangeAspect="1" noMove="1" noResize="1" noEditPoints="1" noAdjustHandles="1" noChangeArrowheads="1" noChangeShapeType="1" noTextEdit="1"/>
              </p:cNvSpPr>
              <p:nvPr/>
            </p:nvSpPr>
            <p:spPr>
              <a:xfrm>
                <a:off x="3313103" y="2429018"/>
                <a:ext cx="5087153" cy="1142364"/>
              </a:xfrm>
              <a:prstGeom prst="rect">
                <a:avLst/>
              </a:prstGeom>
              <a:blipFill>
                <a:blip r:embed="rId2"/>
                <a:stretch>
                  <a:fillRect/>
                </a:stretch>
              </a:blipFill>
            </p:spPr>
            <p:txBody>
              <a:bodyPr/>
              <a:lstStyle/>
              <a:p>
                <a:r>
                  <a:rPr lang="zh-CN" altLang="en-US">
                    <a:noFill/>
                  </a:rPr>
                  <a:t> </a:t>
                </a:r>
              </a:p>
            </p:txBody>
          </p:sp>
        </mc:Fallback>
      </mc:AlternateContent>
      <p:graphicFrame>
        <p:nvGraphicFramePr>
          <p:cNvPr id="14" name="表格 13">
            <a:extLst>
              <a:ext uri="{FF2B5EF4-FFF2-40B4-BE49-F238E27FC236}">
                <a16:creationId xmlns:a16="http://schemas.microsoft.com/office/drawing/2014/main" id="{3DF3B974-3E36-6EA4-B329-196BA9851BAF}"/>
              </a:ext>
            </a:extLst>
          </p:cNvPr>
          <p:cNvGraphicFramePr>
            <a:graphicFrameLocks noGrp="1"/>
          </p:cNvGraphicFramePr>
          <p:nvPr>
            <p:extLst>
              <p:ext uri="{D42A27DB-BD31-4B8C-83A1-F6EECF244321}">
                <p14:modId xmlns:p14="http://schemas.microsoft.com/office/powerpoint/2010/main" val="205390369"/>
              </p:ext>
            </p:extLst>
          </p:nvPr>
        </p:nvGraphicFramePr>
        <p:xfrm>
          <a:off x="1199456" y="3983251"/>
          <a:ext cx="9609060" cy="1790354"/>
        </p:xfrm>
        <a:graphic>
          <a:graphicData uri="http://schemas.openxmlformats.org/drawingml/2006/table">
            <a:tbl>
              <a:tblPr>
                <a:tableStyleId>{5C22544A-7EE6-4342-B048-85BDC9FD1C3A}</a:tableStyleId>
              </a:tblPr>
              <a:tblGrid>
                <a:gridCol w="800755">
                  <a:extLst>
                    <a:ext uri="{9D8B030D-6E8A-4147-A177-3AD203B41FA5}">
                      <a16:colId xmlns:a16="http://schemas.microsoft.com/office/drawing/2014/main" val="559566158"/>
                    </a:ext>
                  </a:extLst>
                </a:gridCol>
                <a:gridCol w="800755">
                  <a:extLst>
                    <a:ext uri="{9D8B030D-6E8A-4147-A177-3AD203B41FA5}">
                      <a16:colId xmlns:a16="http://schemas.microsoft.com/office/drawing/2014/main" val="1293840126"/>
                    </a:ext>
                  </a:extLst>
                </a:gridCol>
                <a:gridCol w="800755">
                  <a:extLst>
                    <a:ext uri="{9D8B030D-6E8A-4147-A177-3AD203B41FA5}">
                      <a16:colId xmlns:a16="http://schemas.microsoft.com/office/drawing/2014/main" val="1311607168"/>
                    </a:ext>
                  </a:extLst>
                </a:gridCol>
                <a:gridCol w="800755">
                  <a:extLst>
                    <a:ext uri="{9D8B030D-6E8A-4147-A177-3AD203B41FA5}">
                      <a16:colId xmlns:a16="http://schemas.microsoft.com/office/drawing/2014/main" val="3860275483"/>
                    </a:ext>
                  </a:extLst>
                </a:gridCol>
                <a:gridCol w="800755">
                  <a:extLst>
                    <a:ext uri="{9D8B030D-6E8A-4147-A177-3AD203B41FA5}">
                      <a16:colId xmlns:a16="http://schemas.microsoft.com/office/drawing/2014/main" val="177776648"/>
                    </a:ext>
                  </a:extLst>
                </a:gridCol>
                <a:gridCol w="800755">
                  <a:extLst>
                    <a:ext uri="{9D8B030D-6E8A-4147-A177-3AD203B41FA5}">
                      <a16:colId xmlns:a16="http://schemas.microsoft.com/office/drawing/2014/main" val="2292054288"/>
                    </a:ext>
                  </a:extLst>
                </a:gridCol>
                <a:gridCol w="800755">
                  <a:extLst>
                    <a:ext uri="{9D8B030D-6E8A-4147-A177-3AD203B41FA5}">
                      <a16:colId xmlns:a16="http://schemas.microsoft.com/office/drawing/2014/main" val="4008700006"/>
                    </a:ext>
                  </a:extLst>
                </a:gridCol>
                <a:gridCol w="800755">
                  <a:extLst>
                    <a:ext uri="{9D8B030D-6E8A-4147-A177-3AD203B41FA5}">
                      <a16:colId xmlns:a16="http://schemas.microsoft.com/office/drawing/2014/main" val="2323688709"/>
                    </a:ext>
                  </a:extLst>
                </a:gridCol>
                <a:gridCol w="800755">
                  <a:extLst>
                    <a:ext uri="{9D8B030D-6E8A-4147-A177-3AD203B41FA5}">
                      <a16:colId xmlns:a16="http://schemas.microsoft.com/office/drawing/2014/main" val="2377756626"/>
                    </a:ext>
                  </a:extLst>
                </a:gridCol>
                <a:gridCol w="800755">
                  <a:extLst>
                    <a:ext uri="{9D8B030D-6E8A-4147-A177-3AD203B41FA5}">
                      <a16:colId xmlns:a16="http://schemas.microsoft.com/office/drawing/2014/main" val="4042714101"/>
                    </a:ext>
                  </a:extLst>
                </a:gridCol>
                <a:gridCol w="800755">
                  <a:extLst>
                    <a:ext uri="{9D8B030D-6E8A-4147-A177-3AD203B41FA5}">
                      <a16:colId xmlns:a16="http://schemas.microsoft.com/office/drawing/2014/main" val="3280438588"/>
                    </a:ext>
                  </a:extLst>
                </a:gridCol>
                <a:gridCol w="800755">
                  <a:extLst>
                    <a:ext uri="{9D8B030D-6E8A-4147-A177-3AD203B41FA5}">
                      <a16:colId xmlns:a16="http://schemas.microsoft.com/office/drawing/2014/main" val="1879088344"/>
                    </a:ext>
                  </a:extLst>
                </a:gridCol>
              </a:tblGrid>
              <a:tr h="895177">
                <a:tc>
                  <a:txBody>
                    <a:bodyPr/>
                    <a:lstStyle/>
                    <a:p>
                      <a:pPr algn="ctr" fontAlgn="ctr"/>
                      <a:r>
                        <a:rPr lang="en-US" sz="1600" b="0" i="0" u="none" strike="noStrike" dirty="0">
                          <a:solidFill>
                            <a:schemeClr val="bg1"/>
                          </a:solidFill>
                          <a:effectLst/>
                          <a:latin typeface="+mn-ea"/>
                          <a:ea typeface="+mn-ea"/>
                        </a:rPr>
                        <a:t>AGV</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A</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B</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C</a:t>
                      </a:r>
                    </a:p>
                  </a:txBody>
                  <a:tcPr marL="9525" marR="9525" marT="9525" marB="0" anchor="ctr">
                    <a:solidFill>
                      <a:schemeClr val="accent1">
                        <a:lumMod val="50000"/>
                      </a:schemeClr>
                    </a:solidFill>
                  </a:tcPr>
                </a:tc>
                <a:tc>
                  <a:txBody>
                    <a:bodyPr/>
                    <a:lstStyle/>
                    <a:p>
                      <a:pPr algn="ctr" fontAlgn="ctr"/>
                      <a:r>
                        <a:rPr lang="en-US" sz="1600" b="0" i="0" u="none" strike="noStrike">
                          <a:solidFill>
                            <a:schemeClr val="bg1"/>
                          </a:solidFill>
                          <a:effectLst/>
                          <a:latin typeface="+mn-ea"/>
                          <a:ea typeface="+mn-ea"/>
                        </a:rPr>
                        <a:t>D</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E</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F</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G</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H</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I</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J</a:t>
                      </a:r>
                    </a:p>
                  </a:txBody>
                  <a:tcPr marL="9525" marR="9525" marT="9525" marB="0" anchor="ctr">
                    <a:solidFill>
                      <a:schemeClr val="accent1">
                        <a:lumMod val="50000"/>
                      </a:schemeClr>
                    </a:solidFill>
                  </a:tcPr>
                </a:tc>
                <a:tc>
                  <a:txBody>
                    <a:bodyPr/>
                    <a:lstStyle/>
                    <a:p>
                      <a:pPr algn="ctr" fontAlgn="ctr"/>
                      <a:r>
                        <a:rPr lang="en-US" sz="1600" b="0" i="0" u="none" strike="noStrike" dirty="0">
                          <a:solidFill>
                            <a:schemeClr val="bg1"/>
                          </a:solidFill>
                          <a:effectLst/>
                          <a:latin typeface="+mn-ea"/>
                          <a:ea typeface="+mn-ea"/>
                        </a:rPr>
                        <a:t>K</a:t>
                      </a:r>
                    </a:p>
                  </a:txBody>
                  <a:tcPr marL="9525" marR="9525" marT="9525" marB="0" anchor="ctr">
                    <a:solidFill>
                      <a:schemeClr val="accent1">
                        <a:lumMod val="50000"/>
                      </a:schemeClr>
                    </a:solidFill>
                  </a:tcPr>
                </a:tc>
                <a:extLst>
                  <a:ext uri="{0D108BD9-81ED-4DB2-BD59-A6C34878D82A}">
                    <a16:rowId xmlns:a16="http://schemas.microsoft.com/office/drawing/2014/main" val="676866866"/>
                  </a:ext>
                </a:extLst>
              </a:tr>
              <a:tr h="895177">
                <a:tc>
                  <a:txBody>
                    <a:bodyPr/>
                    <a:lstStyle/>
                    <a:p>
                      <a:pPr algn="ctr" fontAlgn="ctr"/>
                      <a:r>
                        <a:rPr lang="zh-CN" altLang="en-US" sz="1600" b="0" i="0" u="none" strike="noStrike" dirty="0">
                          <a:solidFill>
                            <a:schemeClr val="bg1"/>
                          </a:solidFill>
                          <a:effectLst/>
                          <a:latin typeface="+mn-ea"/>
                          <a:ea typeface="+mn-ea"/>
                        </a:rPr>
                        <a:t>得分</a:t>
                      </a:r>
                    </a:p>
                  </a:txBody>
                  <a:tcPr marL="9525" marR="9525" marT="9525" marB="0" anchor="ctr">
                    <a:solidFill>
                      <a:schemeClr val="accent1">
                        <a:lumMod val="50000"/>
                      </a:schemeClr>
                    </a:solidFill>
                  </a:tcPr>
                </a:tc>
                <a:tc>
                  <a:txBody>
                    <a:bodyPr/>
                    <a:lstStyle/>
                    <a:p>
                      <a:pPr algn="ctr" fontAlgn="ctr"/>
                      <a:r>
                        <a:rPr lang="en-US" altLang="zh-CN" sz="2000" b="0" i="0" u="none" strike="noStrike" dirty="0">
                          <a:solidFill>
                            <a:srgbClr val="000000"/>
                          </a:solidFill>
                          <a:effectLst/>
                          <a:latin typeface="+mn-ea"/>
                          <a:ea typeface="+mn-ea"/>
                        </a:rPr>
                        <a:t>95.61</a:t>
                      </a:r>
                    </a:p>
                  </a:txBody>
                  <a:tcPr marL="9525" marR="9525" marT="9525" marB="0" anchor="ctr"/>
                </a:tc>
                <a:tc>
                  <a:txBody>
                    <a:bodyPr/>
                    <a:lstStyle/>
                    <a:p>
                      <a:pPr algn="ctr" fontAlgn="ctr"/>
                      <a:r>
                        <a:rPr lang="en-US" altLang="zh-CN" sz="2000" b="0" i="0" u="none" strike="noStrike">
                          <a:solidFill>
                            <a:srgbClr val="000000"/>
                          </a:solidFill>
                          <a:effectLst/>
                          <a:latin typeface="+mn-ea"/>
                          <a:ea typeface="+mn-ea"/>
                        </a:rPr>
                        <a:t>93.14</a:t>
                      </a:r>
                    </a:p>
                  </a:txBody>
                  <a:tcPr marL="9525" marR="9525" marT="9525" marB="0" anchor="ctr"/>
                </a:tc>
                <a:tc>
                  <a:txBody>
                    <a:bodyPr/>
                    <a:lstStyle/>
                    <a:p>
                      <a:pPr algn="ctr" fontAlgn="ctr"/>
                      <a:r>
                        <a:rPr lang="en-US" altLang="zh-CN" sz="2000" b="0" i="0" u="none" strike="noStrike" dirty="0">
                          <a:solidFill>
                            <a:srgbClr val="000000"/>
                          </a:solidFill>
                          <a:effectLst/>
                          <a:latin typeface="+mn-ea"/>
                          <a:ea typeface="+mn-ea"/>
                        </a:rPr>
                        <a:t>93.17</a:t>
                      </a:r>
                    </a:p>
                  </a:txBody>
                  <a:tcPr marL="9525" marR="9525" marT="9525" marB="0" anchor="ctr"/>
                </a:tc>
                <a:tc>
                  <a:txBody>
                    <a:bodyPr/>
                    <a:lstStyle/>
                    <a:p>
                      <a:pPr algn="ctr" fontAlgn="ctr"/>
                      <a:r>
                        <a:rPr lang="en-US" altLang="zh-CN" sz="2000" b="0" i="0" u="none" strike="noStrike">
                          <a:solidFill>
                            <a:srgbClr val="000000"/>
                          </a:solidFill>
                          <a:effectLst/>
                          <a:latin typeface="+mn-ea"/>
                          <a:ea typeface="+mn-ea"/>
                        </a:rPr>
                        <a:t>92.77</a:t>
                      </a:r>
                    </a:p>
                  </a:txBody>
                  <a:tcPr marL="9525" marR="9525" marT="9525" marB="0" anchor="ctr"/>
                </a:tc>
                <a:tc>
                  <a:txBody>
                    <a:bodyPr/>
                    <a:lstStyle/>
                    <a:p>
                      <a:pPr algn="ctr" fontAlgn="ctr"/>
                      <a:r>
                        <a:rPr lang="en-US" altLang="zh-CN" sz="2000" b="0" i="0" u="none" strike="noStrike" dirty="0">
                          <a:solidFill>
                            <a:srgbClr val="000000"/>
                          </a:solidFill>
                          <a:effectLst/>
                          <a:latin typeface="+mn-ea"/>
                          <a:ea typeface="+mn-ea"/>
                        </a:rPr>
                        <a:t>95.85</a:t>
                      </a:r>
                    </a:p>
                  </a:txBody>
                  <a:tcPr marL="9525" marR="9525" marT="9525" marB="0" anchor="ctr"/>
                </a:tc>
                <a:tc>
                  <a:txBody>
                    <a:bodyPr/>
                    <a:lstStyle/>
                    <a:p>
                      <a:pPr algn="ctr" fontAlgn="ctr"/>
                      <a:r>
                        <a:rPr lang="en-US" altLang="zh-CN" sz="2000" b="1" i="0" u="none" strike="noStrike" dirty="0">
                          <a:solidFill>
                            <a:srgbClr val="A40000"/>
                          </a:solidFill>
                          <a:effectLst/>
                          <a:latin typeface="+mn-ea"/>
                          <a:ea typeface="+mn-ea"/>
                        </a:rPr>
                        <a:t>98.00</a:t>
                      </a:r>
                    </a:p>
                  </a:txBody>
                  <a:tcPr marL="9525" marR="9525" marT="9525" marB="0" anchor="ctr"/>
                </a:tc>
                <a:tc>
                  <a:txBody>
                    <a:bodyPr/>
                    <a:lstStyle/>
                    <a:p>
                      <a:pPr algn="ctr" fontAlgn="ctr"/>
                      <a:r>
                        <a:rPr lang="en-US" altLang="zh-CN" sz="2000" b="0" i="0" u="none" strike="noStrike" dirty="0">
                          <a:solidFill>
                            <a:srgbClr val="000000"/>
                          </a:solidFill>
                          <a:effectLst/>
                          <a:latin typeface="+mn-ea"/>
                          <a:ea typeface="+mn-ea"/>
                        </a:rPr>
                        <a:t>91.27</a:t>
                      </a:r>
                    </a:p>
                  </a:txBody>
                  <a:tcPr marL="9525" marR="9525" marT="9525" marB="0" anchor="ctr"/>
                </a:tc>
                <a:tc>
                  <a:txBody>
                    <a:bodyPr/>
                    <a:lstStyle/>
                    <a:p>
                      <a:pPr algn="ctr" fontAlgn="ctr"/>
                      <a:r>
                        <a:rPr lang="en-US" altLang="zh-CN" sz="2000" b="0" i="0" u="none" strike="noStrike" dirty="0">
                          <a:solidFill>
                            <a:srgbClr val="000000"/>
                          </a:solidFill>
                          <a:effectLst/>
                          <a:latin typeface="+mn-ea"/>
                          <a:ea typeface="+mn-ea"/>
                        </a:rPr>
                        <a:t>95.18</a:t>
                      </a:r>
                    </a:p>
                  </a:txBody>
                  <a:tcPr marL="9525" marR="9525" marT="9525" marB="0" anchor="ctr"/>
                </a:tc>
                <a:tc>
                  <a:txBody>
                    <a:bodyPr/>
                    <a:lstStyle/>
                    <a:p>
                      <a:pPr algn="ctr" fontAlgn="ctr"/>
                      <a:r>
                        <a:rPr lang="en-US" altLang="zh-CN" sz="2000" b="0" i="0" u="none" strike="noStrike" dirty="0">
                          <a:solidFill>
                            <a:srgbClr val="000000"/>
                          </a:solidFill>
                          <a:effectLst/>
                          <a:latin typeface="+mn-ea"/>
                          <a:ea typeface="+mn-ea"/>
                        </a:rPr>
                        <a:t>95.95</a:t>
                      </a:r>
                    </a:p>
                  </a:txBody>
                  <a:tcPr marL="9525" marR="9525" marT="9525" marB="0" anchor="ctr"/>
                </a:tc>
                <a:tc>
                  <a:txBody>
                    <a:bodyPr/>
                    <a:lstStyle/>
                    <a:p>
                      <a:pPr algn="ctr" fontAlgn="ctr"/>
                      <a:r>
                        <a:rPr lang="en-US" altLang="zh-CN" sz="2000" b="0" i="0" u="none" strike="noStrike" dirty="0">
                          <a:solidFill>
                            <a:srgbClr val="000000"/>
                          </a:solidFill>
                          <a:effectLst/>
                          <a:latin typeface="+mn-ea"/>
                          <a:ea typeface="+mn-ea"/>
                        </a:rPr>
                        <a:t>97.81</a:t>
                      </a:r>
                    </a:p>
                  </a:txBody>
                  <a:tcPr marL="9525" marR="9525" marT="9525" marB="0" anchor="ctr"/>
                </a:tc>
                <a:tc>
                  <a:txBody>
                    <a:bodyPr/>
                    <a:lstStyle/>
                    <a:p>
                      <a:pPr algn="ctr" fontAlgn="ctr"/>
                      <a:r>
                        <a:rPr lang="en-US" altLang="zh-CN" sz="2000" b="0" i="0" u="none" strike="noStrike" dirty="0">
                          <a:solidFill>
                            <a:srgbClr val="000000"/>
                          </a:solidFill>
                          <a:effectLst/>
                          <a:latin typeface="+mn-ea"/>
                          <a:ea typeface="+mn-ea"/>
                        </a:rPr>
                        <a:t>97.01</a:t>
                      </a:r>
                    </a:p>
                  </a:txBody>
                  <a:tcPr marL="9525" marR="9525" marT="9525" marB="0" anchor="ctr"/>
                </a:tc>
                <a:extLst>
                  <a:ext uri="{0D108BD9-81ED-4DB2-BD59-A6C34878D82A}">
                    <a16:rowId xmlns:a16="http://schemas.microsoft.com/office/drawing/2014/main" val="693753716"/>
                  </a:ext>
                </a:extLst>
              </a:tr>
            </a:tbl>
          </a:graphicData>
        </a:graphic>
      </p:graphicFrame>
    </p:spTree>
    <p:extLst>
      <p:ext uri="{BB962C8B-B14F-4D97-AF65-F5344CB8AC3E}">
        <p14:creationId xmlns:p14="http://schemas.microsoft.com/office/powerpoint/2010/main" val="474147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10.3.2</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异常频发码点分析</a:t>
            </a:r>
          </a:p>
        </p:txBody>
      </p:sp>
      <p:sp>
        <p:nvSpPr>
          <p:cNvPr id="4" name="文本框 3">
            <a:extLst>
              <a:ext uri="{FF2B5EF4-FFF2-40B4-BE49-F238E27FC236}">
                <a16:creationId xmlns:a16="http://schemas.microsoft.com/office/drawing/2014/main" id="{5EE5FFEE-1F67-43E7-783A-AC9DA2F4467B}"/>
              </a:ext>
            </a:extLst>
          </p:cNvPr>
          <p:cNvSpPr txBox="1"/>
          <p:nvPr/>
        </p:nvSpPr>
        <p:spPr>
          <a:xfrm>
            <a:off x="983432" y="1628800"/>
            <a:ext cx="9793088" cy="4254626"/>
          </a:xfrm>
          <a:prstGeom prst="rect">
            <a:avLst/>
          </a:prstGeom>
          <a:noFill/>
        </p:spPr>
        <p:txBody>
          <a:bodyPr wrap="square">
            <a:spAutoFit/>
          </a:bodyPr>
          <a:lstStyle/>
          <a:p>
            <a:pPr>
              <a:lnSpc>
                <a:spcPts val="2800"/>
              </a:lnSpc>
            </a:pPr>
            <a:r>
              <a:rPr lang="zh-CN" altLang="en-US" sz="2000" dirty="0">
                <a:latin typeface="+mn-ea"/>
              </a:rPr>
              <a:t>为找出异常频发的位置，分析人员通常对一定时间内的异常数据进行分析，统计每一个码点发生异常的次数和异常类型：为售后人员排查码点和维修设备提供信息。对于码点的分析一般认为，</a:t>
            </a:r>
            <a:r>
              <a:rPr lang="zh-CN" altLang="en-US" sz="2000" b="1" dirty="0">
                <a:solidFill>
                  <a:srgbClr val="FF0000"/>
                </a:solidFill>
                <a:latin typeface="+mn-ea"/>
              </a:rPr>
              <a:t>一个月内发生15次以上</a:t>
            </a:r>
            <a:r>
              <a:rPr lang="zh-CN" altLang="en-US" sz="2000" dirty="0">
                <a:latin typeface="+mn-ea"/>
              </a:rPr>
              <a:t>即为频繁发生。结合以下三个指标，可以全面地反映码点的情况：</a:t>
            </a:r>
            <a:endParaRPr lang="en-US" altLang="zh-CN" sz="2000" dirty="0">
              <a:latin typeface="+mn-ea"/>
            </a:endParaRPr>
          </a:p>
          <a:p>
            <a:pPr>
              <a:lnSpc>
                <a:spcPct val="150000"/>
              </a:lnSpc>
            </a:pPr>
            <a:r>
              <a:rPr lang="zh-CN" altLang="en-US" sz="2000" dirty="0">
                <a:latin typeface="+mn-ea"/>
              </a:rPr>
              <a:t> （1）“涉及AGV数量”是为了判断该异常的频繁发生是由少数车或多数车引起的，若涉及的AGV数量较多，则表明该码点大概率存在问题</a:t>
            </a:r>
            <a:endParaRPr lang="en-US" altLang="zh-CN" sz="2000" dirty="0">
              <a:latin typeface="+mn-ea"/>
            </a:endParaRPr>
          </a:p>
          <a:p>
            <a:pPr>
              <a:lnSpc>
                <a:spcPct val="150000"/>
              </a:lnSpc>
            </a:pPr>
            <a:r>
              <a:rPr lang="zh-CN" altLang="en-US" sz="2000" dirty="0">
                <a:latin typeface="+mn-ea"/>
              </a:rPr>
              <a:t>（2）“该码点发生异常数占该仓此类异常总数的比例”较高，表明该合发生的异常大部分由该码点引起，同样表明该码点存在问题</a:t>
            </a:r>
            <a:endParaRPr lang="en-US" altLang="zh-CN" sz="2000" dirty="0">
              <a:latin typeface="+mn-ea"/>
            </a:endParaRPr>
          </a:p>
          <a:p>
            <a:pPr>
              <a:lnSpc>
                <a:spcPct val="150000"/>
              </a:lnSpc>
            </a:pPr>
            <a:r>
              <a:rPr lang="zh-CN" altLang="en-US" sz="2000" dirty="0">
                <a:latin typeface="+mn-ea"/>
              </a:rPr>
              <a:t>（3）“近七日的异常次数”用来判断该码点的问题在近期是否仍存在，若近期仍然发生异常，应及时进行处理</a:t>
            </a:r>
          </a:p>
        </p:txBody>
      </p:sp>
    </p:spTree>
    <p:extLst>
      <p:ext uri="{BB962C8B-B14F-4D97-AF65-F5344CB8AC3E}">
        <p14:creationId xmlns:p14="http://schemas.microsoft.com/office/powerpoint/2010/main" val="1467457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10.3.2</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异常频发码点分析</a:t>
            </a:r>
          </a:p>
        </p:txBody>
      </p:sp>
      <p:sp>
        <p:nvSpPr>
          <p:cNvPr id="3" name="文本框 2">
            <a:extLst>
              <a:ext uri="{FF2B5EF4-FFF2-40B4-BE49-F238E27FC236}">
                <a16:creationId xmlns:a16="http://schemas.microsoft.com/office/drawing/2014/main" id="{2EDA6636-29FD-45C6-02A6-B4857598B1ED}"/>
              </a:ext>
            </a:extLst>
          </p:cNvPr>
          <p:cNvSpPr txBox="1"/>
          <p:nvPr/>
        </p:nvSpPr>
        <p:spPr>
          <a:xfrm>
            <a:off x="767409" y="1627397"/>
            <a:ext cx="4032447" cy="4202048"/>
          </a:xfrm>
          <a:prstGeom prst="rect">
            <a:avLst/>
          </a:prstGeom>
          <a:noFill/>
        </p:spPr>
        <p:txBody>
          <a:bodyPr wrap="square">
            <a:spAutoFit/>
          </a:bodyPr>
          <a:lstStyle/>
          <a:p>
            <a:pPr>
              <a:lnSpc>
                <a:spcPct val="150000"/>
              </a:lnSpc>
            </a:pPr>
            <a:r>
              <a:rPr lang="zh-CN" altLang="en-US" sz="2000" b="1" dirty="0"/>
              <a:t>仓库码点的可视化分析</a:t>
            </a:r>
            <a:endParaRPr lang="en-US" altLang="zh-CN" sz="2000" b="1" dirty="0"/>
          </a:p>
          <a:p>
            <a:pPr>
              <a:lnSpc>
                <a:spcPct val="150000"/>
              </a:lnSpc>
            </a:pPr>
            <a:r>
              <a:rPr lang="zh-CN" altLang="en-US" sz="2000" dirty="0"/>
              <a:t>热力图以特殊高亮的形式显示数据的大小和数据所发生地理区域的图示。下图热力图显示了AGV仓库A某月发生脱轨异常的情况，其中</a:t>
            </a:r>
            <a:r>
              <a:rPr lang="zh-CN" altLang="en-US" sz="2000" dirty="0">
                <a:solidFill>
                  <a:srgbClr val="FF0000"/>
                </a:solidFill>
              </a:rPr>
              <a:t>颜色越接近红色代表脱轨异常发生数量越多</a:t>
            </a:r>
            <a:r>
              <a:rPr lang="zh-CN" altLang="en-US" sz="2000" dirty="0"/>
              <a:t>，越接近蓝色代表脱轨异常发生越少，没有颜色填充则表示该月未发生脱轨异常。</a:t>
            </a:r>
          </a:p>
        </p:txBody>
      </p:sp>
      <p:sp>
        <p:nvSpPr>
          <p:cNvPr id="6" name="文本框 5">
            <a:extLst>
              <a:ext uri="{FF2B5EF4-FFF2-40B4-BE49-F238E27FC236}">
                <a16:creationId xmlns:a16="http://schemas.microsoft.com/office/drawing/2014/main" id="{BEF3EF3B-542F-3456-F57B-A57BB83B5AE5}"/>
              </a:ext>
            </a:extLst>
          </p:cNvPr>
          <p:cNvSpPr txBox="1"/>
          <p:nvPr/>
        </p:nvSpPr>
        <p:spPr>
          <a:xfrm>
            <a:off x="5366740" y="4437112"/>
            <a:ext cx="6211048" cy="1713611"/>
          </a:xfrm>
          <a:prstGeom prst="rect">
            <a:avLst/>
          </a:prstGeom>
          <a:noFill/>
        </p:spPr>
        <p:txBody>
          <a:bodyPr wrap="square">
            <a:spAutoFit/>
          </a:bodyPr>
          <a:lstStyle/>
          <a:p>
            <a:pPr>
              <a:lnSpc>
                <a:spcPct val="150000"/>
              </a:lnSpc>
            </a:pPr>
            <a:r>
              <a:rPr lang="zh-CN" altLang="en-US" dirty="0"/>
              <a:t>从上图可以看出，脱轨异常经常发生在实心正方形所代表的码点上，在实际仓库中，实心正方形所代表的码点是货架点，即该月A仓库脱轨异常经常发生在货架点上，需告知现场人员进行货架码点的排查，并增加货架码点的定期排查频率</a:t>
            </a:r>
          </a:p>
        </p:txBody>
      </p:sp>
      <p:pic>
        <p:nvPicPr>
          <p:cNvPr id="10" name="图片 9">
            <a:extLst>
              <a:ext uri="{FF2B5EF4-FFF2-40B4-BE49-F238E27FC236}">
                <a16:creationId xmlns:a16="http://schemas.microsoft.com/office/drawing/2014/main" id="{B45AF55F-CFE5-F0A5-EA57-C8D1899B3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68" y="1844824"/>
            <a:ext cx="5328592" cy="2504787"/>
          </a:xfrm>
          <a:prstGeom prst="rect">
            <a:avLst/>
          </a:prstGeom>
        </p:spPr>
      </p:pic>
    </p:spTree>
    <p:extLst>
      <p:ext uri="{BB962C8B-B14F-4D97-AF65-F5344CB8AC3E}">
        <p14:creationId xmlns:p14="http://schemas.microsoft.com/office/powerpoint/2010/main" val="2845556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10.3.2</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异常频发码点分析</a:t>
            </a:r>
          </a:p>
        </p:txBody>
      </p:sp>
      <p:graphicFrame>
        <p:nvGraphicFramePr>
          <p:cNvPr id="2" name="表格 1">
            <a:extLst>
              <a:ext uri="{FF2B5EF4-FFF2-40B4-BE49-F238E27FC236}">
                <a16:creationId xmlns:a16="http://schemas.microsoft.com/office/drawing/2014/main" id="{5BBBA786-FF47-71D5-379D-AF9C58A8F0B1}"/>
              </a:ext>
            </a:extLst>
          </p:cNvPr>
          <p:cNvGraphicFramePr>
            <a:graphicFrameLocks noGrp="1"/>
          </p:cNvGraphicFramePr>
          <p:nvPr>
            <p:extLst>
              <p:ext uri="{D42A27DB-BD31-4B8C-83A1-F6EECF244321}">
                <p14:modId xmlns:p14="http://schemas.microsoft.com/office/powerpoint/2010/main" val="1556528269"/>
              </p:ext>
            </p:extLst>
          </p:nvPr>
        </p:nvGraphicFramePr>
        <p:xfrm>
          <a:off x="551384" y="1700808"/>
          <a:ext cx="6048675" cy="4450884"/>
        </p:xfrm>
        <a:graphic>
          <a:graphicData uri="http://schemas.openxmlformats.org/drawingml/2006/table">
            <a:tbl>
              <a:tblPr>
                <a:tableStyleId>{5C22544A-7EE6-4342-B048-85BDC9FD1C3A}</a:tableStyleId>
              </a:tblPr>
              <a:tblGrid>
                <a:gridCol w="672075">
                  <a:extLst>
                    <a:ext uri="{9D8B030D-6E8A-4147-A177-3AD203B41FA5}">
                      <a16:colId xmlns:a16="http://schemas.microsoft.com/office/drawing/2014/main" val="2947315306"/>
                    </a:ext>
                  </a:extLst>
                </a:gridCol>
                <a:gridCol w="672075">
                  <a:extLst>
                    <a:ext uri="{9D8B030D-6E8A-4147-A177-3AD203B41FA5}">
                      <a16:colId xmlns:a16="http://schemas.microsoft.com/office/drawing/2014/main" val="2672602073"/>
                    </a:ext>
                  </a:extLst>
                </a:gridCol>
                <a:gridCol w="672075">
                  <a:extLst>
                    <a:ext uri="{9D8B030D-6E8A-4147-A177-3AD203B41FA5}">
                      <a16:colId xmlns:a16="http://schemas.microsoft.com/office/drawing/2014/main" val="2760869112"/>
                    </a:ext>
                  </a:extLst>
                </a:gridCol>
                <a:gridCol w="672075">
                  <a:extLst>
                    <a:ext uri="{9D8B030D-6E8A-4147-A177-3AD203B41FA5}">
                      <a16:colId xmlns:a16="http://schemas.microsoft.com/office/drawing/2014/main" val="4077911052"/>
                    </a:ext>
                  </a:extLst>
                </a:gridCol>
                <a:gridCol w="672075">
                  <a:extLst>
                    <a:ext uri="{9D8B030D-6E8A-4147-A177-3AD203B41FA5}">
                      <a16:colId xmlns:a16="http://schemas.microsoft.com/office/drawing/2014/main" val="1111765134"/>
                    </a:ext>
                  </a:extLst>
                </a:gridCol>
                <a:gridCol w="672075">
                  <a:extLst>
                    <a:ext uri="{9D8B030D-6E8A-4147-A177-3AD203B41FA5}">
                      <a16:colId xmlns:a16="http://schemas.microsoft.com/office/drawing/2014/main" val="723903235"/>
                    </a:ext>
                  </a:extLst>
                </a:gridCol>
                <a:gridCol w="672075">
                  <a:extLst>
                    <a:ext uri="{9D8B030D-6E8A-4147-A177-3AD203B41FA5}">
                      <a16:colId xmlns:a16="http://schemas.microsoft.com/office/drawing/2014/main" val="2900276613"/>
                    </a:ext>
                  </a:extLst>
                </a:gridCol>
                <a:gridCol w="672075">
                  <a:extLst>
                    <a:ext uri="{9D8B030D-6E8A-4147-A177-3AD203B41FA5}">
                      <a16:colId xmlns:a16="http://schemas.microsoft.com/office/drawing/2014/main" val="409343026"/>
                    </a:ext>
                  </a:extLst>
                </a:gridCol>
                <a:gridCol w="672075">
                  <a:extLst>
                    <a:ext uri="{9D8B030D-6E8A-4147-A177-3AD203B41FA5}">
                      <a16:colId xmlns:a16="http://schemas.microsoft.com/office/drawing/2014/main" val="3652843623"/>
                    </a:ext>
                  </a:extLst>
                </a:gridCol>
              </a:tblGrid>
              <a:tr h="291252">
                <a:tc>
                  <a:txBody>
                    <a:bodyPr/>
                    <a:lstStyle/>
                    <a:p>
                      <a:pPr algn="ctr" fontAlgn="ct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endParaRPr lang="zh-CN" altLang="en-US" sz="1800" b="1"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800" b="1" u="none" strike="noStrike" dirty="0">
                          <a:solidFill>
                            <a:schemeClr val="bg1"/>
                          </a:solidFill>
                          <a:effectLst/>
                          <a:latin typeface="+mn-ea"/>
                          <a:ea typeface="+mn-ea"/>
                        </a:rPr>
                        <a:t>通道</a:t>
                      </a: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800" b="1" u="none" strike="noStrike" dirty="0">
                          <a:solidFill>
                            <a:schemeClr val="bg1"/>
                          </a:solidFill>
                          <a:effectLst/>
                          <a:latin typeface="+mn-ea"/>
                          <a:ea typeface="+mn-ea"/>
                        </a:rPr>
                        <a:t>通道</a:t>
                      </a: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endParaRPr lang="zh-CN" altLang="en-US" sz="18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extLst>
                  <a:ext uri="{0D108BD9-81ED-4DB2-BD59-A6C34878D82A}">
                    <a16:rowId xmlns:a16="http://schemas.microsoft.com/office/drawing/2014/main" val="3511437784"/>
                  </a:ext>
                </a:extLst>
              </a:tr>
              <a:tr h="259977">
                <a:tc>
                  <a:txBody>
                    <a:bodyPr/>
                    <a:lstStyle/>
                    <a:p>
                      <a:pPr algn="ctr" fontAlgn="ctr"/>
                      <a:r>
                        <a:rPr lang="zh-CN" altLang="en-US" sz="1600" u="none" strike="noStrike" dirty="0">
                          <a:solidFill>
                            <a:schemeClr val="bg1"/>
                          </a:solidFill>
                          <a:effectLst/>
                          <a:latin typeface="+mn-ea"/>
                          <a:ea typeface="+mn-ea"/>
                        </a:rPr>
                        <a:t>货架</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590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311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91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765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180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355</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729</a:t>
                      </a:r>
                      <a:endParaRPr lang="en-US" altLang="zh-CN"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818024580"/>
                  </a:ext>
                </a:extLst>
              </a:tr>
              <a:tr h="259977">
                <a:tc>
                  <a:txBody>
                    <a:bodyPr/>
                    <a:lstStyle/>
                    <a:p>
                      <a:pPr algn="ctr" fontAlgn="ctr"/>
                      <a:r>
                        <a:rPr lang="zh-CN" altLang="en-US" sz="1600" u="none" strike="noStrike" dirty="0">
                          <a:solidFill>
                            <a:schemeClr val="bg1"/>
                          </a:solidFill>
                          <a:effectLst/>
                          <a:latin typeface="+mn-ea"/>
                          <a:ea typeface="+mn-ea"/>
                        </a:rPr>
                        <a:t>货架</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279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368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321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329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386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783</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784879497"/>
                  </a:ext>
                </a:extLst>
              </a:tr>
              <a:tr h="259977">
                <a:tc>
                  <a:txBody>
                    <a:bodyPr/>
                    <a:lstStyle/>
                    <a:p>
                      <a:pPr algn="ctr" fontAlgn="ctr"/>
                      <a:r>
                        <a:rPr lang="zh-CN" altLang="en-US" sz="1600" u="none" strike="noStrike" dirty="0">
                          <a:solidFill>
                            <a:schemeClr val="bg1"/>
                          </a:solidFill>
                          <a:effectLst/>
                          <a:latin typeface="+mn-ea"/>
                          <a:ea typeface="+mn-ea"/>
                        </a:rPr>
                        <a:t>通道</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52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90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97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17</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437672941"/>
                  </a:ext>
                </a:extLst>
              </a:tr>
              <a:tr h="259977">
                <a:tc>
                  <a:txBody>
                    <a:bodyPr/>
                    <a:lstStyle/>
                    <a:p>
                      <a:pPr algn="ctr" fontAlgn="ctr"/>
                      <a:r>
                        <a:rPr lang="zh-CN" altLang="en-US" sz="1600" u="none" strike="noStrike">
                          <a:solidFill>
                            <a:schemeClr val="bg1"/>
                          </a:solidFill>
                          <a:effectLst/>
                          <a:latin typeface="+mn-ea"/>
                          <a:ea typeface="+mn-ea"/>
                        </a:rPr>
                        <a:t>通道</a:t>
                      </a:r>
                      <a:endParaRPr lang="zh-CN" altLang="en-US" sz="1600" b="0" i="0" u="none" strike="noStrike">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12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65</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121469009"/>
                  </a:ext>
                </a:extLst>
              </a:tr>
              <a:tr h="259977">
                <a:tc>
                  <a:txBody>
                    <a:bodyPr/>
                    <a:lstStyle/>
                    <a:p>
                      <a:pPr algn="ctr" fontAlgn="ctr"/>
                      <a:r>
                        <a:rPr lang="zh-CN" altLang="en-US" sz="1600" u="none" strike="noStrike" dirty="0">
                          <a:solidFill>
                            <a:schemeClr val="bg1"/>
                          </a:solidFill>
                          <a:effectLst/>
                          <a:latin typeface="+mn-ea"/>
                          <a:ea typeface="+mn-ea"/>
                        </a:rPr>
                        <a:t>货架</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226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581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600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616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262</a:t>
                      </a:r>
                      <a:endParaRPr lang="en-US" altLang="zh-CN" sz="16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550</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490381141"/>
                  </a:ext>
                </a:extLst>
              </a:tr>
              <a:tr h="259977">
                <a:tc>
                  <a:txBody>
                    <a:bodyPr/>
                    <a:lstStyle/>
                    <a:p>
                      <a:pPr algn="ctr" fontAlgn="ctr"/>
                      <a:r>
                        <a:rPr lang="zh-CN" altLang="en-US" sz="1600" u="none" strike="noStrike" dirty="0">
                          <a:solidFill>
                            <a:schemeClr val="bg1"/>
                          </a:solidFill>
                          <a:effectLst/>
                          <a:latin typeface="+mn-ea"/>
                          <a:ea typeface="+mn-ea"/>
                        </a:rPr>
                        <a:t>货架</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407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535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93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698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480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476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497</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679881878"/>
                  </a:ext>
                </a:extLst>
              </a:tr>
              <a:tr h="259977">
                <a:tc>
                  <a:txBody>
                    <a:bodyPr/>
                    <a:lstStyle/>
                    <a:p>
                      <a:pPr algn="ctr" fontAlgn="ctr"/>
                      <a:r>
                        <a:rPr lang="zh-CN" altLang="en-US" sz="1600" u="none" strike="noStrike" dirty="0">
                          <a:solidFill>
                            <a:schemeClr val="bg1"/>
                          </a:solidFill>
                          <a:effectLst/>
                          <a:latin typeface="+mn-ea"/>
                          <a:ea typeface="+mn-ea"/>
                        </a:rPr>
                        <a:t>通道</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49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95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83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54</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552597703"/>
                  </a:ext>
                </a:extLst>
              </a:tr>
              <a:tr h="259977">
                <a:tc>
                  <a:txBody>
                    <a:bodyPr/>
                    <a:lstStyle/>
                    <a:p>
                      <a:pPr algn="ctr" fontAlgn="ctr"/>
                      <a:r>
                        <a:rPr lang="zh-CN" altLang="en-US" sz="1600" u="none" strike="noStrike" dirty="0">
                          <a:solidFill>
                            <a:schemeClr val="bg1"/>
                          </a:solidFill>
                          <a:effectLst/>
                          <a:latin typeface="+mn-ea"/>
                          <a:ea typeface="+mn-ea"/>
                        </a:rPr>
                        <a:t>通道</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38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86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30</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98857061"/>
                  </a:ext>
                </a:extLst>
              </a:tr>
              <a:tr h="259977">
                <a:tc>
                  <a:txBody>
                    <a:bodyPr/>
                    <a:lstStyle/>
                    <a:p>
                      <a:pPr algn="ctr" fontAlgn="ctr"/>
                      <a:r>
                        <a:rPr lang="zh-CN" altLang="en-US" sz="1600" u="none" strike="noStrike" dirty="0">
                          <a:solidFill>
                            <a:schemeClr val="bg1"/>
                          </a:solidFill>
                          <a:effectLst/>
                          <a:latin typeface="+mn-ea"/>
                          <a:ea typeface="+mn-ea"/>
                        </a:rPr>
                        <a:t>货架</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615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704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552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683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270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612</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751584079"/>
                  </a:ext>
                </a:extLst>
              </a:tr>
              <a:tr h="259977">
                <a:tc>
                  <a:txBody>
                    <a:bodyPr/>
                    <a:lstStyle/>
                    <a:p>
                      <a:pPr algn="ctr" fontAlgn="ctr"/>
                      <a:r>
                        <a:rPr lang="zh-CN" altLang="en-US" sz="1600" u="none" strike="noStrike" dirty="0">
                          <a:solidFill>
                            <a:schemeClr val="bg1"/>
                          </a:solidFill>
                          <a:effectLst/>
                          <a:latin typeface="+mn-ea"/>
                          <a:ea typeface="+mn-ea"/>
                        </a:rPr>
                        <a:t>货架</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382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674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661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612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389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457</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770687132"/>
                  </a:ext>
                </a:extLst>
              </a:tr>
              <a:tr h="259977">
                <a:tc>
                  <a:txBody>
                    <a:bodyPr/>
                    <a:lstStyle/>
                    <a:p>
                      <a:pPr algn="ctr" fontAlgn="ctr"/>
                      <a:r>
                        <a:rPr lang="zh-CN" altLang="en-US" sz="1600" u="none" strike="noStrike" dirty="0">
                          <a:solidFill>
                            <a:schemeClr val="bg1"/>
                          </a:solidFill>
                          <a:effectLst/>
                          <a:latin typeface="+mn-ea"/>
                          <a:ea typeface="+mn-ea"/>
                        </a:rPr>
                        <a:t>通道</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94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88</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53348750"/>
                  </a:ext>
                </a:extLst>
              </a:tr>
              <a:tr h="259977">
                <a:tc>
                  <a:txBody>
                    <a:bodyPr/>
                    <a:lstStyle/>
                    <a:p>
                      <a:pPr algn="ctr" fontAlgn="ctr"/>
                      <a:r>
                        <a:rPr lang="zh-CN" altLang="en-US" sz="1600" u="none" strike="noStrike" dirty="0">
                          <a:solidFill>
                            <a:schemeClr val="bg1"/>
                          </a:solidFill>
                          <a:effectLst/>
                          <a:latin typeface="+mn-ea"/>
                          <a:ea typeface="+mn-ea"/>
                        </a:rPr>
                        <a:t>通道</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97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40</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825417608"/>
                  </a:ext>
                </a:extLst>
              </a:tr>
              <a:tr h="259977">
                <a:tc>
                  <a:txBody>
                    <a:bodyPr/>
                    <a:lstStyle/>
                    <a:p>
                      <a:pPr algn="ctr" fontAlgn="ctr"/>
                      <a:r>
                        <a:rPr lang="zh-CN" altLang="en-US" sz="1600" u="none" strike="noStrike" dirty="0">
                          <a:solidFill>
                            <a:schemeClr val="bg1"/>
                          </a:solidFill>
                          <a:effectLst/>
                          <a:latin typeface="+mn-ea"/>
                          <a:ea typeface="+mn-ea"/>
                        </a:rPr>
                        <a:t>货架</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671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788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556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295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439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430</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241469631"/>
                  </a:ext>
                </a:extLst>
              </a:tr>
              <a:tr h="259977">
                <a:tc>
                  <a:txBody>
                    <a:bodyPr/>
                    <a:lstStyle/>
                    <a:p>
                      <a:pPr algn="ctr" fontAlgn="ctr"/>
                      <a:r>
                        <a:rPr lang="zh-CN" altLang="en-US" sz="1600" u="none" strike="noStrike" dirty="0">
                          <a:solidFill>
                            <a:schemeClr val="bg1"/>
                          </a:solidFill>
                          <a:effectLst/>
                          <a:latin typeface="+mn-ea"/>
                          <a:ea typeface="+mn-ea"/>
                        </a:rPr>
                        <a:t>货架</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750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476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504</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550</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89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505</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193</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179012958"/>
                  </a:ext>
                </a:extLst>
              </a:tr>
              <a:tr h="259977">
                <a:tc>
                  <a:txBody>
                    <a:bodyPr/>
                    <a:lstStyle/>
                    <a:p>
                      <a:pPr algn="ctr" fontAlgn="ctr"/>
                      <a:r>
                        <a:rPr lang="zh-CN" altLang="en-US" sz="1600" u="none" strike="noStrike" dirty="0">
                          <a:solidFill>
                            <a:schemeClr val="bg1"/>
                          </a:solidFill>
                          <a:effectLst/>
                          <a:latin typeface="+mn-ea"/>
                          <a:ea typeface="+mn-ea"/>
                        </a:rPr>
                        <a:t>通道</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88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83</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11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61</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56</a:t>
                      </a:r>
                      <a:endParaRPr lang="en-US" altLang="zh-CN" sz="16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904748404"/>
                  </a:ext>
                </a:extLst>
              </a:tr>
              <a:tr h="259977">
                <a:tc>
                  <a:txBody>
                    <a:bodyPr/>
                    <a:lstStyle/>
                    <a:p>
                      <a:pPr algn="ctr" fontAlgn="ctr"/>
                      <a:r>
                        <a:rPr lang="zh-CN" altLang="en-US" sz="1600" u="none" strike="noStrike" dirty="0">
                          <a:solidFill>
                            <a:schemeClr val="bg1"/>
                          </a:solidFill>
                          <a:effectLst/>
                          <a:latin typeface="+mn-ea"/>
                          <a:ea typeface="+mn-ea"/>
                        </a:rPr>
                        <a:t>通道</a:t>
                      </a:r>
                      <a:endParaRPr lang="zh-CN" altLang="en-US" sz="1600" b="0"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en-US" altLang="zh-CN" sz="1600" u="none" strike="noStrike">
                          <a:effectLst/>
                          <a:latin typeface="+mn-ea"/>
                          <a:ea typeface="+mn-ea"/>
                        </a:rPr>
                        <a:t>39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68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77</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32</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49</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26</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a:effectLst/>
                          <a:latin typeface="+mn-ea"/>
                          <a:ea typeface="+mn-ea"/>
                        </a:rPr>
                        <a:t>48</a:t>
                      </a:r>
                      <a:endParaRPr lang="en-US" altLang="zh-CN" sz="1600" b="0" i="0" u="none" strike="noStrike">
                        <a:solidFill>
                          <a:srgbClr val="000000"/>
                        </a:solidFill>
                        <a:effectLst/>
                        <a:latin typeface="+mn-ea"/>
                        <a:ea typeface="+mn-ea"/>
                      </a:endParaRPr>
                    </a:p>
                  </a:txBody>
                  <a:tcPr marL="9525" marR="9525" marT="9525" marB="0" anchor="ctr"/>
                </a:tc>
                <a:tc>
                  <a:txBody>
                    <a:bodyPr/>
                    <a:lstStyle/>
                    <a:p>
                      <a:pPr algn="ctr" fontAlgn="ctr"/>
                      <a:r>
                        <a:rPr lang="en-US" altLang="zh-CN" sz="1600" u="none" strike="noStrike" dirty="0">
                          <a:effectLst/>
                          <a:latin typeface="+mn-ea"/>
                          <a:ea typeface="+mn-ea"/>
                        </a:rPr>
                        <a:t>54</a:t>
                      </a:r>
                      <a:endParaRPr lang="en-US" altLang="zh-CN" sz="16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63722514"/>
                  </a:ext>
                </a:extLst>
              </a:tr>
            </a:tbl>
          </a:graphicData>
        </a:graphic>
      </p:graphicFrame>
      <p:sp>
        <p:nvSpPr>
          <p:cNvPr id="5" name="文本框 4">
            <a:extLst>
              <a:ext uri="{FF2B5EF4-FFF2-40B4-BE49-F238E27FC236}">
                <a16:creationId xmlns:a16="http://schemas.microsoft.com/office/drawing/2014/main" id="{FBA24198-CB7A-9177-207A-673CCEA9597C}"/>
              </a:ext>
            </a:extLst>
          </p:cNvPr>
          <p:cNvSpPr txBox="1"/>
          <p:nvPr/>
        </p:nvSpPr>
        <p:spPr>
          <a:xfrm>
            <a:off x="7103112" y="1844824"/>
            <a:ext cx="4580887" cy="4093428"/>
          </a:xfrm>
          <a:prstGeom prst="rect">
            <a:avLst/>
          </a:prstGeom>
          <a:noFill/>
        </p:spPr>
        <p:txBody>
          <a:bodyPr wrap="square">
            <a:spAutoFit/>
          </a:bodyPr>
          <a:lstStyle/>
          <a:p>
            <a:r>
              <a:rPr lang="zh-CN" altLang="en-US" sz="2000" b="1" dirty="0">
                <a:solidFill>
                  <a:srgbClr val="FF0000"/>
                </a:solidFill>
                <a:latin typeface="+mn-ea"/>
              </a:rPr>
              <a:t>热力图的制作步骤</a:t>
            </a:r>
            <a:endParaRPr lang="en-US" altLang="zh-CN" sz="2000" b="1" dirty="0">
              <a:solidFill>
                <a:srgbClr val="FF0000"/>
              </a:solidFill>
              <a:latin typeface="+mn-ea"/>
            </a:endParaRPr>
          </a:p>
          <a:p>
            <a:r>
              <a:rPr lang="zh-CN" altLang="en-US" sz="2000" dirty="0">
                <a:latin typeface="+mn-ea"/>
              </a:rPr>
              <a:t>采用</a:t>
            </a:r>
            <a:r>
              <a:rPr lang="zh-CN" altLang="en-US" sz="2000" b="1" dirty="0">
                <a:solidFill>
                  <a:srgbClr val="FF0000"/>
                </a:solidFill>
                <a:latin typeface="+mn-ea"/>
              </a:rPr>
              <a:t>色阶</a:t>
            </a:r>
            <a:r>
              <a:rPr lang="zh-CN" altLang="en-US" sz="2000" dirty="0">
                <a:latin typeface="+mn-ea"/>
              </a:rPr>
              <a:t>的方法用 Excel 制作热力图，步骤如下。</a:t>
            </a:r>
            <a:endParaRPr lang="en-US" altLang="zh-CN" sz="2000" dirty="0">
              <a:latin typeface="+mn-ea"/>
            </a:endParaRPr>
          </a:p>
          <a:p>
            <a:r>
              <a:rPr lang="zh-CN" altLang="en-US" sz="2000" dirty="0">
                <a:latin typeface="+mn-ea"/>
              </a:rPr>
              <a:t>(1)选中需处理的数据，执行“开始→条件格式→色阶”，选择一个合适的色阶</a:t>
            </a:r>
            <a:endParaRPr lang="en-US" altLang="zh-CN" sz="2000" dirty="0">
              <a:latin typeface="+mn-ea"/>
            </a:endParaRPr>
          </a:p>
          <a:p>
            <a:r>
              <a:rPr lang="en-US" altLang="zh-CN" sz="2000" dirty="0">
                <a:latin typeface="+mn-ea"/>
              </a:rPr>
              <a:t>(2)</a:t>
            </a:r>
            <a:r>
              <a:rPr lang="zh-CN" altLang="en-US" sz="2000" dirty="0">
                <a:latin typeface="+mn-ea"/>
              </a:rPr>
              <a:t>选择好颜色之后得到了如下结果，发现通道的颜色偏蓝色，以箭头标识，此为异常少发区域</a:t>
            </a:r>
            <a:endParaRPr lang="en-US" altLang="zh-CN" sz="2000" dirty="0">
              <a:latin typeface="+mn-ea"/>
            </a:endParaRPr>
          </a:p>
          <a:p>
            <a:r>
              <a:rPr lang="en-US" altLang="zh-CN" sz="2000" dirty="0">
                <a:latin typeface="+mn-ea"/>
              </a:rPr>
              <a:t>(3)</a:t>
            </a:r>
            <a:r>
              <a:rPr lang="zh-CN" altLang="en-US" sz="2000" dirty="0">
                <a:latin typeface="+mn-ea"/>
              </a:rPr>
              <a:t>把文字隐藏掉。先选择数据区域，然后行“开始格式设置单元格格式”在弹出的对话框内，选择“数字→自定义” 。在类型中输入三个英文的分号。如此，可以得到初步效果图。</a:t>
            </a:r>
          </a:p>
        </p:txBody>
      </p:sp>
    </p:spTree>
    <p:extLst>
      <p:ext uri="{BB962C8B-B14F-4D97-AF65-F5344CB8AC3E}">
        <p14:creationId xmlns:p14="http://schemas.microsoft.com/office/powerpoint/2010/main" val="3263645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10.3.2</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异常频发码点分析</a:t>
            </a:r>
          </a:p>
        </p:txBody>
      </p:sp>
      <p:grpSp>
        <p:nvGrpSpPr>
          <p:cNvPr id="13" name="组合 12">
            <a:extLst>
              <a:ext uri="{FF2B5EF4-FFF2-40B4-BE49-F238E27FC236}">
                <a16:creationId xmlns:a16="http://schemas.microsoft.com/office/drawing/2014/main" id="{6C7E64C6-8521-84B3-27EE-3D526734A663}"/>
              </a:ext>
            </a:extLst>
          </p:cNvPr>
          <p:cNvGrpSpPr/>
          <p:nvPr/>
        </p:nvGrpSpPr>
        <p:grpSpPr>
          <a:xfrm>
            <a:off x="983432" y="1843626"/>
            <a:ext cx="9577064" cy="4104456"/>
            <a:chOff x="623392" y="1988840"/>
            <a:chExt cx="7359307" cy="3600401"/>
          </a:xfrm>
        </p:grpSpPr>
        <p:pic>
          <p:nvPicPr>
            <p:cNvPr id="6" name="图片 5">
              <a:extLst>
                <a:ext uri="{FF2B5EF4-FFF2-40B4-BE49-F238E27FC236}">
                  <a16:creationId xmlns:a16="http://schemas.microsoft.com/office/drawing/2014/main" id="{BF4B526D-7957-63CB-F221-D39E42CB8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1988840"/>
              <a:ext cx="7359307" cy="3600400"/>
            </a:xfrm>
            <a:prstGeom prst="rect">
              <a:avLst/>
            </a:prstGeom>
          </p:spPr>
        </p:pic>
        <p:sp>
          <p:nvSpPr>
            <p:cNvPr id="7" name="箭头: 右 6">
              <a:extLst>
                <a:ext uri="{FF2B5EF4-FFF2-40B4-BE49-F238E27FC236}">
                  <a16:creationId xmlns:a16="http://schemas.microsoft.com/office/drawing/2014/main" id="{75881891-01FE-3472-7E28-D05B88630196}"/>
                </a:ext>
              </a:extLst>
            </p:cNvPr>
            <p:cNvSpPr/>
            <p:nvPr/>
          </p:nvSpPr>
          <p:spPr>
            <a:xfrm rot="5400000">
              <a:off x="1422126" y="3710386"/>
              <a:ext cx="3600400" cy="157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右 7">
              <a:extLst>
                <a:ext uri="{FF2B5EF4-FFF2-40B4-BE49-F238E27FC236}">
                  <a16:creationId xmlns:a16="http://schemas.microsoft.com/office/drawing/2014/main" id="{087E9FE1-6F4A-9B0C-64BC-C22C8DEC9E8D}"/>
                </a:ext>
              </a:extLst>
            </p:cNvPr>
            <p:cNvSpPr/>
            <p:nvPr/>
          </p:nvSpPr>
          <p:spPr>
            <a:xfrm rot="5400000">
              <a:off x="3841639" y="3710385"/>
              <a:ext cx="3600400" cy="157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A6E440F0-A1BE-FDF5-CF52-F1752C1F45F7}"/>
                </a:ext>
              </a:extLst>
            </p:cNvPr>
            <p:cNvSpPr/>
            <p:nvPr/>
          </p:nvSpPr>
          <p:spPr>
            <a:xfrm>
              <a:off x="1508293" y="2780929"/>
              <a:ext cx="6474405"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7A773FDA-37ED-21D8-5878-4093F741A709}"/>
                </a:ext>
              </a:extLst>
            </p:cNvPr>
            <p:cNvSpPr/>
            <p:nvPr/>
          </p:nvSpPr>
          <p:spPr>
            <a:xfrm>
              <a:off x="1481361" y="3647671"/>
              <a:ext cx="6474405"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E02E7798-F74F-B232-2C86-E33A3F5E9331}"/>
                </a:ext>
              </a:extLst>
            </p:cNvPr>
            <p:cNvSpPr/>
            <p:nvPr/>
          </p:nvSpPr>
          <p:spPr>
            <a:xfrm>
              <a:off x="1271464" y="4511768"/>
              <a:ext cx="6474405"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a:extLst>
                <a:ext uri="{FF2B5EF4-FFF2-40B4-BE49-F238E27FC236}">
                  <a16:creationId xmlns:a16="http://schemas.microsoft.com/office/drawing/2014/main" id="{FBADA316-DAB2-FF56-C65E-2ABDC05D422F}"/>
                </a:ext>
              </a:extLst>
            </p:cNvPr>
            <p:cNvSpPr/>
            <p:nvPr/>
          </p:nvSpPr>
          <p:spPr>
            <a:xfrm>
              <a:off x="1306984" y="5385129"/>
              <a:ext cx="6474405"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7401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87888" y="1628800"/>
            <a:ext cx="4714170" cy="857081"/>
          </a:xfrm>
          <a:custGeom>
            <a:avLst/>
            <a:gdLst/>
            <a:ahLst/>
            <a:cxnLst/>
            <a:rect l="l" t="t" r="r" b="b"/>
            <a:pathLst>
              <a:path w="6632575" h="1205864">
                <a:moveTo>
                  <a:pt x="0" y="1205483"/>
                </a:moveTo>
                <a:lnTo>
                  <a:pt x="6632447" y="1205483"/>
                </a:lnTo>
                <a:lnTo>
                  <a:pt x="6632447" y="0"/>
                </a:lnTo>
                <a:lnTo>
                  <a:pt x="0" y="0"/>
                </a:lnTo>
                <a:lnTo>
                  <a:pt x="0" y="1205483"/>
                </a:lnTo>
              </a:path>
            </a:pathLst>
          </a:custGeom>
          <a:solidFill>
            <a:schemeClr val="accent1">
              <a:lumMod val="50000"/>
            </a:schemeClr>
          </a:solidFill>
        </p:spPr>
        <p:txBody>
          <a:bodyPr wrap="square" lIns="0" tIns="0" rIns="0" bIns="0" rtlCol="0"/>
          <a:lstStyle/>
          <a:p>
            <a:endParaRPr sz="1100"/>
          </a:p>
        </p:txBody>
      </p:sp>
      <p:sp>
        <p:nvSpPr>
          <p:cNvPr id="5" name="object 5"/>
          <p:cNvSpPr txBox="1"/>
          <p:nvPr/>
        </p:nvSpPr>
        <p:spPr>
          <a:xfrm>
            <a:off x="5352274" y="1841895"/>
            <a:ext cx="4204892" cy="430530"/>
          </a:xfrm>
          <a:prstGeom prst="rect">
            <a:avLst/>
          </a:prstGeom>
        </p:spPr>
        <p:txBody>
          <a:bodyPr vert="horz" wrap="square" lIns="0" tIns="0" rIns="0" bIns="0" rtlCol="0">
            <a:spAutoFit/>
          </a:bodyPr>
          <a:lstStyle/>
          <a:p>
            <a:pPr marL="8890" algn="ctr">
              <a:tabLst>
                <a:tab pos="1146810" algn="l"/>
              </a:tabLst>
            </a:pPr>
            <a:r>
              <a:rPr lang="zh-CN" altLang="en-US" sz="2800" dirty="0">
                <a:solidFill>
                  <a:schemeClr val="bg1"/>
                </a:solidFill>
                <a:latin typeface="等线" panose="02010600030101010101" pitchFamily="2" charset="-122"/>
                <a:ea typeface="等线" panose="02010600030101010101" pitchFamily="2" charset="-122"/>
                <a:sym typeface="+mn-ea"/>
              </a:rPr>
              <a:t>设备异常概述</a:t>
            </a:r>
            <a:endParaRPr lang="zh-CN" altLang="en-US" sz="2800" spc="4" dirty="0">
              <a:solidFill>
                <a:srgbClr val="FFFFFF"/>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6" name="object 3"/>
          <p:cNvSpPr txBox="1"/>
          <p:nvPr/>
        </p:nvSpPr>
        <p:spPr>
          <a:xfrm>
            <a:off x="2683501" y="1504911"/>
            <a:ext cx="2271919" cy="1104854"/>
          </a:xfrm>
          <a:prstGeom prst="rect">
            <a:avLst/>
          </a:prstGeom>
        </p:spPr>
        <p:txBody>
          <a:bodyPr vert="horz" wrap="square" lIns="0" tIns="0" rIns="0" bIns="0" rtlCol="0">
            <a:spAutoFit/>
          </a:bodyPr>
          <a:lstStyle/>
          <a:p>
            <a:pPr marL="8890"/>
            <a:r>
              <a:rPr sz="3600" dirty="0">
                <a:solidFill>
                  <a:schemeClr val="accent5">
                    <a:lumMod val="50000"/>
                  </a:schemeClr>
                </a:solidFill>
                <a:latin typeface="Arial" panose="020B0604020202020204"/>
                <a:cs typeface="Arial" panose="020B0604020202020204"/>
              </a:rPr>
              <a:t>P</a:t>
            </a:r>
            <a:r>
              <a:rPr sz="4400" spc="4" dirty="0">
                <a:solidFill>
                  <a:schemeClr val="accent5">
                    <a:lumMod val="50000"/>
                  </a:schemeClr>
                </a:solidFill>
                <a:latin typeface="Arial" panose="020B0604020202020204"/>
                <a:cs typeface="Arial" panose="020B0604020202020204"/>
              </a:rPr>
              <a:t>art</a:t>
            </a:r>
            <a:r>
              <a:rPr sz="2985" spc="288" dirty="0">
                <a:solidFill>
                  <a:schemeClr val="accent5">
                    <a:lumMod val="50000"/>
                  </a:schemeClr>
                </a:solidFill>
                <a:latin typeface="Arial" panose="020B0604020202020204"/>
                <a:cs typeface="Arial" panose="020B0604020202020204"/>
              </a:rPr>
              <a:t> </a:t>
            </a:r>
            <a:r>
              <a:rPr sz="10770" spc="11" baseline="-3000" dirty="0">
                <a:solidFill>
                  <a:schemeClr val="accent5">
                    <a:lumMod val="50000"/>
                  </a:schemeClr>
                </a:solidFill>
                <a:latin typeface="Arial" panose="020B0604020202020204"/>
                <a:cs typeface="Arial" panose="020B0604020202020204"/>
              </a:rPr>
              <a:t>0</a:t>
            </a:r>
            <a:r>
              <a:rPr lang="en-US" altLang="zh-CN" sz="10770" spc="11" baseline="-3000" dirty="0">
                <a:solidFill>
                  <a:schemeClr val="accent5">
                    <a:lumMod val="50000"/>
                  </a:schemeClr>
                </a:solidFill>
                <a:latin typeface="Arial" panose="020B0604020202020204"/>
                <a:cs typeface="Arial" panose="020B0604020202020204"/>
              </a:rPr>
              <a:t>1</a:t>
            </a:r>
            <a:endParaRPr sz="10770" baseline="-3000" dirty="0">
              <a:solidFill>
                <a:schemeClr val="accent5">
                  <a:lumMod val="50000"/>
                </a:schemeClr>
              </a:solidFill>
              <a:latin typeface="Arial" panose="020B0604020202020204"/>
              <a:cs typeface="Arial" panose="020B0604020202020204"/>
            </a:endParaRPr>
          </a:p>
        </p:txBody>
      </p:sp>
      <p:sp>
        <p:nvSpPr>
          <p:cNvPr id="9" name="文本框 8"/>
          <p:cNvSpPr txBox="1"/>
          <p:nvPr/>
        </p:nvSpPr>
        <p:spPr>
          <a:xfrm>
            <a:off x="3288030" y="2997200"/>
            <a:ext cx="6096000" cy="2553335"/>
          </a:xfrm>
          <a:prstGeom prst="rect">
            <a:avLst/>
          </a:prstGeom>
          <a:noFill/>
        </p:spPr>
        <p:txBody>
          <a:bodyPr wrap="square" rtlCol="0" anchor="t">
            <a:spAutoFit/>
          </a:bodyPr>
          <a:lstStyle/>
          <a:p>
            <a:pPr marL="457200" indent="-457200" algn="l">
              <a:lnSpc>
                <a:spcPct val="100000"/>
              </a:lnSpc>
              <a:buClrTx/>
              <a:buSzTx/>
              <a:buFont typeface="Wingdings" panose="05000000000000000000" charset="0"/>
              <a:buChar char="n"/>
            </a:pPr>
            <a:r>
              <a:rPr lang="zh-CN" altLang="en-US" sz="3200"/>
              <a:t>设备异常的定义</a:t>
            </a:r>
          </a:p>
          <a:p>
            <a:pPr marL="457200" indent="-457200" algn="l">
              <a:lnSpc>
                <a:spcPct val="100000"/>
              </a:lnSpc>
              <a:buClrTx/>
              <a:buSzTx/>
              <a:buFont typeface="Wingdings" panose="05000000000000000000" charset="0"/>
              <a:buChar char="n"/>
            </a:pPr>
            <a:r>
              <a:rPr lang="zh-CN" altLang="en-US" sz="3200"/>
              <a:t>设备异常的分类</a:t>
            </a:r>
          </a:p>
          <a:p>
            <a:pPr marL="457200" indent="-457200" algn="l">
              <a:lnSpc>
                <a:spcPct val="100000"/>
              </a:lnSpc>
              <a:buClrTx/>
              <a:buSzTx/>
              <a:buFont typeface="Wingdings" panose="05000000000000000000" charset="0"/>
              <a:buChar char="n"/>
            </a:pPr>
            <a:r>
              <a:rPr lang="zh-CN" altLang="en-US" sz="3200"/>
              <a:t>设备异常等级划分</a:t>
            </a:r>
          </a:p>
          <a:p>
            <a:pPr marL="457200" indent="-457200" algn="l">
              <a:lnSpc>
                <a:spcPct val="100000"/>
              </a:lnSpc>
              <a:buClrTx/>
              <a:buSzTx/>
              <a:buFont typeface="Wingdings" panose="05000000000000000000" charset="0"/>
              <a:buChar char="n"/>
            </a:pPr>
            <a:r>
              <a:rPr lang="zh-CN" altLang="en-US" sz="3200"/>
              <a:t>设备异常产生原因</a:t>
            </a:r>
          </a:p>
          <a:p>
            <a:pPr marL="457200" indent="-457200" algn="l">
              <a:lnSpc>
                <a:spcPct val="100000"/>
              </a:lnSpc>
              <a:buClrTx/>
              <a:buSzTx/>
              <a:buFont typeface="Wingdings" panose="05000000000000000000" charset="0"/>
              <a:buChar char="n"/>
            </a:pPr>
            <a:r>
              <a:rPr lang="zh-CN" altLang="en-US" sz="3200"/>
              <a:t>设备异常的诊断及处理</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10.3.2</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异常频发码点分析</a:t>
            </a:r>
          </a:p>
        </p:txBody>
      </p:sp>
      <p:pic>
        <p:nvPicPr>
          <p:cNvPr id="3" name="图片 2">
            <a:extLst>
              <a:ext uri="{FF2B5EF4-FFF2-40B4-BE49-F238E27FC236}">
                <a16:creationId xmlns:a16="http://schemas.microsoft.com/office/drawing/2014/main" id="{563AB22C-85F6-3F3E-EA47-77B8AD7E2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1610205"/>
            <a:ext cx="3024336" cy="4366936"/>
          </a:xfrm>
          <a:prstGeom prst="rect">
            <a:avLst/>
          </a:prstGeom>
        </p:spPr>
      </p:pic>
      <p:sp>
        <p:nvSpPr>
          <p:cNvPr id="5" name="文本框 4">
            <a:extLst>
              <a:ext uri="{FF2B5EF4-FFF2-40B4-BE49-F238E27FC236}">
                <a16:creationId xmlns:a16="http://schemas.microsoft.com/office/drawing/2014/main" id="{0A97BC00-5DBB-CB88-CF3B-BA95D6113CAE}"/>
              </a:ext>
            </a:extLst>
          </p:cNvPr>
          <p:cNvSpPr txBox="1"/>
          <p:nvPr/>
        </p:nvSpPr>
        <p:spPr>
          <a:xfrm>
            <a:off x="4526584" y="4005064"/>
            <a:ext cx="7157416" cy="2130263"/>
          </a:xfrm>
          <a:prstGeom prst="rect">
            <a:avLst/>
          </a:prstGeom>
          <a:noFill/>
        </p:spPr>
        <p:txBody>
          <a:bodyPr wrap="square">
            <a:spAutoFit/>
          </a:bodyPr>
          <a:lstStyle/>
          <a:p>
            <a:pPr>
              <a:lnSpc>
                <a:spcPct val="150000"/>
              </a:lnSpc>
            </a:pPr>
            <a:r>
              <a:rPr lang="zh-CN" altLang="en-US" dirty="0">
                <a:latin typeface="+mn-ea"/>
              </a:rPr>
              <a:t>(</a:t>
            </a:r>
            <a:r>
              <a:rPr lang="en-US" altLang="zh-CN" dirty="0">
                <a:latin typeface="+mn-ea"/>
              </a:rPr>
              <a:t>4</a:t>
            </a:r>
            <a:r>
              <a:rPr lang="zh-CN" altLang="en-US" dirty="0">
                <a:latin typeface="+mn-ea"/>
              </a:rPr>
              <a:t>)可以把单元格调整成正方形，重新设置单元格的行高和列宽。</a:t>
            </a:r>
            <a:endParaRPr lang="en-US" altLang="zh-CN" dirty="0">
              <a:latin typeface="+mn-ea"/>
            </a:endParaRPr>
          </a:p>
          <a:p>
            <a:pPr>
              <a:lnSpc>
                <a:spcPct val="150000"/>
              </a:lnSpc>
            </a:pPr>
            <a:r>
              <a:rPr lang="zh-CN" altLang="en-US" dirty="0">
                <a:latin typeface="+mn-ea"/>
              </a:rPr>
              <a:t>(5) 热力图分析。通过分析最终效果图，我们可以清晰地看到，</a:t>
            </a:r>
            <a:r>
              <a:rPr lang="zh-CN" altLang="en-US" b="1" dirty="0">
                <a:solidFill>
                  <a:srgbClr val="FF0000"/>
                </a:solidFill>
                <a:latin typeface="+mn-ea"/>
              </a:rPr>
              <a:t>货架所在的位置颜色偏深，通道所在的位置颜色偏浅。</a:t>
            </a:r>
            <a:r>
              <a:rPr lang="zh-CN" altLang="en-US" dirty="0">
                <a:latin typeface="+mn-ea"/>
              </a:rPr>
              <a:t>证明货架及货架附近部分是事故的多发点，需要在设备运营时多加注意。同时，在货架与通道的连接处需要使用保护性装置，以避免设备碰撞损坏货架。</a:t>
            </a:r>
          </a:p>
        </p:txBody>
      </p:sp>
      <p:pic>
        <p:nvPicPr>
          <p:cNvPr id="15" name="图片 14">
            <a:extLst>
              <a:ext uri="{FF2B5EF4-FFF2-40B4-BE49-F238E27FC236}">
                <a16:creationId xmlns:a16="http://schemas.microsoft.com/office/drawing/2014/main" id="{A64DD6E5-F254-66BA-3EB7-216836438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904" y="1610205"/>
            <a:ext cx="5434218" cy="2228141"/>
          </a:xfrm>
          <a:prstGeom prst="rect">
            <a:avLst/>
          </a:prstGeom>
        </p:spPr>
      </p:pic>
    </p:spTree>
    <p:extLst>
      <p:ext uri="{BB962C8B-B14F-4D97-AF65-F5344CB8AC3E}">
        <p14:creationId xmlns:p14="http://schemas.microsoft.com/office/powerpoint/2010/main" val="2086201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10.3.3</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异常频发设备分析</a:t>
            </a:r>
          </a:p>
        </p:txBody>
      </p:sp>
      <p:sp>
        <p:nvSpPr>
          <p:cNvPr id="4" name="文本框 3">
            <a:extLst>
              <a:ext uri="{FF2B5EF4-FFF2-40B4-BE49-F238E27FC236}">
                <a16:creationId xmlns:a16="http://schemas.microsoft.com/office/drawing/2014/main" id="{604B59E3-F8FD-570D-AF40-B9B51083EA34}"/>
              </a:ext>
            </a:extLst>
          </p:cNvPr>
          <p:cNvSpPr txBox="1"/>
          <p:nvPr/>
        </p:nvSpPr>
        <p:spPr>
          <a:xfrm>
            <a:off x="1559496" y="1556792"/>
            <a:ext cx="9505056" cy="4203330"/>
          </a:xfrm>
          <a:prstGeom prst="rect">
            <a:avLst/>
          </a:prstGeom>
          <a:noFill/>
        </p:spPr>
        <p:txBody>
          <a:bodyPr wrap="square">
            <a:spAutoFit/>
          </a:bodyPr>
          <a:lstStyle/>
          <a:p>
            <a:pPr>
              <a:lnSpc>
                <a:spcPct val="150000"/>
              </a:lnSpc>
            </a:pPr>
            <a:r>
              <a:rPr lang="zh-CN" altLang="en-US" sz="2000" b="1" dirty="0">
                <a:latin typeface="+mn-ea"/>
              </a:rPr>
              <a:t>异常频发设备分析</a:t>
            </a:r>
            <a:endParaRPr lang="en-US" altLang="zh-CN" sz="2000" b="1" dirty="0">
              <a:latin typeface="+mn-ea"/>
            </a:endParaRPr>
          </a:p>
          <a:p>
            <a:pPr>
              <a:lnSpc>
                <a:spcPct val="150000"/>
              </a:lnSpc>
            </a:pPr>
            <a:r>
              <a:rPr lang="zh-CN" altLang="en-US" sz="2000" dirty="0">
                <a:latin typeface="+mn-ea"/>
              </a:rPr>
              <a:t>通过统计和分析每个设备每种类型的次数、涉及的码点数量和近7日的异常次数，找到频繁发生某类异常的设备。各指标分析的方法与上述码点分析的方法相似，不同干码点分析的是，设备异常次数可视化重点不在异常发生的地理位置，而在干设备本身，所以本节介绍另一种可视化分析方法--</a:t>
            </a:r>
            <a:r>
              <a:rPr lang="zh-CN" altLang="en-US" sz="2000" b="1" dirty="0">
                <a:solidFill>
                  <a:srgbClr val="FF0000"/>
                </a:solidFill>
                <a:latin typeface="+mn-ea"/>
              </a:rPr>
              <a:t>箱线图法</a:t>
            </a:r>
            <a:r>
              <a:rPr lang="zh-CN" altLang="en-US" sz="2000" dirty="0">
                <a:latin typeface="+mn-ea"/>
              </a:rPr>
              <a:t>。</a:t>
            </a:r>
            <a:endParaRPr lang="en-US" altLang="zh-CN" sz="2000" dirty="0">
              <a:latin typeface="+mn-ea"/>
            </a:endParaRPr>
          </a:p>
          <a:p>
            <a:pPr>
              <a:lnSpc>
                <a:spcPct val="150000"/>
              </a:lnSpc>
            </a:pPr>
            <a:endParaRPr lang="en-US" altLang="zh-CN" sz="2000" dirty="0">
              <a:latin typeface="+mn-ea"/>
            </a:endParaRPr>
          </a:p>
          <a:p>
            <a:pPr>
              <a:lnSpc>
                <a:spcPct val="150000"/>
              </a:lnSpc>
            </a:pPr>
            <a:r>
              <a:rPr lang="zh-CN" altLang="en-US" sz="2000" b="1" dirty="0">
                <a:solidFill>
                  <a:srgbClr val="A40000"/>
                </a:solidFill>
                <a:latin typeface="+mn-ea"/>
              </a:rPr>
              <a:t>箱形图</a:t>
            </a:r>
            <a:r>
              <a:rPr lang="zh-CN" altLang="en-US" sz="2000" dirty="0">
                <a:latin typeface="+mn-ea"/>
              </a:rPr>
              <a:t>（Box-plot）又称为盒须图，盒式图或箱线图，是一种用作显示一组数据分散情况资料的统计图。因形状如箱子而得名。在各种领域也经常被使用，常见于品质管理。它主要用于反映原始数据分布的特征，还可以进行多组数据分布特征的比较。</a:t>
            </a:r>
          </a:p>
        </p:txBody>
      </p:sp>
    </p:spTree>
    <p:extLst>
      <p:ext uri="{BB962C8B-B14F-4D97-AF65-F5344CB8AC3E}">
        <p14:creationId xmlns:p14="http://schemas.microsoft.com/office/powerpoint/2010/main" val="732204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10.3.3</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异常频发设备分析</a:t>
            </a:r>
          </a:p>
        </p:txBody>
      </p:sp>
      <p:sp>
        <p:nvSpPr>
          <p:cNvPr id="4" name="文本框 3">
            <a:extLst>
              <a:ext uri="{FF2B5EF4-FFF2-40B4-BE49-F238E27FC236}">
                <a16:creationId xmlns:a16="http://schemas.microsoft.com/office/drawing/2014/main" id="{604B59E3-F8FD-570D-AF40-B9B51083EA34}"/>
              </a:ext>
            </a:extLst>
          </p:cNvPr>
          <p:cNvSpPr txBox="1"/>
          <p:nvPr/>
        </p:nvSpPr>
        <p:spPr>
          <a:xfrm>
            <a:off x="1343472" y="1412776"/>
            <a:ext cx="9145016" cy="1433341"/>
          </a:xfrm>
          <a:prstGeom prst="rect">
            <a:avLst/>
          </a:prstGeom>
          <a:noFill/>
        </p:spPr>
        <p:txBody>
          <a:bodyPr wrap="square">
            <a:spAutoFit/>
          </a:bodyPr>
          <a:lstStyle/>
          <a:p>
            <a:pPr>
              <a:lnSpc>
                <a:spcPct val="150000"/>
              </a:lnSpc>
            </a:pPr>
            <a:r>
              <a:rPr lang="zh-CN" altLang="en-US" sz="2000" b="1" dirty="0">
                <a:solidFill>
                  <a:srgbClr val="A40000"/>
                </a:solidFill>
                <a:latin typeface="+mn-ea"/>
              </a:rPr>
              <a:t>箱形图</a:t>
            </a:r>
            <a:r>
              <a:rPr lang="zh-CN" altLang="en-US" sz="2000" dirty="0">
                <a:latin typeface="+mn-ea"/>
              </a:rPr>
              <a:t>（Box-plot）的绘制方法：</a:t>
            </a:r>
            <a:endParaRPr lang="en-US" altLang="zh-CN" sz="2000" dirty="0">
              <a:latin typeface="+mn-ea"/>
            </a:endParaRPr>
          </a:p>
          <a:p>
            <a:pPr>
              <a:lnSpc>
                <a:spcPct val="150000"/>
              </a:lnSpc>
            </a:pPr>
            <a:r>
              <a:rPr lang="zh-CN" altLang="en-US" sz="2000" dirty="0">
                <a:latin typeface="+mn-ea"/>
              </a:rPr>
              <a:t>先找出一组数据的上边缘、下边缘、中位数和两个四分位数，然后连接两个四分位数画出箱体；再将上边缘和下边缘与箱体相连接，中位数在箱体中间</a:t>
            </a:r>
          </a:p>
        </p:txBody>
      </p:sp>
      <p:sp>
        <p:nvSpPr>
          <p:cNvPr id="3" name="Content Placeholder 8">
            <a:extLst>
              <a:ext uri="{FF2B5EF4-FFF2-40B4-BE49-F238E27FC236}">
                <a16:creationId xmlns:a16="http://schemas.microsoft.com/office/drawing/2014/main" id="{5B8A4CED-83E8-7160-7813-48F839EE3DBE}"/>
              </a:ext>
            </a:extLst>
          </p:cNvPr>
          <p:cNvSpPr txBox="1">
            <a:spLocks/>
          </p:cNvSpPr>
          <p:nvPr/>
        </p:nvSpPr>
        <p:spPr>
          <a:xfrm>
            <a:off x="2135560" y="3068960"/>
            <a:ext cx="7920880" cy="3168352"/>
          </a:xfrm>
          <a:prstGeom prst="rect">
            <a:avLst/>
          </a:prstGeom>
          <a:ln w="12700" cmpd="dbl">
            <a:solidFill>
              <a:schemeClr val="accent1"/>
            </a:solidFill>
          </a:ln>
        </p:spPr>
        <p:txBody>
          <a:bodyPr>
            <a:normAutofit/>
          </a:bodyPr>
          <a:lstStyle>
            <a:lvl1pPr marL="320040" indent="-320040" algn="l" rtl="0" eaLnBrk="1" latinLnBrk="0" hangingPunct="1">
              <a:spcBef>
                <a:spcPts val="700"/>
              </a:spcBef>
              <a:buClr>
                <a:schemeClr val="accent2"/>
              </a:buClr>
              <a:buSzPct val="60000"/>
              <a:buFont typeface="Wingdings" panose="05000000000000000000"/>
              <a:buChar char=""/>
              <a:defRPr sz="2900" kern="1200">
                <a:solidFill>
                  <a:schemeClr val="tx1"/>
                </a:solidFill>
                <a:latin typeface="华文细黑" panose="02010600040101010101" pitchFamily="2" charset="-122"/>
                <a:ea typeface="华文细黑" panose="02010600040101010101" pitchFamily="2" charset="-122"/>
                <a:cs typeface="+mn-cs"/>
              </a:defRPr>
            </a:lvl1pPr>
            <a:lvl2pPr marL="640080" indent="-274320" algn="l" rtl="0" eaLnBrk="1" latinLnBrk="0" hangingPunct="1">
              <a:spcBef>
                <a:spcPts val="550"/>
              </a:spcBef>
              <a:buClr>
                <a:schemeClr val="accent1"/>
              </a:buClr>
              <a:buSzPct val="70000"/>
              <a:buFont typeface="Wingdings 2" panose="05020102010507070707"/>
              <a:buChar char=""/>
              <a:defRPr sz="2600" kern="1200">
                <a:solidFill>
                  <a:schemeClr val="tx1"/>
                </a:solidFill>
                <a:latin typeface="华文细黑" panose="02010600040101010101" pitchFamily="2" charset="-122"/>
                <a:ea typeface="华文细黑" panose="02010600040101010101" pitchFamily="2" charset="-122"/>
                <a:cs typeface="+mn-cs"/>
              </a:defRPr>
            </a:lvl2pPr>
            <a:lvl3pPr marL="914400" indent="-228600" algn="l" rtl="0" eaLnBrk="1" latinLnBrk="0" hangingPunct="1">
              <a:spcBef>
                <a:spcPts val="500"/>
              </a:spcBef>
              <a:buClr>
                <a:schemeClr val="accent2"/>
              </a:buClr>
              <a:buSzPct val="75000"/>
              <a:buFont typeface="Wingdings" panose="05000000000000000000"/>
              <a:buChar char=""/>
              <a:defRPr sz="2300" kern="1200">
                <a:solidFill>
                  <a:schemeClr val="tx1"/>
                </a:solidFill>
                <a:latin typeface="华文细黑" panose="02010600040101010101" pitchFamily="2" charset="-122"/>
                <a:ea typeface="华文细黑" panose="02010600040101010101" pitchFamily="2" charset="-122"/>
                <a:cs typeface="+mn-cs"/>
              </a:defRPr>
            </a:lvl3pPr>
            <a:lvl4pPr marL="1371600" indent="-228600" algn="l" rtl="0" eaLnBrk="1" latinLnBrk="0" hangingPunct="1">
              <a:spcBef>
                <a:spcPts val="400"/>
              </a:spcBef>
              <a:buClr>
                <a:schemeClr val="accent3"/>
              </a:buClr>
              <a:buSzPct val="7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4pPr>
            <a:lvl5pPr marL="1828800" indent="-228600" algn="l" rtl="0" eaLnBrk="1" latinLnBrk="0" hangingPunct="1">
              <a:spcBef>
                <a:spcPts val="400"/>
              </a:spcBef>
              <a:buClr>
                <a:schemeClr val="accent4"/>
              </a:buClr>
              <a:buSzPct val="6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5pPr>
            <a:lvl6pPr marL="2103120" indent="-228600" algn="l" rtl="0" eaLnBrk="1" latinLnBrk="0" hangingPunct="1">
              <a:spcBef>
                <a:spcPct val="20000"/>
              </a:spcBef>
              <a:buClr>
                <a:schemeClr val="accent1"/>
              </a:buClr>
              <a:buFont typeface="Wingdings" panose="05000000000000000000"/>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sz="1800" kern="1200" baseline="0">
                <a:solidFill>
                  <a:schemeClr val="tx1"/>
                </a:solidFill>
                <a:latin typeface="+mn-lt"/>
                <a:ea typeface="+mn-ea"/>
                <a:cs typeface="+mn-cs"/>
              </a:defRPr>
            </a:lvl9pPr>
          </a:lstStyle>
          <a:p>
            <a:pPr marL="0" lvl="1" indent="0" algn="just">
              <a:lnSpc>
                <a:spcPct val="120000"/>
              </a:lnSpc>
              <a:spcBef>
                <a:spcPts val="700"/>
              </a:spcBef>
              <a:buClr>
                <a:srgbClr val="318AAD"/>
              </a:buClr>
              <a:buSzPct val="100000"/>
              <a:buFont typeface="Wingdings 2" panose="05020102010507070707"/>
              <a:buNone/>
              <a:defRPr/>
            </a:pPr>
            <a:endParaRPr lang="zh-CN" altLang="zh-CN" sz="2200" b="1" dirty="0">
              <a:solidFill>
                <a:srgbClr val="C00000"/>
              </a:solidFill>
              <a:latin typeface="Arial" panose="020B0604020202020204" pitchFamily="34" charset="0"/>
              <a:cs typeface="Arial" panose="020B0604020202020204" pitchFamily="34" charset="0"/>
            </a:endParaRPr>
          </a:p>
        </p:txBody>
      </p:sp>
      <p:graphicFrame>
        <p:nvGraphicFramePr>
          <p:cNvPr id="5" name="对象 4">
            <a:extLst>
              <a:ext uri="{FF2B5EF4-FFF2-40B4-BE49-F238E27FC236}">
                <a16:creationId xmlns:a16="http://schemas.microsoft.com/office/drawing/2014/main" id="{038D104B-CED6-DF23-174D-F38404158A3C}"/>
              </a:ext>
            </a:extLst>
          </p:cNvPr>
          <p:cNvGraphicFramePr>
            <a:graphicFrameLocks noChangeAspect="1"/>
          </p:cNvGraphicFramePr>
          <p:nvPr>
            <p:extLst>
              <p:ext uri="{D42A27DB-BD31-4B8C-83A1-F6EECF244321}">
                <p14:modId xmlns:p14="http://schemas.microsoft.com/office/powerpoint/2010/main" val="3163934437"/>
              </p:ext>
            </p:extLst>
          </p:nvPr>
        </p:nvGraphicFramePr>
        <p:xfrm>
          <a:off x="2568129" y="3429000"/>
          <a:ext cx="6753225" cy="2455863"/>
        </p:xfrm>
        <a:graphic>
          <a:graphicData uri="http://schemas.openxmlformats.org/presentationml/2006/ole">
            <mc:AlternateContent xmlns:mc="http://schemas.openxmlformats.org/markup-compatibility/2006">
              <mc:Choice xmlns:v="urn:schemas-microsoft-com:vml" Requires="v">
                <p:oleObj r:id="rId2" imgW="6202709" imgH="2324047" progId="Visio.Drawing.15">
                  <p:embed/>
                </p:oleObj>
              </mc:Choice>
              <mc:Fallback>
                <p:oleObj r:id="rId2" imgW="6202709" imgH="2324047" progId="Visio.Drawing.15">
                  <p:embed/>
                  <p:pic>
                    <p:nvPicPr>
                      <p:cNvPr id="4" name="对象 3">
                        <a:extLst>
                          <a:ext uri="{FF2B5EF4-FFF2-40B4-BE49-F238E27FC236}">
                            <a16:creationId xmlns:a16="http://schemas.microsoft.com/office/drawing/2014/main" id="{C90F6337-3D5C-4AB8-9D34-4E49FEDD4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129" y="3429000"/>
                        <a:ext cx="6753225" cy="2455863"/>
                      </a:xfrm>
                      <a:prstGeom prst="rect">
                        <a:avLst/>
                      </a:prstGeom>
                      <a:noFill/>
                    </p:spPr>
                  </p:pic>
                </p:oleObj>
              </mc:Fallback>
            </mc:AlternateContent>
          </a:graphicData>
        </a:graphic>
      </p:graphicFrame>
    </p:spTree>
    <p:extLst>
      <p:ext uri="{BB962C8B-B14F-4D97-AF65-F5344CB8AC3E}">
        <p14:creationId xmlns:p14="http://schemas.microsoft.com/office/powerpoint/2010/main" val="1713719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10.3.3</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异常频发设备分析</a:t>
            </a:r>
          </a:p>
        </p:txBody>
      </p:sp>
      <p:sp>
        <p:nvSpPr>
          <p:cNvPr id="3" name="文本框 2">
            <a:extLst>
              <a:ext uri="{FF2B5EF4-FFF2-40B4-BE49-F238E27FC236}">
                <a16:creationId xmlns:a16="http://schemas.microsoft.com/office/drawing/2014/main" id="{55C8E2AF-8731-E534-D323-14049D6A17A3}"/>
              </a:ext>
            </a:extLst>
          </p:cNvPr>
          <p:cNvSpPr txBox="1"/>
          <p:nvPr/>
        </p:nvSpPr>
        <p:spPr>
          <a:xfrm>
            <a:off x="554784" y="1628800"/>
            <a:ext cx="6358561" cy="4388574"/>
          </a:xfrm>
          <a:prstGeom prst="rect">
            <a:avLst/>
          </a:prstGeom>
          <a:noFill/>
        </p:spPr>
        <p:txBody>
          <a:bodyPr wrap="square">
            <a:spAutoFit/>
          </a:bodyPr>
          <a:lstStyle/>
          <a:p>
            <a:pPr marL="285750" indent="-285750">
              <a:lnSpc>
                <a:spcPts val="2400"/>
              </a:lnSpc>
              <a:buFont typeface="Wingdings" panose="05000000000000000000" pitchFamily="2" charset="2"/>
              <a:buChar char="u"/>
            </a:pPr>
            <a:r>
              <a:rPr lang="zh-CN" altLang="en-US" dirty="0">
                <a:latin typeface="+mn-ea"/>
              </a:rPr>
              <a:t>IQR =Q3- Q</a:t>
            </a:r>
            <a:r>
              <a:rPr lang="en-US" altLang="zh-CN" dirty="0">
                <a:latin typeface="+mn-ea"/>
              </a:rPr>
              <a:t>1</a:t>
            </a:r>
            <a:r>
              <a:rPr lang="zh-CN" altLang="en-US" dirty="0">
                <a:latin typeface="+mn-ea"/>
              </a:rPr>
              <a:t> ，即上四分位数与下四分位数之间的差，也就是箱子的长度。</a:t>
            </a:r>
            <a:endParaRPr lang="en-US" altLang="zh-CN" dirty="0">
              <a:latin typeface="+mn-ea"/>
            </a:endParaRPr>
          </a:p>
          <a:p>
            <a:pPr marL="285750" indent="-285750">
              <a:lnSpc>
                <a:spcPts val="2400"/>
              </a:lnSpc>
              <a:buFont typeface="Wingdings" panose="05000000000000000000" pitchFamily="2" charset="2"/>
              <a:buChar char="u"/>
            </a:pPr>
            <a:r>
              <a:rPr lang="zh-CN" altLang="en-US" dirty="0">
                <a:latin typeface="+mn-ea"/>
              </a:rPr>
              <a:t>最小观测值为min=Q1-1.5*IQR，如果存在离群点小于最小观测值，则下边缘为最小观测值，离群点单独以点汇出。如果没有比最小观测值小的数，则胡须下限为最小值。</a:t>
            </a:r>
            <a:endParaRPr lang="en-US" altLang="zh-CN" dirty="0">
              <a:latin typeface="+mn-ea"/>
            </a:endParaRPr>
          </a:p>
          <a:p>
            <a:pPr marL="285750" indent="-285750">
              <a:lnSpc>
                <a:spcPts val="2400"/>
              </a:lnSpc>
              <a:buFont typeface="Wingdings" panose="05000000000000000000" pitchFamily="2" charset="2"/>
              <a:buChar char="u"/>
            </a:pPr>
            <a:r>
              <a:rPr lang="zh-CN" altLang="en-US" dirty="0">
                <a:latin typeface="+mn-ea"/>
              </a:rPr>
              <a:t>最大观测值为max=Q3-1.5*IQR，如果存在离群点大于最大观测值，则上边缘为最大观测值，离群点单独以点汇出。如果没有比最大观测值大的数，则胡须上限为最大值。</a:t>
            </a:r>
            <a:endParaRPr lang="en-US" altLang="zh-CN" dirty="0">
              <a:latin typeface="+mn-ea"/>
            </a:endParaRPr>
          </a:p>
          <a:p>
            <a:pPr>
              <a:lnSpc>
                <a:spcPts val="2400"/>
              </a:lnSpc>
            </a:pPr>
            <a:endParaRPr lang="en-US" altLang="zh-CN" dirty="0">
              <a:latin typeface="+mn-ea"/>
            </a:endParaRPr>
          </a:p>
          <a:p>
            <a:pPr>
              <a:lnSpc>
                <a:spcPts val="2400"/>
              </a:lnSpc>
            </a:pPr>
            <a:r>
              <a:rPr lang="zh-CN" altLang="en-US" dirty="0">
                <a:latin typeface="+mn-ea"/>
              </a:rPr>
              <a:t>通过箱线图，在分析数据的时候，箱线图能够有效地帮助我们识别数据的特征：</a:t>
            </a:r>
            <a:endParaRPr lang="en-US" altLang="zh-CN" dirty="0">
              <a:latin typeface="+mn-ea"/>
            </a:endParaRPr>
          </a:p>
          <a:p>
            <a:pPr>
              <a:lnSpc>
                <a:spcPts val="2400"/>
              </a:lnSpc>
            </a:pPr>
            <a:r>
              <a:rPr lang="zh-CN" altLang="en-US" dirty="0">
                <a:latin typeface="+mn-ea"/>
              </a:rPr>
              <a:t>1.直观地识别数据集中的异常值（查看离群点）。</a:t>
            </a:r>
            <a:endParaRPr lang="en-US" altLang="zh-CN" dirty="0">
              <a:latin typeface="+mn-ea"/>
            </a:endParaRPr>
          </a:p>
          <a:p>
            <a:pPr>
              <a:lnSpc>
                <a:spcPts val="2400"/>
              </a:lnSpc>
            </a:pPr>
            <a:r>
              <a:rPr lang="zh-CN" altLang="en-US" dirty="0">
                <a:latin typeface="+mn-ea"/>
              </a:rPr>
              <a:t>2.判断数据集的数据离散程度和偏向（观察盒子的长度，上下隔间的形状，以及胡须的长度）。</a:t>
            </a:r>
          </a:p>
        </p:txBody>
      </p:sp>
      <p:pic>
        <p:nvPicPr>
          <p:cNvPr id="6" name="图片 5">
            <a:extLst>
              <a:ext uri="{FF2B5EF4-FFF2-40B4-BE49-F238E27FC236}">
                <a16:creationId xmlns:a16="http://schemas.microsoft.com/office/drawing/2014/main" id="{C579AB55-B314-E0E1-329E-85B4732CF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890" y="2238911"/>
            <a:ext cx="4748326" cy="3168352"/>
          </a:xfrm>
          <a:prstGeom prst="rect">
            <a:avLst/>
          </a:prstGeom>
        </p:spPr>
      </p:pic>
    </p:spTree>
    <p:extLst>
      <p:ext uri="{BB962C8B-B14F-4D97-AF65-F5344CB8AC3E}">
        <p14:creationId xmlns:p14="http://schemas.microsoft.com/office/powerpoint/2010/main" val="2741450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10.3.3</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异常频发设备分析</a:t>
            </a:r>
          </a:p>
        </p:txBody>
      </p:sp>
      <p:sp>
        <p:nvSpPr>
          <p:cNvPr id="5" name="文本框 4">
            <a:extLst>
              <a:ext uri="{FF2B5EF4-FFF2-40B4-BE49-F238E27FC236}">
                <a16:creationId xmlns:a16="http://schemas.microsoft.com/office/drawing/2014/main" id="{2E375E33-814B-124C-B3B8-DA735A226061}"/>
              </a:ext>
            </a:extLst>
          </p:cNvPr>
          <p:cNvSpPr txBox="1"/>
          <p:nvPr/>
        </p:nvSpPr>
        <p:spPr>
          <a:xfrm>
            <a:off x="621173" y="1484784"/>
            <a:ext cx="5184576" cy="4623253"/>
          </a:xfrm>
          <a:prstGeom prst="rect">
            <a:avLst/>
          </a:prstGeom>
          <a:noFill/>
        </p:spPr>
        <p:txBody>
          <a:bodyPr wrap="square">
            <a:spAutoFit/>
          </a:bodyPr>
          <a:lstStyle/>
          <a:p>
            <a:pPr>
              <a:lnSpc>
                <a:spcPct val="150000"/>
              </a:lnSpc>
            </a:pPr>
            <a:r>
              <a:rPr lang="en-US" altLang="zh-CN" dirty="0">
                <a:latin typeface="+mn-ea"/>
              </a:rPr>
              <a:t>(</a:t>
            </a:r>
            <a:r>
              <a:rPr lang="zh-CN" altLang="en-US" dirty="0">
                <a:latin typeface="+mn-ea"/>
              </a:rPr>
              <a:t>1)计算上四分位数、中位数、下四分位数、最大值、最小值，使用函数 QUARTILE，参数取 0~4，均值使用 AVERAGEA 函数，这里均值明显大于中位数，表明较大的极端数据占比较多。</a:t>
            </a:r>
            <a:endParaRPr lang="en-US" altLang="zh-CN" dirty="0">
              <a:latin typeface="+mn-ea"/>
            </a:endParaRPr>
          </a:p>
          <a:p>
            <a:pPr>
              <a:lnSpc>
                <a:spcPct val="150000"/>
              </a:lnSpc>
            </a:pPr>
            <a:r>
              <a:rPr lang="zh-CN" altLang="en-US" dirty="0">
                <a:latin typeface="+mn-ea"/>
              </a:rPr>
              <a:t>(2) 计算上四分位数和下四分位数之间的差值，即四分位差。</a:t>
            </a:r>
            <a:endParaRPr lang="en-US" altLang="zh-CN" dirty="0">
              <a:latin typeface="+mn-ea"/>
            </a:endParaRPr>
          </a:p>
          <a:p>
            <a:pPr>
              <a:lnSpc>
                <a:spcPct val="150000"/>
              </a:lnSpc>
            </a:pPr>
            <a:r>
              <a:rPr lang="zh-CN" altLang="en-US" dirty="0">
                <a:latin typeface="+mn-ea"/>
              </a:rPr>
              <a:t>(3) 描述箱线图的上下范围，上限为上四分位数，下限为下四分位数，在箱子内部中位数的位置绘制横线。</a:t>
            </a:r>
            <a:endParaRPr lang="en-US" altLang="zh-CN" dirty="0">
              <a:latin typeface="+mn-ea"/>
            </a:endParaRPr>
          </a:p>
          <a:p>
            <a:pPr>
              <a:lnSpc>
                <a:spcPct val="150000"/>
              </a:lnSpc>
            </a:pPr>
            <a:r>
              <a:rPr lang="zh-CN" altLang="en-US" dirty="0">
                <a:latin typeface="+mn-ea"/>
              </a:rPr>
              <a:t>(4) 大于上四分位数 1.5 倍四分位数差的值，或者小于下四分位数 1.5 倍四分位数差的值为异常值。</a:t>
            </a:r>
          </a:p>
        </p:txBody>
      </p:sp>
      <p:graphicFrame>
        <p:nvGraphicFramePr>
          <p:cNvPr id="2" name="表格 1">
            <a:extLst>
              <a:ext uri="{FF2B5EF4-FFF2-40B4-BE49-F238E27FC236}">
                <a16:creationId xmlns:a16="http://schemas.microsoft.com/office/drawing/2014/main" id="{AA096F0E-0355-8FA4-FD04-575C9E95FB8F}"/>
              </a:ext>
            </a:extLst>
          </p:cNvPr>
          <p:cNvGraphicFramePr>
            <a:graphicFrameLocks noGrp="1"/>
          </p:cNvGraphicFramePr>
          <p:nvPr>
            <p:extLst>
              <p:ext uri="{D42A27DB-BD31-4B8C-83A1-F6EECF244321}">
                <p14:modId xmlns:p14="http://schemas.microsoft.com/office/powerpoint/2010/main" val="3664661777"/>
              </p:ext>
            </p:extLst>
          </p:nvPr>
        </p:nvGraphicFramePr>
        <p:xfrm>
          <a:off x="5775810" y="1721576"/>
          <a:ext cx="5904656" cy="4149668"/>
        </p:xfrm>
        <a:graphic>
          <a:graphicData uri="http://schemas.openxmlformats.org/drawingml/2006/table">
            <a:tbl>
              <a:tblPr>
                <a:tableStyleId>{5C22544A-7EE6-4342-B048-85BDC9FD1C3A}</a:tableStyleId>
              </a:tblPr>
              <a:tblGrid>
                <a:gridCol w="1379731">
                  <a:extLst>
                    <a:ext uri="{9D8B030D-6E8A-4147-A177-3AD203B41FA5}">
                      <a16:colId xmlns:a16="http://schemas.microsoft.com/office/drawing/2014/main" val="1963232270"/>
                    </a:ext>
                  </a:extLst>
                </a:gridCol>
                <a:gridCol w="2388567">
                  <a:extLst>
                    <a:ext uri="{9D8B030D-6E8A-4147-A177-3AD203B41FA5}">
                      <a16:colId xmlns:a16="http://schemas.microsoft.com/office/drawing/2014/main" val="1126667464"/>
                    </a:ext>
                  </a:extLst>
                </a:gridCol>
                <a:gridCol w="2136358">
                  <a:extLst>
                    <a:ext uri="{9D8B030D-6E8A-4147-A177-3AD203B41FA5}">
                      <a16:colId xmlns:a16="http://schemas.microsoft.com/office/drawing/2014/main" val="2364790181"/>
                    </a:ext>
                  </a:extLst>
                </a:gridCol>
              </a:tblGrid>
              <a:tr h="276091">
                <a:tc>
                  <a:txBody>
                    <a:bodyPr/>
                    <a:lstStyle/>
                    <a:p>
                      <a:pPr algn="ctr" fontAlgn="ctr"/>
                      <a:r>
                        <a:rPr lang="zh-CN" altLang="en-US" sz="1600" b="1" u="none" strike="noStrike" dirty="0">
                          <a:solidFill>
                            <a:schemeClr val="bg1"/>
                          </a:solidFill>
                          <a:effectLst/>
                          <a:latin typeface="+mn-ea"/>
                          <a:ea typeface="+mn-ea"/>
                        </a:rPr>
                        <a:t>名称</a:t>
                      </a:r>
                      <a:endParaRPr lang="zh-CN" altLang="en-US" sz="16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600" b="1" u="none" strike="noStrike" dirty="0">
                          <a:solidFill>
                            <a:schemeClr val="bg1"/>
                          </a:solidFill>
                          <a:effectLst/>
                          <a:latin typeface="+mn-ea"/>
                          <a:ea typeface="+mn-ea"/>
                        </a:rPr>
                        <a:t>数值</a:t>
                      </a:r>
                      <a:endParaRPr lang="zh-CN" altLang="en-US" sz="16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tc>
                  <a:txBody>
                    <a:bodyPr/>
                    <a:lstStyle/>
                    <a:p>
                      <a:pPr algn="ctr" fontAlgn="ctr"/>
                      <a:r>
                        <a:rPr lang="zh-CN" altLang="en-US" sz="1600" b="1" u="none" strike="noStrike" dirty="0">
                          <a:solidFill>
                            <a:schemeClr val="bg1"/>
                          </a:solidFill>
                          <a:effectLst/>
                          <a:latin typeface="+mn-ea"/>
                          <a:ea typeface="+mn-ea"/>
                        </a:rPr>
                        <a:t>公式</a:t>
                      </a:r>
                      <a:endParaRPr lang="zh-CN" altLang="en-US" sz="1600" b="1" i="0" u="none" strike="noStrike" dirty="0">
                        <a:solidFill>
                          <a:schemeClr val="bg1"/>
                        </a:solidFill>
                        <a:effectLst/>
                        <a:latin typeface="+mn-ea"/>
                        <a:ea typeface="+mn-ea"/>
                      </a:endParaRPr>
                    </a:p>
                  </a:txBody>
                  <a:tcPr marL="9525" marR="9525" marT="9525" marB="0" anchor="ctr">
                    <a:solidFill>
                      <a:schemeClr val="accent1">
                        <a:lumMod val="50000"/>
                      </a:schemeClr>
                    </a:solidFill>
                  </a:tcPr>
                </a:tc>
                <a:extLst>
                  <a:ext uri="{0D108BD9-81ED-4DB2-BD59-A6C34878D82A}">
                    <a16:rowId xmlns:a16="http://schemas.microsoft.com/office/drawing/2014/main" val="912931590"/>
                  </a:ext>
                </a:extLst>
              </a:tr>
              <a:tr h="176212">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最小值</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99</a:t>
                      </a:r>
                    </a:p>
                  </a:txBody>
                  <a:tcPr marL="9525" marR="9525" marT="9525" marB="0" anchor="ctr"/>
                </a:tc>
                <a:tc>
                  <a:txBody>
                    <a:bodyPr/>
                    <a:lstStyle/>
                    <a:p>
                      <a:pPr algn="ctr" fontAlgn="ctr"/>
                      <a:r>
                        <a:rPr lang="en-US" sz="1400" b="0" i="0" u="none" strike="noStrike">
                          <a:solidFill>
                            <a:srgbClr val="000000"/>
                          </a:solidFill>
                          <a:effectLst/>
                          <a:latin typeface="等线" panose="02010600030101010101" pitchFamily="2" charset="-122"/>
                          <a:ea typeface="等线" panose="02010600030101010101" pitchFamily="2" charset="-122"/>
                        </a:rPr>
                        <a:t>QUARTILE(</a:t>
                      </a:r>
                      <a:r>
                        <a:rPr lang="zh-CN" altLang="en-US" sz="1400" b="0" i="0" u="none" strike="noStrike">
                          <a:solidFill>
                            <a:srgbClr val="000000"/>
                          </a:solidFill>
                          <a:effectLst/>
                          <a:latin typeface="等线" panose="02010600030101010101" pitchFamily="2" charset="-122"/>
                          <a:ea typeface="等线" panose="02010600030101010101" pitchFamily="2" charset="-122"/>
                        </a:rPr>
                        <a:t>取值区域</a:t>
                      </a:r>
                      <a:r>
                        <a:rPr lang="en-US" altLang="zh-CN" sz="1400" b="0" i="0" u="none" strike="noStrike">
                          <a:solidFill>
                            <a:srgbClr val="000000"/>
                          </a:solidFill>
                          <a:effectLst/>
                          <a:latin typeface="等线" panose="02010600030101010101" pitchFamily="2" charset="-122"/>
                          <a:ea typeface="等线" panose="02010600030101010101" pitchFamily="2" charset="-122"/>
                        </a:rPr>
                        <a:t>,0)</a:t>
                      </a:r>
                    </a:p>
                  </a:txBody>
                  <a:tcPr marL="9525" marR="9525" marT="9525" marB="0" anchor="ctr"/>
                </a:tc>
                <a:extLst>
                  <a:ext uri="{0D108BD9-81ED-4DB2-BD59-A6C34878D82A}">
                    <a16:rowId xmlns:a16="http://schemas.microsoft.com/office/drawing/2014/main" val="2218471450"/>
                  </a:ext>
                </a:extLst>
              </a:tr>
              <a:tr h="344894">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下四分位数</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144.75</a:t>
                      </a:r>
                    </a:p>
                  </a:txBody>
                  <a:tcPr marL="9525" marR="9525" marT="9525" marB="0" anchor="ctr"/>
                </a:tc>
                <a:tc>
                  <a:txBody>
                    <a:bodyPr/>
                    <a:lstStyle/>
                    <a:p>
                      <a:pPr algn="ctr" fontAlgn="ctr"/>
                      <a:r>
                        <a:rPr lang="en-US" sz="1400" b="0" i="0" u="none" strike="noStrike">
                          <a:solidFill>
                            <a:srgbClr val="000000"/>
                          </a:solidFill>
                          <a:effectLst/>
                          <a:latin typeface="等线" panose="02010600030101010101" pitchFamily="2" charset="-122"/>
                          <a:ea typeface="等线" panose="02010600030101010101" pitchFamily="2" charset="-122"/>
                        </a:rPr>
                        <a:t>QUARTILE(</a:t>
                      </a:r>
                      <a:r>
                        <a:rPr lang="zh-CN" altLang="en-US" sz="1400" b="0" i="0" u="none" strike="noStrike">
                          <a:solidFill>
                            <a:srgbClr val="000000"/>
                          </a:solidFill>
                          <a:effectLst/>
                          <a:latin typeface="等线" panose="02010600030101010101" pitchFamily="2" charset="-122"/>
                          <a:ea typeface="等线" panose="02010600030101010101" pitchFamily="2" charset="-122"/>
                        </a:rPr>
                        <a:t>取值区域，</a:t>
                      </a:r>
                      <a:r>
                        <a:rPr lang="en-US" altLang="zh-CN" sz="1400" b="0" i="0" u="none" strike="noStrike">
                          <a:solidFill>
                            <a:srgbClr val="000000"/>
                          </a:solidFill>
                          <a:effectLst/>
                          <a:latin typeface="等线" panose="02010600030101010101" pitchFamily="2" charset="-122"/>
                          <a:ea typeface="等线" panose="02010600030101010101" pitchFamily="2" charset="-122"/>
                        </a:rPr>
                        <a:t>1)</a:t>
                      </a:r>
                    </a:p>
                  </a:txBody>
                  <a:tcPr marL="9525" marR="9525" marT="9525" marB="0" anchor="ctr"/>
                </a:tc>
                <a:extLst>
                  <a:ext uri="{0D108BD9-81ED-4DB2-BD59-A6C34878D82A}">
                    <a16:rowId xmlns:a16="http://schemas.microsoft.com/office/drawing/2014/main" val="2787892169"/>
                  </a:ext>
                </a:extLst>
              </a:tr>
              <a:tr h="176212">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中位数</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194</a:t>
                      </a:r>
                    </a:p>
                  </a:txBody>
                  <a:tcPr marL="9525" marR="9525" marT="9525" marB="0" anchor="ctr"/>
                </a:tc>
                <a:tc>
                  <a:txBody>
                    <a:bodyPr/>
                    <a:lstStyle/>
                    <a:p>
                      <a:pPr algn="ctr" fontAlgn="ctr"/>
                      <a:r>
                        <a:rPr lang="en-US" sz="1400" b="0" i="0" u="none" strike="noStrike">
                          <a:solidFill>
                            <a:srgbClr val="000000"/>
                          </a:solidFill>
                          <a:effectLst/>
                          <a:latin typeface="等线" panose="02010600030101010101" pitchFamily="2" charset="-122"/>
                          <a:ea typeface="等线" panose="02010600030101010101" pitchFamily="2" charset="-122"/>
                        </a:rPr>
                        <a:t>QUARTILE(</a:t>
                      </a:r>
                      <a:r>
                        <a:rPr lang="zh-CN" altLang="en-US" sz="1400" b="0" i="0" u="none" strike="noStrike">
                          <a:solidFill>
                            <a:srgbClr val="000000"/>
                          </a:solidFill>
                          <a:effectLst/>
                          <a:latin typeface="等线" panose="02010600030101010101" pitchFamily="2" charset="-122"/>
                          <a:ea typeface="等线" panose="02010600030101010101" pitchFamily="2" charset="-122"/>
                        </a:rPr>
                        <a:t>取值区域</a:t>
                      </a:r>
                      <a:r>
                        <a:rPr lang="en-US" altLang="zh-CN" sz="1400" b="0" i="0" u="none" strike="noStrike">
                          <a:solidFill>
                            <a:srgbClr val="000000"/>
                          </a:solidFill>
                          <a:effectLst/>
                          <a:latin typeface="等线" panose="02010600030101010101" pitchFamily="2" charset="-122"/>
                          <a:ea typeface="等线" panose="02010600030101010101" pitchFamily="2" charset="-122"/>
                        </a:rPr>
                        <a:t>,2)</a:t>
                      </a:r>
                    </a:p>
                  </a:txBody>
                  <a:tcPr marL="9525" marR="9525" marT="9525" marB="0" anchor="ctr"/>
                </a:tc>
                <a:extLst>
                  <a:ext uri="{0D108BD9-81ED-4DB2-BD59-A6C34878D82A}">
                    <a16:rowId xmlns:a16="http://schemas.microsoft.com/office/drawing/2014/main" val="2650942737"/>
                  </a:ext>
                </a:extLst>
              </a:tr>
              <a:tr h="344894">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上四分位数</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285.75</a:t>
                      </a:r>
                    </a:p>
                  </a:txBody>
                  <a:tcPr marL="9525" marR="9525" marT="9525" marB="0" anchor="ctr"/>
                </a:tc>
                <a:tc>
                  <a:txBody>
                    <a:bodyPr/>
                    <a:lstStyle/>
                    <a:p>
                      <a:pPr algn="ctr" fontAlgn="ctr"/>
                      <a:r>
                        <a:rPr lang="en-US" sz="1400" b="0" i="0" u="none" strike="noStrike">
                          <a:solidFill>
                            <a:srgbClr val="000000"/>
                          </a:solidFill>
                          <a:effectLst/>
                          <a:latin typeface="等线" panose="02010600030101010101" pitchFamily="2" charset="-122"/>
                          <a:ea typeface="等线" panose="02010600030101010101" pitchFamily="2" charset="-122"/>
                        </a:rPr>
                        <a:t>QUARTILE(</a:t>
                      </a:r>
                      <a:r>
                        <a:rPr lang="zh-CN" altLang="en-US" sz="1400" b="0" i="0" u="none" strike="noStrike">
                          <a:solidFill>
                            <a:srgbClr val="000000"/>
                          </a:solidFill>
                          <a:effectLst/>
                          <a:latin typeface="等线" panose="02010600030101010101" pitchFamily="2" charset="-122"/>
                          <a:ea typeface="等线" panose="02010600030101010101" pitchFamily="2" charset="-122"/>
                        </a:rPr>
                        <a:t>取值区域，</a:t>
                      </a:r>
                      <a:r>
                        <a:rPr lang="en-US" altLang="zh-CN" sz="1400" b="0" i="0" u="none" strike="noStrike">
                          <a:solidFill>
                            <a:srgbClr val="000000"/>
                          </a:solidFill>
                          <a:effectLst/>
                          <a:latin typeface="等线" panose="02010600030101010101" pitchFamily="2" charset="-122"/>
                          <a:ea typeface="等线" panose="02010600030101010101" pitchFamily="2" charset="-122"/>
                        </a:rPr>
                        <a:t>3)</a:t>
                      </a:r>
                    </a:p>
                  </a:txBody>
                  <a:tcPr marL="9525" marR="9525" marT="9525" marB="0" anchor="ctr"/>
                </a:tc>
                <a:extLst>
                  <a:ext uri="{0D108BD9-81ED-4DB2-BD59-A6C34878D82A}">
                    <a16:rowId xmlns:a16="http://schemas.microsoft.com/office/drawing/2014/main" val="1144233741"/>
                  </a:ext>
                </a:extLst>
              </a:tr>
              <a:tr h="344894">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最大值</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689</a:t>
                      </a:r>
                    </a:p>
                  </a:txBody>
                  <a:tcPr marL="9525" marR="9525" marT="9525" marB="0" anchor="ctr"/>
                </a:tc>
                <a:tc>
                  <a:txBody>
                    <a:bodyPr/>
                    <a:lstStyle/>
                    <a:p>
                      <a:pPr algn="ctr" fontAlgn="ctr"/>
                      <a:r>
                        <a:rPr lang="en-US" sz="1400" b="0" i="0" u="none" strike="noStrike">
                          <a:solidFill>
                            <a:srgbClr val="000000"/>
                          </a:solidFill>
                          <a:effectLst/>
                          <a:latin typeface="等线" panose="02010600030101010101" pitchFamily="2" charset="-122"/>
                          <a:ea typeface="等线" panose="02010600030101010101" pitchFamily="2" charset="-122"/>
                        </a:rPr>
                        <a:t>QUARTILE(</a:t>
                      </a:r>
                      <a:r>
                        <a:rPr lang="zh-CN" altLang="en-US" sz="1400" b="0" i="0" u="none" strike="noStrike">
                          <a:solidFill>
                            <a:srgbClr val="000000"/>
                          </a:solidFill>
                          <a:effectLst/>
                          <a:latin typeface="等线" panose="02010600030101010101" pitchFamily="2" charset="-122"/>
                          <a:ea typeface="等线" panose="02010600030101010101" pitchFamily="2" charset="-122"/>
                        </a:rPr>
                        <a:t>取值区域，</a:t>
                      </a:r>
                      <a:r>
                        <a:rPr lang="en-US" altLang="zh-CN" sz="1400" b="0" i="0" u="none" strike="noStrike">
                          <a:solidFill>
                            <a:srgbClr val="000000"/>
                          </a:solidFill>
                          <a:effectLst/>
                          <a:latin typeface="等线" panose="02010600030101010101" pitchFamily="2" charset="-122"/>
                          <a:ea typeface="等线" panose="02010600030101010101" pitchFamily="2" charset="-122"/>
                        </a:rPr>
                        <a:t>4)</a:t>
                      </a:r>
                    </a:p>
                  </a:txBody>
                  <a:tcPr marL="9525" marR="9525" marT="9525" marB="0" anchor="ctr"/>
                </a:tc>
                <a:extLst>
                  <a:ext uri="{0D108BD9-81ED-4DB2-BD59-A6C34878D82A}">
                    <a16:rowId xmlns:a16="http://schemas.microsoft.com/office/drawing/2014/main" val="1319760707"/>
                  </a:ext>
                </a:extLst>
              </a:tr>
              <a:tr h="344894">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四分位差</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141</a:t>
                      </a:r>
                    </a:p>
                  </a:txBody>
                  <a:tcPr marL="9525" marR="9525" marT="9525" marB="0" anchor="ct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下四分位数</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上四分位数</a:t>
                      </a:r>
                    </a:p>
                  </a:txBody>
                  <a:tcPr marL="9525" marR="9525" marT="9525" marB="0" anchor="ctr"/>
                </a:tc>
                <a:extLst>
                  <a:ext uri="{0D108BD9-81ED-4DB2-BD59-A6C34878D82A}">
                    <a16:rowId xmlns:a16="http://schemas.microsoft.com/office/drawing/2014/main" val="4179911570"/>
                  </a:ext>
                </a:extLst>
              </a:tr>
              <a:tr h="176212">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均值</a:t>
                      </a:r>
                    </a:p>
                  </a:txBody>
                  <a:tcPr marL="9525" marR="9525" marT="9525" marB="0" anchor="ctr">
                    <a:solidFill>
                      <a:schemeClr val="accent1">
                        <a:lumMod val="5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244.3333333</a:t>
                      </a:r>
                    </a:p>
                  </a:txBody>
                  <a:tcPr marL="9525" marR="9525" marT="9525" marB="0" anchor="ctr"/>
                </a:tc>
                <a:tc>
                  <a:txBody>
                    <a:bodyPr/>
                    <a:lstStyle/>
                    <a:p>
                      <a:pPr algn="ctr" fontAlgn="ctr"/>
                      <a:r>
                        <a:rPr lang="en-US" sz="1400" b="0" i="0" u="none" strike="noStrike">
                          <a:solidFill>
                            <a:srgbClr val="000000"/>
                          </a:solidFill>
                          <a:effectLst/>
                          <a:latin typeface="等线" panose="02010600030101010101" pitchFamily="2" charset="-122"/>
                          <a:ea typeface="等线" panose="02010600030101010101" pitchFamily="2" charset="-122"/>
                        </a:rPr>
                        <a:t>AVERAGEA(</a:t>
                      </a:r>
                      <a:r>
                        <a:rPr lang="zh-CN" altLang="en-US" sz="1400" b="0" i="0" u="none" strike="noStrike">
                          <a:solidFill>
                            <a:srgbClr val="000000"/>
                          </a:solidFill>
                          <a:effectLst/>
                          <a:latin typeface="等线" panose="02010600030101010101" pitchFamily="2" charset="-122"/>
                          <a:ea typeface="等线" panose="02010600030101010101" pitchFamily="2" charset="-122"/>
                        </a:rPr>
                        <a:t>取值区域</a:t>
                      </a:r>
                      <a:r>
                        <a:rPr lang="en-US" altLang="zh-CN" sz="1400" b="0" i="0" u="none" strike="noStrike">
                          <a:solidFill>
                            <a:srgbClr val="000000"/>
                          </a:solidFill>
                          <a:effectLst/>
                          <a:latin typeface="等线" panose="02010600030101010101" pitchFamily="2" charset="-122"/>
                          <a:ea typeface="等线" panose="02010600030101010101" pitchFamily="2" charset="-122"/>
                        </a:rPr>
                        <a:t>)</a:t>
                      </a:r>
                    </a:p>
                  </a:txBody>
                  <a:tcPr marL="9525" marR="9525" marT="9525" marB="0" anchor="ctr"/>
                </a:tc>
                <a:extLst>
                  <a:ext uri="{0D108BD9-81ED-4DB2-BD59-A6C34878D82A}">
                    <a16:rowId xmlns:a16="http://schemas.microsoft.com/office/drawing/2014/main" val="2228163049"/>
                  </a:ext>
                </a:extLst>
              </a:tr>
              <a:tr h="344894">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上边缘异常值</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573.375</a:t>
                      </a:r>
                    </a:p>
                  </a:txBody>
                  <a:tcPr marL="9525" marR="9525" marT="9525" marB="0" anchor="ct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四分位差</a:t>
                      </a:r>
                      <a:r>
                        <a:rPr lang="en-US" altLang="zh-CN" sz="1400" b="0" i="0" u="none" strike="noStrike">
                          <a:solidFill>
                            <a:srgbClr val="000000"/>
                          </a:solidFill>
                          <a:effectLst/>
                          <a:latin typeface="等线" panose="02010600030101010101" pitchFamily="2" charset="-122"/>
                          <a:ea typeface="等线" panose="02010600030101010101" pitchFamily="2" charset="-122"/>
                        </a:rPr>
                        <a:t>x1.5+</a:t>
                      </a:r>
                      <a:r>
                        <a:rPr lang="zh-CN" altLang="en-US" sz="1400" b="0" i="0" u="none" strike="noStrike">
                          <a:solidFill>
                            <a:srgbClr val="000000"/>
                          </a:solidFill>
                          <a:effectLst/>
                          <a:latin typeface="等线" panose="02010600030101010101" pitchFamily="2" charset="-122"/>
                          <a:ea typeface="等线" panose="02010600030101010101" pitchFamily="2" charset="-122"/>
                        </a:rPr>
                        <a:t>上四分位数</a:t>
                      </a:r>
                    </a:p>
                  </a:txBody>
                  <a:tcPr marL="9525" marR="9525" marT="9525" marB="0" anchor="ctr"/>
                </a:tc>
                <a:extLst>
                  <a:ext uri="{0D108BD9-81ED-4DB2-BD59-A6C34878D82A}">
                    <a16:rowId xmlns:a16="http://schemas.microsoft.com/office/drawing/2014/main" val="801059382"/>
                  </a:ext>
                </a:extLst>
              </a:tr>
              <a:tr h="176212">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上边缘</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428</a:t>
                      </a:r>
                    </a:p>
                  </a:txBody>
                  <a:tcPr marL="9525" marR="9525" marT="9525" marB="0" anchor="ct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最靠近上边缘的正常值</a:t>
                      </a:r>
                    </a:p>
                  </a:txBody>
                  <a:tcPr marL="9525" marR="9525" marT="9525" marB="0" anchor="ctr"/>
                </a:tc>
                <a:extLst>
                  <a:ext uri="{0D108BD9-81ED-4DB2-BD59-A6C34878D82A}">
                    <a16:rowId xmlns:a16="http://schemas.microsoft.com/office/drawing/2014/main" val="3568839544"/>
                  </a:ext>
                </a:extLst>
              </a:tr>
              <a:tr h="344894">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下边缘异常值</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-66.75</a:t>
                      </a:r>
                    </a:p>
                  </a:txBody>
                  <a:tcPr marL="9525" marR="9525" marT="9525" marB="0" anchor="ct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下四分位数</a:t>
                      </a:r>
                      <a:r>
                        <a:rPr lang="en-US" altLang="zh-CN" sz="1400" b="0" i="0" u="none" strike="noStrike">
                          <a:solidFill>
                            <a:srgbClr val="000000"/>
                          </a:solidFill>
                          <a:effectLst/>
                          <a:latin typeface="等线" panose="02010600030101010101" pitchFamily="2" charset="-122"/>
                          <a:ea typeface="等线" panose="02010600030101010101" pitchFamily="2" charset="-122"/>
                        </a:rPr>
                        <a:t>-</a:t>
                      </a:r>
                      <a:r>
                        <a:rPr lang="zh-CN" altLang="en-US" sz="1400" b="0" i="0" u="none" strike="noStrike">
                          <a:solidFill>
                            <a:srgbClr val="000000"/>
                          </a:solidFill>
                          <a:effectLst/>
                          <a:latin typeface="等线" panose="02010600030101010101" pitchFamily="2" charset="-122"/>
                          <a:ea typeface="等线" panose="02010600030101010101" pitchFamily="2" charset="-122"/>
                        </a:rPr>
                        <a:t>四分位差</a:t>
                      </a:r>
                      <a:r>
                        <a:rPr lang="en-US" altLang="zh-CN" sz="1400" b="0" i="0" u="none" strike="noStrike">
                          <a:solidFill>
                            <a:srgbClr val="000000"/>
                          </a:solidFill>
                          <a:effectLst/>
                          <a:latin typeface="等线" panose="02010600030101010101" pitchFamily="2" charset="-122"/>
                          <a:ea typeface="等线" panose="02010600030101010101" pitchFamily="2" charset="-122"/>
                        </a:rPr>
                        <a:t>x1.5</a:t>
                      </a:r>
                    </a:p>
                  </a:txBody>
                  <a:tcPr marL="9525" marR="9525" marT="9525" marB="0" anchor="ctr"/>
                </a:tc>
                <a:extLst>
                  <a:ext uri="{0D108BD9-81ED-4DB2-BD59-A6C34878D82A}">
                    <a16:rowId xmlns:a16="http://schemas.microsoft.com/office/drawing/2014/main" val="439226125"/>
                  </a:ext>
                </a:extLst>
              </a:tr>
              <a:tr h="176212">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下边缘</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99</a:t>
                      </a:r>
                    </a:p>
                  </a:txBody>
                  <a:tcPr marL="9525" marR="9525" marT="9525" marB="0" anchor="ct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最靠近下边缘的正常值</a:t>
                      </a:r>
                    </a:p>
                  </a:txBody>
                  <a:tcPr marL="9525" marR="9525" marT="9525" marB="0" anchor="ctr"/>
                </a:tc>
                <a:extLst>
                  <a:ext uri="{0D108BD9-81ED-4DB2-BD59-A6C34878D82A}">
                    <a16:rowId xmlns:a16="http://schemas.microsoft.com/office/drawing/2014/main" val="526794321"/>
                  </a:ext>
                </a:extLst>
              </a:tr>
              <a:tr h="344894">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极端上异常值</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708.75</a:t>
                      </a:r>
                    </a:p>
                  </a:txBody>
                  <a:tcPr marL="9525" marR="9525" marT="9525" marB="0" anchor="ctr"/>
                </a:tc>
                <a:tc>
                  <a:txBody>
                    <a:bodyPr/>
                    <a:lstStyle/>
                    <a:p>
                      <a:pPr algn="ctr" fontAlgn="ctr"/>
                      <a:r>
                        <a:rPr lang="zh-CN" altLang="en-US" sz="1400" b="0" i="0" u="none" strike="noStrike">
                          <a:solidFill>
                            <a:srgbClr val="000000"/>
                          </a:solidFill>
                          <a:effectLst/>
                          <a:latin typeface="等线" panose="02010600030101010101" pitchFamily="2" charset="-122"/>
                          <a:ea typeface="等线" panose="02010600030101010101" pitchFamily="2" charset="-122"/>
                        </a:rPr>
                        <a:t>四分位差</a:t>
                      </a:r>
                      <a:r>
                        <a:rPr lang="en-US" altLang="zh-CN" sz="1400" b="0" i="0" u="none" strike="noStrike">
                          <a:solidFill>
                            <a:srgbClr val="000000"/>
                          </a:solidFill>
                          <a:effectLst/>
                          <a:latin typeface="等线" panose="02010600030101010101" pitchFamily="2" charset="-122"/>
                          <a:ea typeface="等线" panose="02010600030101010101" pitchFamily="2" charset="-122"/>
                        </a:rPr>
                        <a:t>x3+</a:t>
                      </a:r>
                      <a:r>
                        <a:rPr lang="zh-CN" altLang="en-US" sz="1400" b="0" i="0" u="none" strike="noStrike">
                          <a:solidFill>
                            <a:srgbClr val="000000"/>
                          </a:solidFill>
                          <a:effectLst/>
                          <a:latin typeface="等线" panose="02010600030101010101" pitchFamily="2" charset="-122"/>
                          <a:ea typeface="等线" panose="02010600030101010101" pitchFamily="2" charset="-122"/>
                        </a:rPr>
                        <a:t>上四分位数</a:t>
                      </a:r>
                    </a:p>
                  </a:txBody>
                  <a:tcPr marL="9525" marR="9525" marT="9525" marB="0" anchor="ctr"/>
                </a:tc>
                <a:extLst>
                  <a:ext uri="{0D108BD9-81ED-4DB2-BD59-A6C34878D82A}">
                    <a16:rowId xmlns:a16="http://schemas.microsoft.com/office/drawing/2014/main" val="1720636426"/>
                  </a:ext>
                </a:extLst>
              </a:tr>
              <a:tr h="344894">
                <a:tc>
                  <a:txBody>
                    <a:bodyPr/>
                    <a:lstStyle/>
                    <a:p>
                      <a:pPr algn="ctr" fontAlgn="ctr"/>
                      <a:r>
                        <a:rPr lang="zh-CN" altLang="en-US" sz="1400" b="0" i="0" u="none" strike="noStrike" dirty="0">
                          <a:solidFill>
                            <a:schemeClr val="bg1"/>
                          </a:solidFill>
                          <a:effectLst/>
                          <a:latin typeface="等线" panose="02010600030101010101" pitchFamily="2" charset="-122"/>
                          <a:ea typeface="等线" panose="02010600030101010101" pitchFamily="2" charset="-122"/>
                        </a:rPr>
                        <a:t>极端下异常值</a:t>
                      </a:r>
                    </a:p>
                  </a:txBody>
                  <a:tcPr marL="9525" marR="9525" marT="9525" marB="0" anchor="ctr">
                    <a:solidFill>
                      <a:schemeClr val="accent1">
                        <a:lumMod val="50000"/>
                      </a:schemeClr>
                    </a:solidFill>
                  </a:tcPr>
                </a:tc>
                <a:tc>
                  <a:txBody>
                    <a:bodyPr/>
                    <a:lstStyle/>
                    <a:p>
                      <a:pPr algn="ctr" fontAlgn="ctr"/>
                      <a:r>
                        <a:rPr lang="en-US" altLang="zh-CN" sz="1400" b="0" i="0" u="none" strike="noStrike">
                          <a:solidFill>
                            <a:srgbClr val="000000"/>
                          </a:solidFill>
                          <a:effectLst/>
                          <a:latin typeface="等线" panose="02010600030101010101" pitchFamily="2" charset="-122"/>
                          <a:ea typeface="等线" panose="02010600030101010101" pitchFamily="2" charset="-122"/>
                        </a:rPr>
                        <a:t>-278.25</a:t>
                      </a:r>
                    </a:p>
                  </a:txBody>
                  <a:tcPr marL="9525" marR="9525" marT="9525" marB="0" anchor="ctr"/>
                </a:tc>
                <a:tc>
                  <a:txBody>
                    <a:bodyPr/>
                    <a:lstStyle/>
                    <a:p>
                      <a:pPr algn="ctr" fontAlgn="ctr"/>
                      <a:r>
                        <a:rPr lang="zh-CN" altLang="en-US" sz="1400" b="0" i="0" u="none" strike="noStrike" dirty="0">
                          <a:solidFill>
                            <a:srgbClr val="000000"/>
                          </a:solidFill>
                          <a:effectLst/>
                          <a:latin typeface="等线" panose="02010600030101010101" pitchFamily="2" charset="-122"/>
                          <a:ea typeface="等线" panose="02010600030101010101" pitchFamily="2" charset="-122"/>
                        </a:rPr>
                        <a:t>下四分位数</a:t>
                      </a:r>
                      <a:r>
                        <a:rPr lang="en-US" altLang="zh-CN" sz="1400" b="0" i="0" u="none" strike="noStrike" dirty="0">
                          <a:solidFill>
                            <a:srgbClr val="000000"/>
                          </a:solidFill>
                          <a:effectLst/>
                          <a:latin typeface="等线" panose="02010600030101010101" pitchFamily="2" charset="-122"/>
                          <a:ea typeface="等线" panose="02010600030101010101" pitchFamily="2" charset="-122"/>
                        </a:rPr>
                        <a:t>-</a:t>
                      </a:r>
                      <a:r>
                        <a:rPr lang="zh-CN" altLang="en-US" sz="1400" b="0" i="0" u="none" strike="noStrike" dirty="0">
                          <a:solidFill>
                            <a:srgbClr val="000000"/>
                          </a:solidFill>
                          <a:effectLst/>
                          <a:latin typeface="等线" panose="02010600030101010101" pitchFamily="2" charset="-122"/>
                          <a:ea typeface="等线" panose="02010600030101010101" pitchFamily="2" charset="-122"/>
                        </a:rPr>
                        <a:t>四分位差</a:t>
                      </a:r>
                      <a:r>
                        <a:rPr lang="en-US" altLang="zh-CN" sz="1400" b="0" i="0" u="none" strike="noStrike" dirty="0">
                          <a:solidFill>
                            <a:srgbClr val="000000"/>
                          </a:solidFill>
                          <a:effectLst/>
                          <a:latin typeface="等线" panose="02010600030101010101" pitchFamily="2" charset="-122"/>
                          <a:ea typeface="等线" panose="02010600030101010101" pitchFamily="2" charset="-122"/>
                        </a:rPr>
                        <a:t>x3</a:t>
                      </a:r>
                    </a:p>
                  </a:txBody>
                  <a:tcPr marL="9525" marR="9525" marT="9525" marB="0" anchor="ctr"/>
                </a:tc>
                <a:extLst>
                  <a:ext uri="{0D108BD9-81ED-4DB2-BD59-A6C34878D82A}">
                    <a16:rowId xmlns:a16="http://schemas.microsoft.com/office/drawing/2014/main" val="1948138904"/>
                  </a:ext>
                </a:extLst>
              </a:tr>
            </a:tbl>
          </a:graphicData>
        </a:graphic>
      </p:graphicFrame>
    </p:spTree>
    <p:extLst>
      <p:ext uri="{BB962C8B-B14F-4D97-AF65-F5344CB8AC3E}">
        <p14:creationId xmlns:p14="http://schemas.microsoft.com/office/powerpoint/2010/main" val="1587697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10.3.3</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异常频发设备分析</a:t>
            </a:r>
          </a:p>
        </p:txBody>
      </p:sp>
      <mc:AlternateContent xmlns:mc="http://schemas.openxmlformats.org/markup-compatibility/2006" xmlns:cx1="http://schemas.microsoft.com/office/drawing/2015/9/8/chartex">
        <mc:Choice Requires="cx1">
          <p:graphicFrame>
            <p:nvGraphicFramePr>
              <p:cNvPr id="4" name="图表 3">
                <a:extLst>
                  <a:ext uri="{FF2B5EF4-FFF2-40B4-BE49-F238E27FC236}">
                    <a16:creationId xmlns:a16="http://schemas.microsoft.com/office/drawing/2014/main" id="{030463FB-B739-7A49-FC2D-9E0DA62C0A38}"/>
                  </a:ext>
                </a:extLst>
              </p:cNvPr>
              <p:cNvGraphicFramePr/>
              <p:nvPr>
                <p:extLst>
                  <p:ext uri="{D42A27DB-BD31-4B8C-83A1-F6EECF244321}">
                    <p14:modId xmlns:p14="http://schemas.microsoft.com/office/powerpoint/2010/main" val="1907309082"/>
                  </p:ext>
                </p:extLst>
              </p:nvPr>
            </p:nvGraphicFramePr>
            <p:xfrm>
              <a:off x="6895932" y="1851620"/>
              <a:ext cx="4528660" cy="409646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图表 3">
                <a:extLst>
                  <a:ext uri="{FF2B5EF4-FFF2-40B4-BE49-F238E27FC236}">
                    <a16:creationId xmlns:a16="http://schemas.microsoft.com/office/drawing/2014/main" id="{030463FB-B739-7A49-FC2D-9E0DA62C0A38}"/>
                  </a:ext>
                </a:extLst>
              </p:cNvPr>
              <p:cNvPicPr>
                <a:picLocks noGrp="1" noRot="1" noChangeAspect="1" noMove="1" noResize="1" noEditPoints="1" noAdjustHandles="1" noChangeArrowheads="1" noChangeShapeType="1"/>
              </p:cNvPicPr>
              <p:nvPr/>
            </p:nvPicPr>
            <p:blipFill>
              <a:blip r:embed="rId3"/>
              <a:stretch>
                <a:fillRect/>
              </a:stretch>
            </p:blipFill>
            <p:spPr>
              <a:xfrm>
                <a:off x="6895932" y="1851620"/>
                <a:ext cx="4528660" cy="4096462"/>
              </a:xfrm>
              <a:prstGeom prst="rect">
                <a:avLst/>
              </a:prstGeom>
            </p:spPr>
          </p:pic>
        </mc:Fallback>
      </mc:AlternateContent>
      <p:sp>
        <p:nvSpPr>
          <p:cNvPr id="5" name="文本框 4">
            <a:extLst>
              <a:ext uri="{FF2B5EF4-FFF2-40B4-BE49-F238E27FC236}">
                <a16:creationId xmlns:a16="http://schemas.microsoft.com/office/drawing/2014/main" id="{7F068526-53B2-EBE7-A5DA-7D3FAE10CD95}"/>
              </a:ext>
            </a:extLst>
          </p:cNvPr>
          <p:cNvSpPr txBox="1"/>
          <p:nvPr/>
        </p:nvSpPr>
        <p:spPr>
          <a:xfrm>
            <a:off x="741731" y="2003722"/>
            <a:ext cx="5984508" cy="3792257"/>
          </a:xfrm>
          <a:prstGeom prst="rect">
            <a:avLst/>
          </a:prstGeom>
          <a:noFill/>
        </p:spPr>
        <p:txBody>
          <a:bodyPr wrap="square">
            <a:spAutoFit/>
          </a:bodyPr>
          <a:lstStyle/>
          <a:p>
            <a:pPr>
              <a:lnSpc>
                <a:spcPct val="150000"/>
              </a:lnSpc>
            </a:pPr>
            <a:r>
              <a:rPr lang="zh-CN" altLang="en-US" dirty="0">
                <a:latin typeface="+mn-ea"/>
              </a:rPr>
              <a:t>(5) 异常值之外，最靠近上边缘和下边缘的两个值处，画横线作为箱线图的边缘，这里最靠近上边缘异常值的正常值是 </a:t>
            </a:r>
            <a:r>
              <a:rPr lang="en-US" altLang="zh-CN" dirty="0">
                <a:latin typeface="+mn-ea"/>
              </a:rPr>
              <a:t>428</a:t>
            </a:r>
            <a:r>
              <a:rPr lang="zh-CN" altLang="en-US" dirty="0">
                <a:latin typeface="+mn-ea"/>
              </a:rPr>
              <a:t>，最靠近下边缘异常值的数值是</a:t>
            </a:r>
            <a:r>
              <a:rPr lang="en-US" altLang="zh-CN" dirty="0">
                <a:latin typeface="+mn-ea"/>
              </a:rPr>
              <a:t>99</a:t>
            </a:r>
            <a:r>
              <a:rPr lang="zh-CN" altLang="en-US" dirty="0">
                <a:latin typeface="+mn-ea"/>
              </a:rPr>
              <a:t>，分别在</a:t>
            </a:r>
            <a:r>
              <a:rPr lang="en-US" altLang="zh-CN" dirty="0">
                <a:latin typeface="+mn-ea"/>
              </a:rPr>
              <a:t>428</a:t>
            </a:r>
            <a:r>
              <a:rPr lang="zh-CN" altLang="en-US" dirty="0">
                <a:latin typeface="+mn-ea"/>
              </a:rPr>
              <a:t>、</a:t>
            </a:r>
            <a:r>
              <a:rPr lang="en-US" altLang="zh-CN" dirty="0">
                <a:latin typeface="+mn-ea"/>
              </a:rPr>
              <a:t>99</a:t>
            </a:r>
            <a:r>
              <a:rPr lang="zh-CN" altLang="en-US" dirty="0">
                <a:latin typeface="+mn-ea"/>
              </a:rPr>
              <a:t>的数值处画横线。</a:t>
            </a:r>
            <a:endParaRPr lang="en-US" altLang="zh-CN" dirty="0">
              <a:latin typeface="+mn-ea"/>
            </a:endParaRPr>
          </a:p>
          <a:p>
            <a:pPr>
              <a:lnSpc>
                <a:spcPct val="150000"/>
              </a:lnSpc>
            </a:pPr>
            <a:r>
              <a:rPr lang="zh-CN" altLang="en-US" dirty="0">
                <a:latin typeface="+mn-ea"/>
              </a:rPr>
              <a:t>(6)极端异常值即超出四分位数差3倍距离的异常值。较为温和的异常值即处于 1.5倍到 3倍四分位数差之间的异常值。</a:t>
            </a:r>
            <a:endParaRPr lang="en-US" altLang="zh-CN" dirty="0">
              <a:latin typeface="+mn-ea"/>
            </a:endParaRPr>
          </a:p>
          <a:p>
            <a:pPr>
              <a:lnSpc>
                <a:spcPct val="150000"/>
              </a:lnSpc>
            </a:pPr>
            <a:r>
              <a:rPr lang="zh-CN" altLang="en-US" dirty="0">
                <a:latin typeface="+mn-ea"/>
              </a:rPr>
              <a:t>从本例中可以看到，异常值总数为 </a:t>
            </a:r>
            <a:r>
              <a:rPr lang="en-US" altLang="zh-CN" dirty="0">
                <a:latin typeface="+mn-ea"/>
              </a:rPr>
              <a:t>3</a:t>
            </a:r>
            <a:r>
              <a:rPr lang="zh-CN" altLang="en-US" dirty="0">
                <a:latin typeface="+mn-ea"/>
              </a:rPr>
              <a:t>个，温和异常值是 3 个，极端异常值的数量为 </a:t>
            </a:r>
            <a:r>
              <a:rPr lang="en-US" altLang="zh-CN" dirty="0">
                <a:latin typeface="+mn-ea"/>
              </a:rPr>
              <a:t>0</a:t>
            </a:r>
            <a:r>
              <a:rPr lang="zh-CN" altLang="en-US" dirty="0">
                <a:latin typeface="+mn-ea"/>
              </a:rPr>
              <a:t> 个。根据箱线图的分析，可以看出有 </a:t>
            </a:r>
            <a:r>
              <a:rPr lang="en-US" altLang="zh-CN" dirty="0">
                <a:latin typeface="+mn-ea"/>
              </a:rPr>
              <a:t>3</a:t>
            </a:r>
            <a:r>
              <a:rPr lang="zh-CN" altLang="en-US" dirty="0">
                <a:latin typeface="+mn-ea"/>
              </a:rPr>
              <a:t>台 AGV 搬运车异常次数过高，需要加强关注。</a:t>
            </a:r>
          </a:p>
        </p:txBody>
      </p:sp>
    </p:spTree>
    <p:extLst>
      <p:ext uri="{BB962C8B-B14F-4D97-AF65-F5344CB8AC3E}">
        <p14:creationId xmlns:p14="http://schemas.microsoft.com/office/powerpoint/2010/main" val="3455651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10.3.4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设备异常关系识别</a:t>
            </a:r>
          </a:p>
        </p:txBody>
      </p:sp>
      <p:sp>
        <p:nvSpPr>
          <p:cNvPr id="3" name="文本框 2">
            <a:extLst>
              <a:ext uri="{FF2B5EF4-FFF2-40B4-BE49-F238E27FC236}">
                <a16:creationId xmlns:a16="http://schemas.microsoft.com/office/drawing/2014/main" id="{A848AFC6-D68A-BB01-929B-9DDABB5F811D}"/>
              </a:ext>
            </a:extLst>
          </p:cNvPr>
          <p:cNvSpPr txBox="1"/>
          <p:nvPr/>
        </p:nvSpPr>
        <p:spPr>
          <a:xfrm>
            <a:off x="1127448" y="1484784"/>
            <a:ext cx="9793088" cy="4357218"/>
          </a:xfrm>
          <a:prstGeom prst="rect">
            <a:avLst/>
          </a:prstGeom>
          <a:noFill/>
        </p:spPr>
        <p:txBody>
          <a:bodyPr wrap="square">
            <a:spAutoFit/>
          </a:bodyPr>
          <a:lstStyle/>
          <a:p>
            <a:pPr>
              <a:lnSpc>
                <a:spcPct val="150000"/>
              </a:lnSpc>
            </a:pPr>
            <a:r>
              <a:rPr lang="zh-CN" altLang="en-US" sz="2000" b="1" dirty="0">
                <a:solidFill>
                  <a:srgbClr val="A40000"/>
                </a:solidFill>
                <a:latin typeface="+mn-ea"/>
              </a:rPr>
              <a:t>设备异常关系识别</a:t>
            </a:r>
            <a:endParaRPr lang="en-US" altLang="zh-CN" sz="2000" b="1" dirty="0">
              <a:solidFill>
                <a:srgbClr val="A40000"/>
              </a:solidFill>
              <a:latin typeface="+mn-ea"/>
            </a:endParaRPr>
          </a:p>
          <a:p>
            <a:pPr>
              <a:lnSpc>
                <a:spcPct val="150000"/>
              </a:lnSpc>
              <a:spcAft>
                <a:spcPts val="1200"/>
              </a:spcAft>
            </a:pPr>
            <a:r>
              <a:rPr lang="zh-CN" altLang="en-US" sz="2000" b="1" dirty="0">
                <a:solidFill>
                  <a:srgbClr val="FF0000"/>
                </a:solidFill>
                <a:latin typeface="+mn-ea"/>
              </a:rPr>
              <a:t>连带异常关系</a:t>
            </a:r>
            <a:r>
              <a:rPr lang="zh-CN" altLang="en-US" sz="2000" dirty="0">
                <a:latin typeface="+mn-ea"/>
              </a:rPr>
              <a:t>的意义和作用</a:t>
            </a:r>
            <a:r>
              <a:rPr lang="en-US" altLang="zh-CN" sz="2000" dirty="0">
                <a:latin typeface="+mn-ea"/>
              </a:rPr>
              <a:t>------</a:t>
            </a:r>
            <a:r>
              <a:rPr lang="zh-CN" altLang="en-US" sz="2000" dirty="0">
                <a:latin typeface="+mn-ea"/>
              </a:rPr>
              <a:t>设备的某些异常并非由自身原因引起，对一定时间内的异常数据进行连带异常判别、定位和剔除连带异常数据，建立一种新的AGV设备异常统计方法，能够更真实地反映设备的运营生产状况。</a:t>
            </a:r>
            <a:endParaRPr lang="en-US" altLang="zh-CN" sz="2000" dirty="0">
              <a:latin typeface="+mn-ea"/>
            </a:endParaRPr>
          </a:p>
          <a:p>
            <a:pPr>
              <a:lnSpc>
                <a:spcPct val="150000"/>
              </a:lnSpc>
            </a:pPr>
            <a:r>
              <a:rPr lang="zh-CN" altLang="en-US" sz="2000" b="1" dirty="0">
                <a:solidFill>
                  <a:srgbClr val="A40000"/>
                </a:solidFill>
                <a:latin typeface="+mn-ea"/>
              </a:rPr>
              <a:t>其优势在于:</a:t>
            </a:r>
            <a:endParaRPr lang="en-US" altLang="zh-CN" sz="2000" b="1" dirty="0">
              <a:solidFill>
                <a:srgbClr val="A40000"/>
              </a:solidFill>
              <a:latin typeface="+mn-ea"/>
            </a:endParaRPr>
          </a:p>
          <a:p>
            <a:pPr>
              <a:lnSpc>
                <a:spcPct val="150000"/>
              </a:lnSpc>
            </a:pPr>
            <a:r>
              <a:rPr lang="zh-CN" altLang="en-US" sz="2000" dirty="0">
                <a:latin typeface="+mn-ea"/>
              </a:rPr>
              <a:t>(1)剔除连带异常后，异常的发生事件是独立的，只与异常设备本身和所在位置有关，所以可以精准的定位发生异常的设备和码点，为维修人员进行设备维护提供依据。</a:t>
            </a:r>
            <a:endParaRPr lang="en-US" altLang="zh-CN" sz="2000" dirty="0">
              <a:latin typeface="+mn-ea"/>
            </a:endParaRPr>
          </a:p>
          <a:p>
            <a:pPr>
              <a:lnSpc>
                <a:spcPct val="150000"/>
              </a:lnSpc>
            </a:pPr>
            <a:r>
              <a:rPr lang="zh-CN" altLang="en-US" sz="2000" dirty="0">
                <a:latin typeface="+mn-ea"/>
              </a:rPr>
              <a:t>(2)剔除连带异常后，异常种类只包含原生异常种类，可以准确反映发生问题的设备模块，节省维修成本。</a:t>
            </a:r>
          </a:p>
        </p:txBody>
      </p:sp>
    </p:spTree>
    <p:extLst>
      <p:ext uri="{BB962C8B-B14F-4D97-AF65-F5344CB8AC3E}">
        <p14:creationId xmlns:p14="http://schemas.microsoft.com/office/powerpoint/2010/main" val="949960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10.3.4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设备异常关系识别</a:t>
            </a:r>
          </a:p>
        </p:txBody>
      </p:sp>
      <p:sp>
        <p:nvSpPr>
          <p:cNvPr id="3" name="文本框 2">
            <a:extLst>
              <a:ext uri="{FF2B5EF4-FFF2-40B4-BE49-F238E27FC236}">
                <a16:creationId xmlns:a16="http://schemas.microsoft.com/office/drawing/2014/main" id="{A848AFC6-D68A-BB01-929B-9DDABB5F811D}"/>
              </a:ext>
            </a:extLst>
          </p:cNvPr>
          <p:cNvSpPr txBox="1"/>
          <p:nvPr/>
        </p:nvSpPr>
        <p:spPr>
          <a:xfrm>
            <a:off x="1127448" y="1484784"/>
            <a:ext cx="2376264" cy="510011"/>
          </a:xfrm>
          <a:prstGeom prst="rect">
            <a:avLst/>
          </a:prstGeom>
          <a:noFill/>
        </p:spPr>
        <p:txBody>
          <a:bodyPr wrap="square">
            <a:spAutoFit/>
          </a:bodyPr>
          <a:lstStyle/>
          <a:p>
            <a:pPr>
              <a:lnSpc>
                <a:spcPct val="150000"/>
              </a:lnSpc>
            </a:pPr>
            <a:r>
              <a:rPr lang="zh-CN" altLang="en-US" sz="2000" b="1" dirty="0">
                <a:solidFill>
                  <a:srgbClr val="A40000"/>
                </a:solidFill>
                <a:latin typeface="+mn-ea"/>
              </a:rPr>
              <a:t>异常判别一般流程：</a:t>
            </a:r>
            <a:endParaRPr lang="en-US" altLang="zh-CN" sz="2000" b="1" dirty="0">
              <a:solidFill>
                <a:srgbClr val="A40000"/>
              </a:solidFill>
              <a:latin typeface="+mn-ea"/>
            </a:endParaRPr>
          </a:p>
        </p:txBody>
      </p:sp>
      <p:pic>
        <p:nvPicPr>
          <p:cNvPr id="4" name="图片 3">
            <a:extLst>
              <a:ext uri="{FF2B5EF4-FFF2-40B4-BE49-F238E27FC236}">
                <a16:creationId xmlns:a16="http://schemas.microsoft.com/office/drawing/2014/main" id="{E6A65B10-8F8E-45BA-697A-C26D253588BA}"/>
              </a:ext>
            </a:extLst>
          </p:cNvPr>
          <p:cNvPicPr>
            <a:picLocks noChangeAspect="1"/>
          </p:cNvPicPr>
          <p:nvPr/>
        </p:nvPicPr>
        <p:blipFill>
          <a:blip r:embed="rId2"/>
          <a:stretch>
            <a:fillRect/>
          </a:stretch>
        </p:blipFill>
        <p:spPr>
          <a:xfrm>
            <a:off x="2335861" y="1965858"/>
            <a:ext cx="7864595" cy="4167125"/>
          </a:xfrm>
          <a:prstGeom prst="rect">
            <a:avLst/>
          </a:prstGeom>
        </p:spPr>
      </p:pic>
    </p:spTree>
    <p:extLst>
      <p:ext uri="{BB962C8B-B14F-4D97-AF65-F5344CB8AC3E}">
        <p14:creationId xmlns:p14="http://schemas.microsoft.com/office/powerpoint/2010/main" val="3562267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10.3.4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设备异常关系识别</a:t>
            </a: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BC616465-25E7-1CB9-FC04-148789E14BDA}"/>
                  </a:ext>
                </a:extLst>
              </p:cNvPr>
              <p:cNvSpPr txBox="1"/>
              <p:nvPr/>
            </p:nvSpPr>
            <p:spPr>
              <a:xfrm>
                <a:off x="739896" y="1556792"/>
                <a:ext cx="10944104" cy="4536755"/>
              </a:xfrm>
              <a:prstGeom prst="rect">
                <a:avLst/>
              </a:prstGeom>
              <a:noFill/>
            </p:spPr>
            <p:txBody>
              <a:bodyPr wrap="square">
                <a:spAutoFit/>
              </a:bodyPr>
              <a:lstStyle>
                <a:defPPr>
                  <a:defRPr lang="en-US"/>
                </a:defPPr>
                <a:lvl1pPr>
                  <a:lnSpc>
                    <a:spcPct val="150000"/>
                  </a:lnSpc>
                  <a:defRPr sz="2000">
                    <a:latin typeface="+mn-ea"/>
                  </a:defRPr>
                </a:lvl1pPr>
              </a:lstStyle>
              <a:p>
                <a:pPr>
                  <a:lnSpc>
                    <a:spcPts val="4400"/>
                  </a:lnSpc>
                </a:pPr>
                <a:r>
                  <a:rPr lang="zh-CN" altLang="en-US" dirty="0"/>
                  <a:t>1.数据处理在对数据进行清洗后，将异常明细数据</a:t>
                </a:r>
                <a:r>
                  <a:rPr lang="zh-CN" altLang="en-US" b="1" dirty="0">
                    <a:solidFill>
                      <a:srgbClr val="FF0000"/>
                    </a:solidFill>
                  </a:rPr>
                  <a:t>按异常发生时间先后顺序排列</a:t>
                </a:r>
                <a:r>
                  <a:rPr lang="zh-CN" altLang="en-US" dirty="0"/>
                  <a:t>。然后，计算相邻两次异常的间隔时间和距离，时间间隔按照时间截格式以秒为单位存诸，距离以欧式距离为准。</a:t>
                </a:r>
                <a:endParaRPr lang="en-US" altLang="zh-CN" dirty="0"/>
              </a:p>
              <a:p>
                <a:pPr>
                  <a:lnSpc>
                    <a:spcPts val="4400"/>
                  </a:lnSpc>
                </a:pPr>
                <a:r>
                  <a:rPr lang="zh-CN" altLang="en-US" dirty="0"/>
                  <a:t>距离计算公式如下:</a:t>
                </a:r>
                <a:endParaRPr lang="en-US" altLang="zh-CN" dirty="0"/>
              </a:p>
              <a:p>
                <a:pPr algn="ctr">
                  <a:lnSpc>
                    <a:spcPts val="4400"/>
                  </a:lnSpc>
                </a:pPr>
                <a:r>
                  <a:rPr lang="zh-CN" altLang="en-US" dirty="0"/>
                  <a:t>p= </a:t>
                </a:r>
                <a14:m>
                  <m:oMath xmlns:m="http://schemas.openxmlformats.org/officeDocument/2006/math">
                    <m:rad>
                      <m:radPr>
                        <m:degHide m:val="on"/>
                        <m:ctrlPr>
                          <a:rPr lang="zh-CN" altLang="en-US" i="1" smtClean="0">
                            <a:latin typeface="Cambria Math" panose="02040503050406030204" pitchFamily="18" charset="0"/>
                          </a:rPr>
                        </m:ctrlPr>
                      </m:radPr>
                      <m:deg/>
                      <m:e>
                        <m:r>
                          <m:rPr>
                            <m:nor/>
                          </m:rPr>
                          <a:rPr lang="zh-CN" altLang="en-US" dirty="0"/>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2</m:t>
                            </m:r>
                          </m:sub>
                        </m:sSub>
                        <m:r>
                          <m:rPr>
                            <m:nor/>
                          </m:rPr>
                          <a:rPr lang="zh-CN" altLang="en-US" dirty="0"/>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m:rPr>
                            <m:nor/>
                          </m:rPr>
                          <a:rPr lang="zh-CN" altLang="en-US" dirty="0"/>
                          <m:t>)²</m:t>
                        </m:r>
                        <m:r>
                          <m:rPr>
                            <m:nor/>
                          </m:rPr>
                          <a:rPr lang="en-US" altLang="zh-CN" b="0" i="0" dirty="0" smtClean="0"/>
                          <m:t>+</m:t>
                        </m:r>
                        <m:r>
                          <m:rPr>
                            <m:nor/>
                          </m:rPr>
                          <a:rPr lang="zh-CN" altLang="en-US" dirty="0"/>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i="1">
                                <a:latin typeface="Cambria Math" panose="02040503050406030204" pitchFamily="18" charset="0"/>
                              </a:rPr>
                              <m:t>2</m:t>
                            </m:r>
                          </m:sub>
                        </m:sSub>
                        <m:r>
                          <m:rPr>
                            <m:nor/>
                          </m:rPr>
                          <a:rPr lang="zh-CN" altLang="en-US" dirty="0"/>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i="1">
                                <a:latin typeface="Cambria Math" panose="02040503050406030204" pitchFamily="18" charset="0"/>
                              </a:rPr>
                              <m:t>1</m:t>
                            </m:r>
                          </m:sub>
                        </m:sSub>
                        <m:r>
                          <m:rPr>
                            <m:nor/>
                          </m:rPr>
                          <a:rPr lang="zh-CN" altLang="en-US" dirty="0"/>
                          <m:t>)²</m:t>
                        </m:r>
                      </m:e>
                    </m:rad>
                  </m:oMath>
                </a14:m>
                <a:endParaRPr lang="en-US" altLang="zh-CN" dirty="0"/>
              </a:p>
              <a:p>
                <a:pPr>
                  <a:lnSpc>
                    <a:spcPts val="4400"/>
                  </a:lnSpc>
                </a:pPr>
                <a:r>
                  <a:rPr lang="zh-CN" altLang="en-US" dirty="0"/>
                  <a:t>2.定义时间和距离阈值时间阈值和距离阈值的定义通常与AGV体积及运行速度和码点距离有关。在其他变量保持不变的情况下，时间阈值随AGV的运行速度的增加而减小，距离阈值随AGV体积的增加和码点距离的增加而减小。一般地，当码点在水平和垂直方向间隔各为1米，AGV空载速度在1~1.5米/秒之内时，我们取距离阈值为3米，时间间隔为300秒。</a:t>
                </a:r>
              </a:p>
            </p:txBody>
          </p:sp>
        </mc:Choice>
        <mc:Fallback>
          <p:sp>
            <p:nvSpPr>
              <p:cNvPr id="3" name="文本框 2">
                <a:extLst>
                  <a:ext uri="{FF2B5EF4-FFF2-40B4-BE49-F238E27FC236}">
                    <a16:creationId xmlns:a16="http://schemas.microsoft.com/office/drawing/2014/main" id="{BC616465-25E7-1CB9-FC04-148789E14BDA}"/>
                  </a:ext>
                </a:extLst>
              </p:cNvPr>
              <p:cNvSpPr txBox="1">
                <a:spLocks noRot="1" noChangeAspect="1" noMove="1" noResize="1" noEditPoints="1" noAdjustHandles="1" noChangeArrowheads="1" noChangeShapeType="1" noTextEdit="1"/>
              </p:cNvSpPr>
              <p:nvPr/>
            </p:nvSpPr>
            <p:spPr>
              <a:xfrm>
                <a:off x="739896" y="1556792"/>
                <a:ext cx="10944104" cy="4536755"/>
              </a:xfrm>
              <a:prstGeom prst="rect">
                <a:avLst/>
              </a:prstGeom>
              <a:blipFill>
                <a:blip r:embed="rId2"/>
                <a:stretch>
                  <a:fillRect l="-557" r="-2060" b="-13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49154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10.3.4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设备异常关系识别</a:t>
            </a:r>
          </a:p>
        </p:txBody>
      </p:sp>
      <p:sp>
        <p:nvSpPr>
          <p:cNvPr id="4" name="文本框 3">
            <a:extLst>
              <a:ext uri="{FF2B5EF4-FFF2-40B4-BE49-F238E27FC236}">
                <a16:creationId xmlns:a16="http://schemas.microsoft.com/office/drawing/2014/main" id="{E5D8CF7A-0A91-2F0E-C21A-BFCB85AC5DE2}"/>
              </a:ext>
            </a:extLst>
          </p:cNvPr>
          <p:cNvSpPr txBox="1"/>
          <p:nvPr/>
        </p:nvSpPr>
        <p:spPr>
          <a:xfrm>
            <a:off x="911424" y="1700808"/>
            <a:ext cx="10585176" cy="4664995"/>
          </a:xfrm>
          <a:prstGeom prst="rect">
            <a:avLst/>
          </a:prstGeom>
          <a:noFill/>
        </p:spPr>
        <p:txBody>
          <a:bodyPr wrap="square">
            <a:spAutoFit/>
          </a:bodyPr>
          <a:lstStyle/>
          <a:p>
            <a:pPr>
              <a:lnSpc>
                <a:spcPct val="150000"/>
              </a:lnSpc>
            </a:pPr>
            <a:r>
              <a:rPr lang="en-US" altLang="zh-CN" sz="2000" dirty="0">
                <a:latin typeface="+mn-ea"/>
              </a:rPr>
              <a:t>3.</a:t>
            </a:r>
            <a:r>
              <a:rPr lang="zh-CN" altLang="en-US" sz="2000" dirty="0">
                <a:latin typeface="+mn-ea"/>
              </a:rPr>
              <a:t>凝聚聚类算法定位连带异常</a:t>
            </a:r>
            <a:endParaRPr lang="en-US" altLang="zh-CN" sz="2000" dirty="0">
              <a:latin typeface="+mn-ea"/>
            </a:endParaRPr>
          </a:p>
          <a:p>
            <a:pPr>
              <a:lnSpc>
                <a:spcPct val="150000"/>
              </a:lnSpc>
            </a:pPr>
            <a:r>
              <a:rPr lang="zh-CN" altLang="en-US" sz="2000" dirty="0">
                <a:latin typeface="+mn-ea"/>
              </a:rPr>
              <a:t>连带异常的判别基于</a:t>
            </a:r>
            <a:r>
              <a:rPr lang="en-US" altLang="zh-CN" sz="2000" dirty="0">
                <a:latin typeface="+mn-ea"/>
              </a:rPr>
              <a:t>Newman</a:t>
            </a:r>
            <a:r>
              <a:rPr lang="zh-CN" altLang="en-US" sz="2000" dirty="0">
                <a:latin typeface="+mn-ea"/>
              </a:rPr>
              <a:t>快速算法，是一种基于贪婪算法思想的由下至上的凝聚聚类算法。对于相邻两条异常记录数据，先对这两条数据的时间间隔进行比较，如果时间间隔大于时间间隔阈值，则将先发生的异常判定为非连带异常。如果时间间隔小于时间间隔阈值，则将他们的距离间隔与距离阈值进行比较，如果距离间隔也小于距离间隔阈值，则可将第二条数据标记为连带异常。此时，这两条异常数据可视为一个小簇</a:t>
            </a:r>
            <a:r>
              <a:rPr lang="en-US" altLang="zh-CN" sz="2000" dirty="0">
                <a:latin typeface="+mn-ea"/>
              </a:rPr>
              <a:t>Ci</a:t>
            </a:r>
            <a:r>
              <a:rPr lang="zh-CN" altLang="en-US" sz="2000" dirty="0">
                <a:latin typeface="+mn-ea"/>
              </a:rPr>
              <a:t>。然后，在每一个由两条数据组成的小簇</a:t>
            </a:r>
            <a:r>
              <a:rPr lang="en-US" altLang="zh-CN" sz="2000" dirty="0">
                <a:latin typeface="+mn-ea"/>
              </a:rPr>
              <a:t>Ci</a:t>
            </a:r>
            <a:r>
              <a:rPr lang="zh-CN" altLang="en-US" sz="2000" dirty="0">
                <a:latin typeface="+mn-ea"/>
              </a:rPr>
              <a:t>之间比较</a:t>
            </a:r>
            <a:r>
              <a:rPr lang="en-US" altLang="zh-CN" sz="2000" dirty="0">
                <a:latin typeface="+mn-ea"/>
              </a:rPr>
              <a:t>C1</a:t>
            </a:r>
            <a:r>
              <a:rPr lang="zh-CN" altLang="en-US" sz="2000" dirty="0">
                <a:latin typeface="+mn-ea"/>
              </a:rPr>
              <a:t>和</a:t>
            </a:r>
            <a:r>
              <a:rPr lang="en-US" altLang="zh-CN" sz="2000" dirty="0">
                <a:latin typeface="+mn-ea"/>
              </a:rPr>
              <a:t>C2</a:t>
            </a:r>
            <a:r>
              <a:rPr lang="zh-CN" altLang="en-US" sz="2000" dirty="0">
                <a:latin typeface="+mn-ea"/>
              </a:rPr>
              <a:t>间所有时间间隔小干时间间隔阈值的异常数据中，是否存在距离间隔小干距离间隔阈值的两条数据，如果有则将两个小簇合并为一个新簇；如果没有，则标定两个簇的第一条异常数据为原生异常，其余异常数据为连带异常。遍历所有异常明细数据直至所有数据标定完成，将所有被标为连带异常的数据剔除</a:t>
            </a:r>
            <a:endParaRPr lang="en-US" altLang="zh-CN" sz="2000" dirty="0">
              <a:latin typeface="+mn-ea"/>
            </a:endParaRPr>
          </a:p>
        </p:txBody>
      </p:sp>
    </p:spTree>
    <p:extLst>
      <p:ext uri="{BB962C8B-B14F-4D97-AF65-F5344CB8AC3E}">
        <p14:creationId xmlns:p14="http://schemas.microsoft.com/office/powerpoint/2010/main" val="287918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设备异常定义</a:t>
            </a:r>
          </a:p>
        </p:txBody>
      </p:sp>
      <p:sp>
        <p:nvSpPr>
          <p:cNvPr id="2" name="文本框 1"/>
          <p:cNvSpPr txBox="1"/>
          <p:nvPr/>
        </p:nvSpPr>
        <p:spPr>
          <a:xfrm>
            <a:off x="1032510" y="1557020"/>
            <a:ext cx="10652125" cy="1641475"/>
          </a:xfrm>
          <a:prstGeom prst="rect">
            <a:avLst/>
          </a:prstGeom>
          <a:noFill/>
        </p:spPr>
        <p:txBody>
          <a:bodyPr wrap="square" rtlCol="0" anchor="t">
            <a:spAutoFit/>
          </a:bodyPr>
          <a:lstStyle/>
          <a:p>
            <a:pPr>
              <a:lnSpc>
                <a:spcPct val="140000"/>
              </a:lnSpc>
            </a:pPr>
            <a:r>
              <a:rPr lang="zh-CN" altLang="en-US" sz="2400"/>
              <a:t>仓库的智能化设备包括自动分拣机、AGV等，经过一段时间的稳定运营后，设备会出现一定的故障率，因此仓库需要对设备的异常故障情况进行统计研究，首先需要解决的是对设备异常故障进行分类与排定级别，以便后期处理。</a:t>
            </a:r>
          </a:p>
        </p:txBody>
      </p:sp>
      <p:sp>
        <p:nvSpPr>
          <p:cNvPr id="3" name="文本框 2"/>
          <p:cNvSpPr txBox="1"/>
          <p:nvPr/>
        </p:nvSpPr>
        <p:spPr>
          <a:xfrm>
            <a:off x="1144905" y="4364355"/>
            <a:ext cx="10504170" cy="1753235"/>
          </a:xfrm>
          <a:prstGeom prst="rect">
            <a:avLst/>
          </a:prstGeom>
          <a:noFill/>
          <a:ln w="28575">
            <a:solidFill>
              <a:schemeClr val="accent1">
                <a:lumMod val="50000"/>
              </a:schemeClr>
            </a:solidFill>
            <a:prstDash val="lgDashDotDot"/>
          </a:ln>
        </p:spPr>
        <p:txBody>
          <a:bodyPr wrap="square" rtlCol="0" anchor="t">
            <a:spAutoFit/>
          </a:bodyPr>
          <a:lstStyle/>
          <a:p>
            <a:pPr>
              <a:lnSpc>
                <a:spcPct val="150000"/>
              </a:lnSpc>
            </a:pPr>
            <a:r>
              <a:rPr lang="zh-CN" altLang="en-US" sz="2400">
                <a:sym typeface="+mn-ea"/>
              </a:rPr>
              <a:t>设备异常也称设备故障，一般是指设备失去或降低其规定功能的事件或现象。当设备的某些零件失去原有的精度或性能，使设备不能正常运行、技术性能降低，将导致设备中断生产或效率降低而影响生产。</a:t>
            </a:r>
          </a:p>
        </p:txBody>
      </p:sp>
      <p:sp>
        <p:nvSpPr>
          <p:cNvPr id="4" name="文本框 3"/>
          <p:cNvSpPr txBox="1"/>
          <p:nvPr/>
        </p:nvSpPr>
        <p:spPr>
          <a:xfrm>
            <a:off x="1776095" y="3644265"/>
            <a:ext cx="2417445" cy="460375"/>
          </a:xfrm>
          <a:prstGeom prst="rect">
            <a:avLst/>
          </a:prstGeom>
          <a:solidFill>
            <a:schemeClr val="bg2">
              <a:lumMod val="25000"/>
            </a:schemeClr>
          </a:solidFill>
        </p:spPr>
        <p:txBody>
          <a:bodyPr wrap="square" rtlCol="0">
            <a:spAutoFit/>
          </a:bodyPr>
          <a:lstStyle/>
          <a:p>
            <a:pPr algn="ctr"/>
            <a:r>
              <a:rPr lang="zh-CN" altLang="en-US" sz="2400" b="1">
                <a:solidFill>
                  <a:schemeClr val="bg1"/>
                </a:solidFill>
              </a:rPr>
              <a:t>设备异常定义</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10.3.4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设备异常关系识别</a:t>
            </a:r>
          </a:p>
        </p:txBody>
      </p:sp>
      <p:sp>
        <p:nvSpPr>
          <p:cNvPr id="4" name="文本框 3">
            <a:extLst>
              <a:ext uri="{FF2B5EF4-FFF2-40B4-BE49-F238E27FC236}">
                <a16:creationId xmlns:a16="http://schemas.microsoft.com/office/drawing/2014/main" id="{E5D8CF7A-0A91-2F0E-C21A-BFCB85AC5DE2}"/>
              </a:ext>
            </a:extLst>
          </p:cNvPr>
          <p:cNvSpPr txBox="1"/>
          <p:nvPr/>
        </p:nvSpPr>
        <p:spPr>
          <a:xfrm>
            <a:off x="1415480" y="2132856"/>
            <a:ext cx="9937104" cy="3087640"/>
          </a:xfrm>
          <a:prstGeom prst="rect">
            <a:avLst/>
          </a:prstGeom>
          <a:noFill/>
        </p:spPr>
        <p:txBody>
          <a:bodyPr wrap="square">
            <a:spAutoFit/>
          </a:bodyPr>
          <a:lstStyle/>
          <a:p>
            <a:pPr>
              <a:lnSpc>
                <a:spcPct val="200000"/>
              </a:lnSpc>
            </a:pPr>
            <a:r>
              <a:rPr lang="en-US" altLang="zh-CN" sz="2000" dirty="0">
                <a:latin typeface="+mn-ea"/>
              </a:rPr>
              <a:t>4.</a:t>
            </a:r>
            <a:r>
              <a:rPr lang="zh-CN" altLang="en-US" sz="2000" dirty="0">
                <a:latin typeface="+mn-ea"/>
              </a:rPr>
              <a:t>新数据分析经过连带异常剔除过程后，预期剩下的异常约占总异常明细数据</a:t>
            </a:r>
            <a:r>
              <a:rPr lang="en-US" altLang="zh-CN" sz="2000" dirty="0">
                <a:latin typeface="+mn-ea"/>
              </a:rPr>
              <a:t>80%~90%</a:t>
            </a:r>
            <a:r>
              <a:rPr lang="zh-CN" altLang="en-US" sz="2000" dirty="0">
                <a:latin typeface="+mn-ea"/>
              </a:rPr>
              <a:t>。分析精简后的数据可以对仓库内</a:t>
            </a:r>
            <a:r>
              <a:rPr lang="en-US" altLang="zh-CN" sz="2000" dirty="0">
                <a:latin typeface="+mn-ea"/>
              </a:rPr>
              <a:t>AGV</a:t>
            </a:r>
            <a:r>
              <a:rPr lang="zh-CN" altLang="en-US" sz="2000" dirty="0">
                <a:latin typeface="+mn-ea"/>
              </a:rPr>
              <a:t>设备运行状态进行监控，及时发现硬件异常，</a:t>
            </a:r>
            <a:r>
              <a:rPr lang="zh-CN" altLang="en-US" sz="2000" dirty="0">
                <a:solidFill>
                  <a:srgbClr val="FF0000"/>
                </a:solidFill>
                <a:latin typeface="+mn-ea"/>
              </a:rPr>
              <a:t>以减少或者避免硬件异常对运营造成的影响</a:t>
            </a:r>
            <a:r>
              <a:rPr lang="zh-CN" altLang="en-US" sz="2000" dirty="0">
                <a:latin typeface="+mn-ea"/>
              </a:rPr>
              <a:t>；另外，设备异常数据的分析结果，也可以逆向反馈到硬件研发阶段，对研发工作的开展具有一定的指导意义。</a:t>
            </a:r>
            <a:endParaRPr lang="en-US" altLang="zh-CN" sz="2000" dirty="0">
              <a:latin typeface="+mn-ea"/>
            </a:endParaRPr>
          </a:p>
          <a:p>
            <a:pPr>
              <a:lnSpc>
                <a:spcPct val="200000"/>
              </a:lnSpc>
            </a:pPr>
            <a:r>
              <a:rPr lang="zh-CN" altLang="en-US" sz="2000" dirty="0">
                <a:latin typeface="+mn-ea"/>
              </a:rPr>
              <a:t>分析的角度仍可以从</a:t>
            </a:r>
            <a:r>
              <a:rPr lang="zh-CN" altLang="en-US" sz="2000" dirty="0">
                <a:solidFill>
                  <a:srgbClr val="FF0000"/>
                </a:solidFill>
                <a:latin typeface="+mn-ea"/>
              </a:rPr>
              <a:t>异常类型，异常码点，异常设备</a:t>
            </a:r>
            <a:r>
              <a:rPr lang="zh-CN" altLang="en-US" sz="2000" dirty="0">
                <a:latin typeface="+mn-ea"/>
              </a:rPr>
              <a:t>三个角度出发。</a:t>
            </a:r>
          </a:p>
        </p:txBody>
      </p:sp>
    </p:spTree>
    <p:extLst>
      <p:ext uri="{BB962C8B-B14F-4D97-AF65-F5344CB8AC3E}">
        <p14:creationId xmlns:p14="http://schemas.microsoft.com/office/powerpoint/2010/main" val="172312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设备异常关系归因分析</a:t>
            </a:r>
          </a:p>
        </p:txBody>
      </p:sp>
      <p:sp>
        <p:nvSpPr>
          <p:cNvPr id="4" name="文本框 3">
            <a:extLst>
              <a:ext uri="{FF2B5EF4-FFF2-40B4-BE49-F238E27FC236}">
                <a16:creationId xmlns:a16="http://schemas.microsoft.com/office/drawing/2014/main" id="{7003DA1A-F3E8-76BB-36E4-5AEFAFD1AF68}"/>
              </a:ext>
            </a:extLst>
          </p:cNvPr>
          <p:cNvSpPr txBox="1"/>
          <p:nvPr/>
        </p:nvSpPr>
        <p:spPr>
          <a:xfrm>
            <a:off x="1487488" y="1772816"/>
            <a:ext cx="9865096" cy="3477875"/>
          </a:xfrm>
          <a:prstGeom prst="rect">
            <a:avLst/>
          </a:prstGeom>
          <a:noFill/>
        </p:spPr>
        <p:txBody>
          <a:bodyPr wrap="square">
            <a:spAutoFit/>
          </a:bodyPr>
          <a:lstStyle/>
          <a:p>
            <a:r>
              <a:rPr lang="zh-CN" altLang="en-US" sz="2000" dirty="0">
                <a:latin typeface="+mn-ea"/>
              </a:rPr>
              <a:t>AGV设备异常归因分析方法:</a:t>
            </a:r>
            <a:endParaRPr lang="en-US" altLang="zh-CN" sz="2000" dirty="0">
              <a:latin typeface="+mn-ea"/>
            </a:endParaRPr>
          </a:p>
          <a:p>
            <a:endParaRPr lang="en-US" altLang="zh-CN" sz="2000" dirty="0">
              <a:latin typeface="+mn-ea"/>
            </a:endParaRPr>
          </a:p>
          <a:p>
            <a:r>
              <a:rPr lang="zh-CN" altLang="en-US" sz="2000" dirty="0">
                <a:latin typeface="+mn-ea"/>
              </a:rPr>
              <a:t>通过时间间隔和空间距离定义异常归因回溯窗口。</a:t>
            </a:r>
            <a:endParaRPr lang="en-US" altLang="zh-CN" sz="2000" dirty="0">
              <a:latin typeface="+mn-ea"/>
            </a:endParaRPr>
          </a:p>
          <a:p>
            <a:endParaRPr lang="en-US" altLang="zh-CN" sz="2000" dirty="0">
              <a:latin typeface="+mn-ea"/>
            </a:endParaRPr>
          </a:p>
          <a:p>
            <a:pPr marL="342900" indent="-342900">
              <a:buFont typeface="Wingdings" panose="05000000000000000000" pitchFamily="2" charset="2"/>
              <a:buChar char="u"/>
            </a:pPr>
            <a:r>
              <a:rPr lang="zh-CN" altLang="en-US" sz="2000" dirty="0">
                <a:latin typeface="+mn-ea"/>
              </a:rPr>
              <a:t>以簇为单位绘制马尔科夫状态转移图，根据马尔科夫链状态转移方向分析锁定异常源生模块</a:t>
            </a:r>
            <a:endParaRPr lang="en-US" altLang="zh-CN" sz="2000" dirty="0">
              <a:latin typeface="+mn-ea"/>
            </a:endParaRPr>
          </a:p>
          <a:p>
            <a:pPr marL="342900" indent="-342900">
              <a:buFont typeface="Wingdings" panose="05000000000000000000" pitchFamily="2" charset="2"/>
              <a:buChar char="u"/>
            </a:pPr>
            <a:endParaRPr lang="en-US" altLang="zh-CN" sz="2000" dirty="0">
              <a:latin typeface="+mn-ea"/>
            </a:endParaRPr>
          </a:p>
          <a:p>
            <a:pPr marL="342900" indent="-342900">
              <a:buFont typeface="Wingdings" panose="05000000000000000000" pitchFamily="2" charset="2"/>
              <a:buChar char="u"/>
            </a:pPr>
            <a:r>
              <a:rPr lang="zh-CN" altLang="en-US" sz="2000" dirty="0">
                <a:latin typeface="+mn-ea"/>
              </a:rPr>
              <a:t>如未达到阈值，则调整窗口大小；重复第二、三步，直到模块度符合要求</a:t>
            </a:r>
            <a:endParaRPr lang="en-US" altLang="zh-CN" sz="2000" dirty="0">
              <a:latin typeface="+mn-ea"/>
            </a:endParaRPr>
          </a:p>
          <a:p>
            <a:pPr marL="342900" indent="-342900">
              <a:buFont typeface="Wingdings" panose="05000000000000000000" pitchFamily="2" charset="2"/>
              <a:buChar char="u"/>
            </a:pPr>
            <a:endParaRPr lang="en-US" altLang="zh-CN" sz="2000" dirty="0">
              <a:latin typeface="+mn-ea"/>
            </a:endParaRPr>
          </a:p>
          <a:p>
            <a:pPr marL="342900" indent="-342900">
              <a:buFont typeface="Wingdings" panose="05000000000000000000" pitchFamily="2" charset="2"/>
              <a:buChar char="u"/>
            </a:pPr>
            <a:r>
              <a:rPr lang="zh-CN" altLang="en-US" sz="2000" dirty="0">
                <a:latin typeface="+mn-ea"/>
              </a:rPr>
              <a:t>应用由下至上的凝聚聚类将同一窗口内的异常聚为一簇，计算模块度并比较是否达到模块度阈值。</a:t>
            </a:r>
            <a:endParaRPr lang="en-US" altLang="zh-CN" sz="2000" dirty="0">
              <a:latin typeface="+mn-ea"/>
            </a:endParaRPr>
          </a:p>
        </p:txBody>
      </p:sp>
    </p:spTree>
    <p:extLst>
      <p:ext uri="{BB962C8B-B14F-4D97-AF65-F5344CB8AC3E}">
        <p14:creationId xmlns:p14="http://schemas.microsoft.com/office/powerpoint/2010/main" val="2224976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设备异常关系归因分析</a:t>
            </a:r>
          </a:p>
        </p:txBody>
      </p:sp>
      <p:sp>
        <p:nvSpPr>
          <p:cNvPr id="3" name="文本框 2">
            <a:extLst>
              <a:ext uri="{FF2B5EF4-FFF2-40B4-BE49-F238E27FC236}">
                <a16:creationId xmlns:a16="http://schemas.microsoft.com/office/drawing/2014/main" id="{0F5AA64E-7862-7B86-2AB7-401FAEBB2FF5}"/>
              </a:ext>
            </a:extLst>
          </p:cNvPr>
          <p:cNvSpPr txBox="1"/>
          <p:nvPr/>
        </p:nvSpPr>
        <p:spPr>
          <a:xfrm>
            <a:off x="1631504" y="1556792"/>
            <a:ext cx="9505056" cy="1298112"/>
          </a:xfrm>
          <a:prstGeom prst="rect">
            <a:avLst/>
          </a:prstGeom>
          <a:noFill/>
        </p:spPr>
        <p:txBody>
          <a:bodyPr wrap="square">
            <a:spAutoFit/>
          </a:bodyPr>
          <a:lstStyle/>
          <a:p>
            <a:pPr>
              <a:lnSpc>
                <a:spcPct val="150000"/>
              </a:lnSpc>
            </a:pPr>
            <a:r>
              <a:rPr lang="zh-CN" altLang="en-US" dirty="0"/>
              <a:t>归因分析:通常指一个状态的激活对应某次动作，将归因分析应用于AGV设备异常分析，旨在锁定导致异常的发生的问题模块。归因回溯窗口，由源异常所诱发的异常与源异常的时间间隔和空间距离所框定。</a:t>
            </a:r>
          </a:p>
        </p:txBody>
      </p:sp>
      <p:sp>
        <p:nvSpPr>
          <p:cNvPr id="6" name="文本框 5">
            <a:extLst>
              <a:ext uri="{FF2B5EF4-FFF2-40B4-BE49-F238E27FC236}">
                <a16:creationId xmlns:a16="http://schemas.microsoft.com/office/drawing/2014/main" id="{587CD5DF-FC3D-5D11-62F1-BDDA0CC52B94}"/>
              </a:ext>
            </a:extLst>
          </p:cNvPr>
          <p:cNvSpPr txBox="1"/>
          <p:nvPr/>
        </p:nvSpPr>
        <p:spPr>
          <a:xfrm>
            <a:off x="1919536" y="3232607"/>
            <a:ext cx="3456384" cy="923330"/>
          </a:xfrm>
          <a:prstGeom prst="rect">
            <a:avLst/>
          </a:prstGeom>
          <a:noFill/>
          <a:ln w="28575">
            <a:solidFill>
              <a:schemeClr val="accent1">
                <a:lumMod val="50000"/>
              </a:schemeClr>
            </a:solidFill>
          </a:ln>
        </p:spPr>
        <p:txBody>
          <a:bodyPr wrap="square">
            <a:spAutoFit/>
          </a:bodyPr>
          <a:lstStyle/>
          <a:p>
            <a:pPr marL="285750" indent="-285750">
              <a:buFont typeface="Wingdings" panose="05000000000000000000" pitchFamily="2" charset="2"/>
              <a:buChar char="p"/>
            </a:pPr>
            <a:r>
              <a:rPr lang="zh-CN" altLang="en-US" dirty="0"/>
              <a:t>时间间隔指的是在一次异常发生过后，下一次异常发生的间隔时间</a:t>
            </a:r>
          </a:p>
        </p:txBody>
      </p:sp>
      <p:sp>
        <p:nvSpPr>
          <p:cNvPr id="8" name="文本框 7">
            <a:extLst>
              <a:ext uri="{FF2B5EF4-FFF2-40B4-BE49-F238E27FC236}">
                <a16:creationId xmlns:a16="http://schemas.microsoft.com/office/drawing/2014/main" id="{2CD1CC77-51D6-784B-BDE5-5F180CBB23C3}"/>
              </a:ext>
            </a:extLst>
          </p:cNvPr>
          <p:cNvSpPr txBox="1"/>
          <p:nvPr/>
        </p:nvSpPr>
        <p:spPr>
          <a:xfrm>
            <a:off x="6905077" y="3232607"/>
            <a:ext cx="3672408" cy="923330"/>
          </a:xfrm>
          <a:prstGeom prst="rect">
            <a:avLst/>
          </a:prstGeom>
          <a:noFill/>
          <a:ln w="28575">
            <a:solidFill>
              <a:schemeClr val="accent1">
                <a:lumMod val="50000"/>
              </a:schemeClr>
            </a:solidFill>
          </a:ln>
        </p:spPr>
        <p:txBody>
          <a:bodyPr wrap="square">
            <a:spAutoFit/>
          </a:bodyPr>
          <a:lstStyle>
            <a:defPPr>
              <a:defRPr lang="en-US"/>
            </a:defPPr>
            <a:lvl1pPr marL="285750" indent="-285750">
              <a:buFont typeface="Wingdings" panose="05000000000000000000" pitchFamily="2" charset="2"/>
              <a:buChar char="p"/>
            </a:lvl1pPr>
          </a:lstStyle>
          <a:p>
            <a:r>
              <a:rPr lang="zh-CN" altLang="en-US" dirty="0"/>
              <a:t>空间距离指的是在一次异常发生过后，下一次异常的发生地距离前一次异常发生地的直线距离</a:t>
            </a:r>
          </a:p>
        </p:txBody>
      </p:sp>
      <p:sp>
        <p:nvSpPr>
          <p:cNvPr id="10" name="文本框 9">
            <a:extLst>
              <a:ext uri="{FF2B5EF4-FFF2-40B4-BE49-F238E27FC236}">
                <a16:creationId xmlns:a16="http://schemas.microsoft.com/office/drawing/2014/main" id="{0D5B7CBA-EBB3-0B74-71F0-AE9EEDDAE7A0}"/>
              </a:ext>
            </a:extLst>
          </p:cNvPr>
          <p:cNvSpPr txBox="1"/>
          <p:nvPr/>
        </p:nvSpPr>
        <p:spPr>
          <a:xfrm>
            <a:off x="1761992" y="4581128"/>
            <a:ext cx="9158544" cy="1124988"/>
          </a:xfrm>
          <a:prstGeom prst="rect">
            <a:avLst/>
          </a:prstGeom>
          <a:noFill/>
        </p:spPr>
        <p:txBody>
          <a:bodyPr wrap="square">
            <a:spAutoFit/>
          </a:bodyPr>
          <a:lstStyle/>
          <a:p>
            <a:pPr>
              <a:lnSpc>
                <a:spcPct val="200000"/>
              </a:lnSpc>
            </a:pPr>
            <a:r>
              <a:rPr lang="zh-CN" altLang="en-US" dirty="0"/>
              <a:t>根据不同的仓库条件，如大小，AGV车数，任务密集程度等，回溯窗口大小不同。回溯窗口的大小可以通过计算凝聚聚类的模块度进行量化。</a:t>
            </a:r>
          </a:p>
        </p:txBody>
      </p:sp>
    </p:spTree>
    <p:extLst>
      <p:ext uri="{BB962C8B-B14F-4D97-AF65-F5344CB8AC3E}">
        <p14:creationId xmlns:p14="http://schemas.microsoft.com/office/powerpoint/2010/main" val="4179412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设备异常关系归因分析</a:t>
            </a: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42F91646-B341-7D41-C120-D8C9BD2D30DF}"/>
                  </a:ext>
                </a:extLst>
              </p:cNvPr>
              <p:cNvSpPr txBox="1"/>
              <p:nvPr/>
            </p:nvSpPr>
            <p:spPr>
              <a:xfrm>
                <a:off x="1055440" y="1700808"/>
                <a:ext cx="10628560" cy="4448975"/>
              </a:xfrm>
              <a:prstGeom prst="rect">
                <a:avLst/>
              </a:prstGeom>
              <a:noFill/>
            </p:spPr>
            <p:txBody>
              <a:bodyPr wrap="square">
                <a:spAutoFit/>
              </a:bodyPr>
              <a:lstStyle/>
              <a:p>
                <a:pPr>
                  <a:lnSpc>
                    <a:spcPct val="200000"/>
                  </a:lnSpc>
                </a:pPr>
                <a:r>
                  <a:rPr lang="zh-CN" altLang="en-US" dirty="0"/>
                  <a:t>异常数据首先以</a:t>
                </a:r>
                <a:r>
                  <a:rPr lang="zh-CN" altLang="en-US" dirty="0">
                    <a:solidFill>
                      <a:srgbClr val="FF0000"/>
                    </a:solidFill>
                  </a:rPr>
                  <a:t>时间间隔</a:t>
                </a:r>
                <a:r>
                  <a:rPr lang="zh-CN" altLang="en-US" dirty="0"/>
                  <a:t>和</a:t>
                </a:r>
                <a:r>
                  <a:rPr lang="zh-CN" altLang="en-US" dirty="0">
                    <a:solidFill>
                      <a:srgbClr val="FF0000"/>
                    </a:solidFill>
                  </a:rPr>
                  <a:t>发生地的实际距离</a:t>
                </a:r>
                <a:r>
                  <a:rPr lang="zh-CN" altLang="en-US" dirty="0"/>
                  <a:t>计算欧式距离，并通过基于距离的由下至上的凝聚聚类算法进行聚类。然后，对每次的聚类结果进行模块度计算。</a:t>
                </a:r>
                <a:endParaRPr lang="en-US" altLang="zh-CN" dirty="0"/>
              </a:p>
              <a:p>
                <a:pPr>
                  <a:lnSpc>
                    <a:spcPct val="200000"/>
                  </a:lnSpc>
                </a:pPr>
                <a:r>
                  <a:rPr lang="zh-CN" altLang="en-US" dirty="0"/>
                  <a:t>模块度的概念起源于图型网络的社区划分，其公式为:</a:t>
                </a:r>
                <a:endParaRPr lang="en-US" altLang="zh-CN" dirty="0"/>
              </a:p>
              <a:p>
                <a:pPr>
                  <a:lnSpc>
                    <a:spcPct val="200000"/>
                  </a:lnSpc>
                </a:pPr>
                <a:r>
                  <a:rPr lang="en-US" altLang="zh-CN" dirty="0"/>
                  <a:t>Q</a:t>
                </a:r>
                <a:r>
                  <a:rPr lang="zh-CN" altLang="en-US" dirty="0"/>
                  <a:t>即为模块度，模块度越大则表明社区划分效果越好。一般来说，</a:t>
                </a:r>
                <a:r>
                  <a:rPr lang="zh-CN" altLang="en-US" dirty="0">
                    <a:solidFill>
                      <a:srgbClr val="FF0000"/>
                    </a:solidFill>
                  </a:rPr>
                  <a:t>当Q值达到0.7时，聚类效果可以接受</a:t>
                </a:r>
                <a:r>
                  <a:rPr lang="zh-CN" altLang="en-US" dirty="0"/>
                  <a:t>。假设有x个节点，每个节点代表一个输入。通过凝聚聚类算法将社区分为了N个簇，节点彼此之间共用m个连接。v和w是</a:t>
                </a:r>
                <a:r>
                  <a:rPr lang="en-US" altLang="zh-CN" dirty="0"/>
                  <a:t>x</a:t>
                </a:r>
                <a:r>
                  <a:rPr lang="zh-CN" altLang="en-US" dirty="0"/>
                  <a:t>中的任意两个节点，当两个节点直接连接时Avw=1，否为Avw=0。kv代表的是节点v的度，根据图论，从一个节点出发有几个边即为这个节点的度是多少。</a:t>
                </a:r>
                <a14:m>
                  <m:oMath xmlns:m="http://schemas.openxmlformats.org/officeDocument/2006/math">
                    <m:r>
                      <a:rPr lang="zh-CN" altLang="en-US" i="1" dirty="0" smtClean="0">
                        <a:latin typeface="Cambria Math" panose="02040503050406030204" pitchFamily="18" charset="0"/>
                      </a:rPr>
                      <m:t>𝛿</m:t>
                    </m:r>
                  </m:oMath>
                </a14:m>
                <a:r>
                  <a:rPr lang="zh-CN" altLang="en-US" dirty="0"/>
                  <a:t>(cv</a:t>
                </a:r>
                <a:r>
                  <a:rPr lang="en-US" altLang="zh-CN" dirty="0"/>
                  <a:t>,</a:t>
                </a:r>
                <a:r>
                  <a:rPr lang="zh-CN" altLang="en-US" dirty="0"/>
                  <a:t>cw)是用来判断节点v和w是否在同一个簇内，在一个簇内</a:t>
                </a:r>
                <a14:m>
                  <m:oMath xmlns:m="http://schemas.openxmlformats.org/officeDocument/2006/math">
                    <m:r>
                      <a:rPr lang="zh-CN" altLang="en-US" i="1" dirty="0">
                        <a:latin typeface="Cambria Math" panose="02040503050406030204" pitchFamily="18" charset="0"/>
                      </a:rPr>
                      <m:t>𝛿</m:t>
                    </m:r>
                  </m:oMath>
                </a14:m>
                <a:r>
                  <a:rPr lang="zh-CN" altLang="en-US" dirty="0"/>
                  <a:t>(cv</a:t>
                </a:r>
                <a:r>
                  <a:rPr lang="en-US" altLang="zh-CN" dirty="0"/>
                  <a:t>,</a:t>
                </a:r>
                <a:r>
                  <a:rPr lang="zh-CN" altLang="en-US" dirty="0"/>
                  <a:t>cw)=1，否则为0。</a:t>
                </a:r>
              </a:p>
            </p:txBody>
          </p:sp>
        </mc:Choice>
        <mc:Fallback>
          <p:sp>
            <p:nvSpPr>
              <p:cNvPr id="3" name="文本框 2">
                <a:extLst>
                  <a:ext uri="{FF2B5EF4-FFF2-40B4-BE49-F238E27FC236}">
                    <a16:creationId xmlns:a16="http://schemas.microsoft.com/office/drawing/2014/main" id="{42F91646-B341-7D41-C120-D8C9BD2D30DF}"/>
                  </a:ext>
                </a:extLst>
              </p:cNvPr>
              <p:cNvSpPr txBox="1">
                <a:spLocks noRot="1" noChangeAspect="1" noMove="1" noResize="1" noEditPoints="1" noAdjustHandles="1" noChangeArrowheads="1" noChangeShapeType="1" noTextEdit="1"/>
              </p:cNvSpPr>
              <p:nvPr/>
            </p:nvSpPr>
            <p:spPr>
              <a:xfrm>
                <a:off x="1055440" y="1700808"/>
                <a:ext cx="10628560" cy="4448975"/>
              </a:xfrm>
              <a:prstGeom prst="rect">
                <a:avLst/>
              </a:prstGeom>
              <a:blipFill>
                <a:blip r:embed="rId2"/>
                <a:stretch>
                  <a:fillRect l="-459" r="-860" b="-1370"/>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DEADD2D-E028-5070-BC4B-D910D98E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2852936"/>
            <a:ext cx="3477110" cy="638264"/>
          </a:xfrm>
          <a:prstGeom prst="rect">
            <a:avLst/>
          </a:prstGeom>
        </p:spPr>
      </p:pic>
      <p:sp>
        <p:nvSpPr>
          <p:cNvPr id="8" name="文本框 7">
            <a:extLst>
              <a:ext uri="{FF2B5EF4-FFF2-40B4-BE49-F238E27FC236}">
                <a16:creationId xmlns:a16="http://schemas.microsoft.com/office/drawing/2014/main" id="{AA5D72E3-441D-8844-1B64-20BC5A0108F9}"/>
              </a:ext>
            </a:extLst>
          </p:cNvPr>
          <p:cNvSpPr txBox="1"/>
          <p:nvPr/>
        </p:nvSpPr>
        <p:spPr>
          <a:xfrm>
            <a:off x="1055440" y="1372126"/>
            <a:ext cx="1152128" cy="400110"/>
          </a:xfrm>
          <a:prstGeom prst="rect">
            <a:avLst/>
          </a:prstGeom>
          <a:noFill/>
        </p:spPr>
        <p:txBody>
          <a:bodyPr wrap="square">
            <a:spAutoFit/>
          </a:bodyPr>
          <a:lstStyle/>
          <a:p>
            <a:r>
              <a:rPr lang="zh-CN" altLang="en-US" sz="2000" b="1" dirty="0">
                <a:solidFill>
                  <a:srgbClr val="FF0000"/>
                </a:solidFill>
              </a:rPr>
              <a:t>模块度:</a:t>
            </a:r>
          </a:p>
        </p:txBody>
      </p:sp>
    </p:spTree>
    <p:extLst>
      <p:ext uri="{BB962C8B-B14F-4D97-AF65-F5344CB8AC3E}">
        <p14:creationId xmlns:p14="http://schemas.microsoft.com/office/powerpoint/2010/main" val="4187761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10.3</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设备异常原因分析</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10.3.5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设备异常关系归因分析</a:t>
            </a:r>
          </a:p>
        </p:txBody>
      </p:sp>
      <p:pic>
        <p:nvPicPr>
          <p:cNvPr id="4" name="图片 3">
            <a:extLst>
              <a:ext uri="{FF2B5EF4-FFF2-40B4-BE49-F238E27FC236}">
                <a16:creationId xmlns:a16="http://schemas.microsoft.com/office/drawing/2014/main" id="{E1CB27DE-1386-4ACF-410C-E1EED18D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2447072"/>
            <a:ext cx="3312368" cy="3418429"/>
          </a:xfrm>
          <a:prstGeom prst="rect">
            <a:avLst/>
          </a:prstGeom>
        </p:spPr>
      </p:pic>
      <p:sp>
        <p:nvSpPr>
          <p:cNvPr id="7" name="文本框 6">
            <a:extLst>
              <a:ext uri="{FF2B5EF4-FFF2-40B4-BE49-F238E27FC236}">
                <a16:creationId xmlns:a16="http://schemas.microsoft.com/office/drawing/2014/main" id="{9DECF530-7878-835E-93FB-76A60FD1C814}"/>
              </a:ext>
            </a:extLst>
          </p:cNvPr>
          <p:cNvSpPr txBox="1"/>
          <p:nvPr/>
        </p:nvSpPr>
        <p:spPr>
          <a:xfrm>
            <a:off x="695400" y="1449053"/>
            <a:ext cx="4752528" cy="882614"/>
          </a:xfrm>
          <a:prstGeom prst="rect">
            <a:avLst/>
          </a:prstGeom>
          <a:noFill/>
        </p:spPr>
        <p:txBody>
          <a:bodyPr wrap="square">
            <a:spAutoFit/>
          </a:bodyPr>
          <a:lstStyle/>
          <a:p>
            <a:pPr>
              <a:lnSpc>
                <a:spcPct val="150000"/>
              </a:lnSpc>
            </a:pPr>
            <a:r>
              <a:rPr lang="zh-CN" altLang="en-US" dirty="0"/>
              <a:t>例:异常转移网络图的绘制与解读通过归因分析生成的异常状态转移图如下图:</a:t>
            </a:r>
          </a:p>
        </p:txBody>
      </p:sp>
      <p:sp>
        <p:nvSpPr>
          <p:cNvPr id="11" name="文本框 10">
            <a:extLst>
              <a:ext uri="{FF2B5EF4-FFF2-40B4-BE49-F238E27FC236}">
                <a16:creationId xmlns:a16="http://schemas.microsoft.com/office/drawing/2014/main" id="{4289BE2D-46CA-F519-48EC-C6825A6C42E4}"/>
              </a:ext>
            </a:extLst>
          </p:cNvPr>
          <p:cNvSpPr txBox="1"/>
          <p:nvPr/>
        </p:nvSpPr>
        <p:spPr>
          <a:xfrm>
            <a:off x="5821583" y="1441313"/>
            <a:ext cx="5640786" cy="4643900"/>
          </a:xfrm>
          <a:prstGeom prst="rect">
            <a:avLst/>
          </a:prstGeom>
          <a:noFill/>
        </p:spPr>
        <p:txBody>
          <a:bodyPr wrap="square">
            <a:spAutoFit/>
          </a:bodyPr>
          <a:lstStyle/>
          <a:p>
            <a:pPr>
              <a:lnSpc>
                <a:spcPts val="4000"/>
              </a:lnSpc>
            </a:pPr>
            <a:r>
              <a:rPr lang="zh-CN" altLang="en-US" dirty="0"/>
              <a:t>答案:由图可得，异常35号为源生异常，并且会导致异常7号，且异常7号的产生多为其他异常引起。因此，在做归因分析时，应将排除异常7模块发生异常的原因。同样的，异常3号可以被诊断为源异常进行排查，而异常55号可以被诊断为连带异常排除。结合实际场景分析，AGV左轮模块发生的异常有可能会触发整个车辆失去平衡，从而导致右轮某些模块异常，如左轮失速会导致右轮电机无动作。那么，对于这两起异常上报，维修人员只需要重点检查车辆的左轮模块。</a:t>
            </a:r>
          </a:p>
        </p:txBody>
      </p:sp>
    </p:spTree>
    <p:extLst>
      <p:ext uri="{BB962C8B-B14F-4D97-AF65-F5344CB8AC3E}">
        <p14:creationId xmlns:p14="http://schemas.microsoft.com/office/powerpoint/2010/main" val="1044826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816080" y="5445224"/>
            <a:ext cx="2880320" cy="108012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dist"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THANKS</a:t>
            </a:r>
          </a:p>
        </p:txBody>
      </p:sp>
      <p:sp>
        <p:nvSpPr>
          <p:cNvPr id="5" name="Rectangle 2"/>
          <p:cNvSpPr>
            <a:spLocks noChangeArrowheads="1"/>
          </p:cNvSpPr>
          <p:nvPr/>
        </p:nvSpPr>
        <p:spPr bwMode="auto">
          <a:xfrm>
            <a:off x="162573" y="95692"/>
            <a:ext cx="2880320" cy="98442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THE END</a:t>
            </a:r>
          </a:p>
        </p:txBody>
      </p:sp>
      <p:sp>
        <p:nvSpPr>
          <p:cNvPr id="3" name="日期占位符 2"/>
          <p:cNvSpPr>
            <a:spLocks noGrp="1"/>
          </p:cNvSpPr>
          <p:nvPr>
            <p:ph type="dt" sz="half" idx="10"/>
          </p:nvPr>
        </p:nvSpPr>
        <p:spPr/>
        <p:txBody>
          <a:bodyPr/>
          <a:lstStyle/>
          <a:p>
            <a:fld id="{2556876A-C894-4608-9B10-33028376C2E0}" type="datetime1">
              <a:rPr lang="zh-CN" altLang="en-US" smtClean="0"/>
              <a:t>2022/11/9</a:t>
            </a:fld>
            <a:endParaRPr lang="zh-CN" altLang="en-US"/>
          </a:p>
        </p:txBody>
      </p:sp>
      <p:sp>
        <p:nvSpPr>
          <p:cNvPr id="4" name="矩形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
          <p:cNvSpPr>
            <a:spLocks noChangeArrowheads="1"/>
          </p:cNvSpPr>
          <p:nvPr/>
        </p:nvSpPr>
        <p:spPr bwMode="auto">
          <a:xfrm>
            <a:off x="983432" y="332655"/>
            <a:ext cx="2880320" cy="108012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THE END</a:t>
            </a:r>
          </a:p>
        </p:txBody>
      </p:sp>
      <p:sp>
        <p:nvSpPr>
          <p:cNvPr id="11" name="Rectangle 2"/>
          <p:cNvSpPr>
            <a:spLocks noChangeArrowheads="1"/>
          </p:cNvSpPr>
          <p:nvPr/>
        </p:nvSpPr>
        <p:spPr bwMode="auto">
          <a:xfrm>
            <a:off x="8465840" y="5335787"/>
            <a:ext cx="2880320" cy="77617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dist"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THANKS</a:t>
            </a:r>
          </a:p>
        </p:txBody>
      </p:sp>
      <p:graphicFrame>
        <p:nvGraphicFramePr>
          <p:cNvPr id="6" name="图示 5"/>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10.1.1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设备异常定义</a:t>
            </a:r>
          </a:p>
        </p:txBody>
      </p:sp>
      <p:sp>
        <p:nvSpPr>
          <p:cNvPr id="2" name="文本框 1"/>
          <p:cNvSpPr txBox="1"/>
          <p:nvPr/>
        </p:nvSpPr>
        <p:spPr>
          <a:xfrm>
            <a:off x="1271905" y="2277110"/>
            <a:ext cx="9932035" cy="2748280"/>
          </a:xfrm>
          <a:prstGeom prst="rect">
            <a:avLst/>
          </a:prstGeom>
          <a:noFill/>
          <a:ln w="28575">
            <a:solidFill>
              <a:schemeClr val="accent1">
                <a:lumMod val="50000"/>
              </a:schemeClr>
            </a:solidFill>
            <a:prstDash val="lgDashDotDot"/>
          </a:ln>
        </p:spPr>
        <p:txBody>
          <a:bodyPr wrap="square" rtlCol="0" anchor="t">
            <a:spAutoFit/>
          </a:bodyPr>
          <a:lstStyle/>
          <a:p>
            <a:pPr lvl="0" algn="l">
              <a:lnSpc>
                <a:spcPct val="180000"/>
              </a:lnSpc>
              <a:buClrTx/>
              <a:buSzTx/>
              <a:buFontTx/>
            </a:pPr>
            <a:r>
              <a:rPr lang="zh-CN" altLang="en-US" sz="2400">
                <a:sym typeface="+mn-ea"/>
              </a:rPr>
              <a:t>设备在使用过程中，由于摩擦、外力、应力及化学反应的作用，零件总会逐渐磨损和腐蚀、断裂，导致因故障而停机。厘清故障的原因与分类，加强设备保养维修，及时掌握零件磨损情况，在零件进入剧烈磨损阶段前，早发现、早分析、早修理，就可减少故障停机所造成的经济损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设备异常分类</a:t>
            </a:r>
          </a:p>
        </p:txBody>
      </p:sp>
      <p:grpSp>
        <p:nvGrpSpPr>
          <p:cNvPr id="3" name="组合 2"/>
          <p:cNvGrpSpPr/>
          <p:nvPr/>
        </p:nvGrpSpPr>
        <p:grpSpPr>
          <a:xfrm>
            <a:off x="2639684" y="1772652"/>
            <a:ext cx="8536951" cy="4334526"/>
            <a:chOff x="4157" y="3027"/>
            <a:chExt cx="11435" cy="5967"/>
          </a:xfrm>
        </p:grpSpPr>
        <p:sp>
          <p:nvSpPr>
            <p:cNvPr id="74" name="Freeform 2"/>
            <p:cNvSpPr/>
            <p:nvPr/>
          </p:nvSpPr>
          <p:spPr bwMode="auto">
            <a:xfrm>
              <a:off x="4157" y="4369"/>
              <a:ext cx="11435" cy="1760"/>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solidFill>
              <a:schemeClr val="accent1">
                <a:lumMod val="75000"/>
              </a:schemeClr>
            </a:solidFill>
            <a:ln>
              <a:noFill/>
            </a:ln>
          </p:spPr>
          <p:txBody>
            <a:bodyPr/>
            <a:lstStyle/>
            <a:p>
              <a:pPr>
                <a:defRPr/>
              </a:pPr>
              <a:endParaRPr lang="zh-CN" altLang="en-US" sz="1600">
                <a:latin typeface="华文仿宋" panose="02010600040101010101" charset="-122"/>
                <a:ea typeface="华文仿宋" panose="02010600040101010101" charset="-122"/>
              </a:endParaRPr>
            </a:p>
          </p:txBody>
        </p:sp>
        <p:sp>
          <p:nvSpPr>
            <p:cNvPr id="75" name="Freeform 3"/>
            <p:cNvSpPr/>
            <p:nvPr/>
          </p:nvSpPr>
          <p:spPr bwMode="auto">
            <a:xfrm>
              <a:off x="4157" y="6196"/>
              <a:ext cx="11435" cy="1760"/>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solidFill>
              <a:schemeClr val="accent4">
                <a:lumMod val="50000"/>
              </a:schemeClr>
            </a:solidFill>
            <a:ln>
              <a:noFill/>
            </a:ln>
          </p:spPr>
          <p:txBody>
            <a:bodyPr/>
            <a:lstStyle/>
            <a:p>
              <a:pPr>
                <a:defRPr/>
              </a:pPr>
              <a:endParaRPr lang="zh-CN" altLang="en-US" sz="1600">
                <a:latin typeface="华文仿宋" panose="02010600040101010101" charset="-122"/>
                <a:ea typeface="华文仿宋" panose="02010600040101010101" charset="-122"/>
              </a:endParaRPr>
            </a:p>
          </p:txBody>
        </p:sp>
        <p:sp>
          <p:nvSpPr>
            <p:cNvPr id="76" name="Freeform 4"/>
            <p:cNvSpPr/>
            <p:nvPr/>
          </p:nvSpPr>
          <p:spPr bwMode="auto">
            <a:xfrm>
              <a:off x="4157" y="3926"/>
              <a:ext cx="9707" cy="443"/>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chemeClr val="bg1"/>
              </a:solidFill>
              <a:round/>
              <a:tailEnd type="oval" w="med" len="med"/>
            </a:ln>
            <a:extLst>
              <a:ext uri="{909E8E84-426E-40DD-AFC4-6F175D3DCCD1}">
                <a14:hiddenFill xmlns:a14="http://schemas.microsoft.com/office/drawing/2010/main">
                  <a:solidFill>
                    <a:schemeClr val="accent1">
                      <a:lumMod val="75000"/>
                    </a:schemeClr>
                  </a:solidFill>
                </a14:hiddenFill>
              </a:ext>
            </a:extLst>
          </p:spPr>
          <p:txBody>
            <a:bodyPr/>
            <a:lstStyle/>
            <a:p>
              <a:pPr>
                <a:defRPr/>
              </a:pPr>
              <a:endParaRPr lang="zh-CN" altLang="en-US" sz="1600">
                <a:latin typeface="华文仿宋" panose="02010600040101010101" charset="-122"/>
                <a:ea typeface="华文仿宋" panose="02010600040101010101" charset="-122"/>
              </a:endParaRPr>
            </a:p>
          </p:txBody>
        </p:sp>
        <p:sp>
          <p:nvSpPr>
            <p:cNvPr id="77" name="Freeform 5"/>
            <p:cNvSpPr/>
            <p:nvPr/>
          </p:nvSpPr>
          <p:spPr bwMode="auto">
            <a:xfrm>
              <a:off x="4157" y="7956"/>
              <a:ext cx="9707" cy="440"/>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chemeClr val="bg1"/>
              </a:solidFill>
              <a:round/>
              <a:tailEnd type="oval" w="med" len="med"/>
            </a:ln>
            <a:extLst>
              <a:ext uri="{909E8E84-426E-40DD-AFC4-6F175D3DCCD1}">
                <a14:hiddenFill xmlns:a14="http://schemas.microsoft.com/office/drawing/2010/main">
                  <a:solidFill>
                    <a:schemeClr val="accent1">
                      <a:lumMod val="75000"/>
                    </a:schemeClr>
                  </a:solidFill>
                </a14:hiddenFill>
              </a:ext>
            </a:extLst>
          </p:spPr>
          <p:txBody>
            <a:bodyPr/>
            <a:lstStyle/>
            <a:p>
              <a:pPr>
                <a:defRPr/>
              </a:pPr>
              <a:endParaRPr lang="zh-CN" altLang="en-US" sz="1600">
                <a:latin typeface="华文仿宋" panose="02010600040101010101" charset="-122"/>
                <a:ea typeface="华文仿宋" panose="02010600040101010101" charset="-122"/>
              </a:endParaRPr>
            </a:p>
          </p:txBody>
        </p:sp>
        <p:sp>
          <p:nvSpPr>
            <p:cNvPr id="78" name="Rectangle 10"/>
            <p:cNvSpPr>
              <a:spLocks noChangeArrowheads="1"/>
            </p:cNvSpPr>
            <p:nvPr/>
          </p:nvSpPr>
          <p:spPr bwMode="auto">
            <a:xfrm>
              <a:off x="12834" y="5199"/>
              <a:ext cx="2166" cy="508"/>
            </a:xfrm>
            <a:prstGeom prst="rect">
              <a:avLst/>
            </a:prstGeom>
            <a:solidFill>
              <a:schemeClr val="accent1">
                <a:lumMod val="75000"/>
              </a:schemeClr>
            </a:solidFill>
            <a:ln>
              <a:noFill/>
            </a:ln>
          </p:spPr>
          <p:txBody>
            <a:bodyPr wrap="square" lIns="0" tIns="0" rIns="0" bIns="0">
              <a:spAutoFit/>
            </a:bodyPr>
            <a:lstStyle/>
            <a:p>
              <a:pPr>
                <a:defRPr/>
              </a:pPr>
              <a:r>
                <a:rPr lang="zh-CN" altLang="en-US" sz="2400" b="1" dirty="0">
                  <a:solidFill>
                    <a:schemeClr val="bg1"/>
                  </a:solidFill>
                  <a:latin typeface="华文仿宋" panose="02010600040101010101" charset="-122"/>
                  <a:ea typeface="华文仿宋" panose="02010600040101010101" charset="-122"/>
                </a:rPr>
                <a:t>暂时性故障</a:t>
              </a:r>
            </a:p>
          </p:txBody>
        </p:sp>
        <p:sp>
          <p:nvSpPr>
            <p:cNvPr id="80" name="Text Box 65"/>
            <p:cNvSpPr txBox="1">
              <a:spLocks noChangeArrowheads="1"/>
            </p:cNvSpPr>
            <p:nvPr/>
          </p:nvSpPr>
          <p:spPr bwMode="auto">
            <a:xfrm>
              <a:off x="4249" y="3027"/>
              <a:ext cx="6237" cy="2679"/>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pPr>
              <a:r>
                <a:rPr lang="zh-CN" altLang="en-US" sz="1800" b="1" dirty="0">
                  <a:solidFill>
                    <a:schemeClr val="bg1"/>
                  </a:solidFill>
                  <a:latin typeface="华文仿宋" panose="02010600040101010101" charset="-122"/>
                  <a:ea typeface="华文仿宋" panose="02010600040101010101" charset="-122"/>
                  <a:sym typeface="+mn-ea"/>
                </a:rPr>
                <a:t>暂时性故障</a:t>
              </a:r>
            </a:p>
            <a:p>
              <a:pPr eaLnBrk="1" hangingPunct="1">
                <a:lnSpc>
                  <a:spcPct val="110000"/>
                </a:lnSpc>
              </a:pPr>
              <a:r>
                <a:rPr lang="zh-CN" altLang="en-US" sz="1800" dirty="0">
                  <a:solidFill>
                    <a:schemeClr val="bg1"/>
                  </a:solidFill>
                  <a:latin typeface="华文仿宋" panose="02010600040101010101" charset="-122"/>
                  <a:ea typeface="华文仿宋" panose="02010600040101010101" charset="-122"/>
                </a:rPr>
                <a:t>此类故障的影响较小，间歇性发生，对设备安全运转和生产均影响较小，通过简单的调整，不需要大规模检修和更换零件即可恢复正常。如张紧力不足导致带式输送机打滑，简单调整一下张紧装置就行</a:t>
              </a:r>
            </a:p>
          </p:txBody>
        </p:sp>
        <p:sp>
          <p:nvSpPr>
            <p:cNvPr id="81" name="Text Box 65"/>
            <p:cNvSpPr txBox="1">
              <a:spLocks noChangeArrowheads="1"/>
            </p:cNvSpPr>
            <p:nvPr/>
          </p:nvSpPr>
          <p:spPr bwMode="auto">
            <a:xfrm>
              <a:off x="4249" y="6556"/>
              <a:ext cx="6237" cy="2438"/>
            </a:xfrm>
            <a:prstGeom prst="rect">
              <a:avLst/>
            </a:prstGeom>
            <a:solidFill>
              <a:schemeClr val="accent4">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pPr>
              <a:r>
                <a:rPr lang="zh-CN" altLang="en-US" sz="1800" b="1" dirty="0">
                  <a:solidFill>
                    <a:schemeClr val="bg1"/>
                  </a:solidFill>
                  <a:latin typeface="华文仿宋" panose="02010600040101010101" charset="-122"/>
                  <a:ea typeface="华文仿宋" panose="02010600040101010101" charset="-122"/>
                  <a:sym typeface="+mn-ea"/>
                </a:rPr>
                <a:t>永久性故障</a:t>
              </a:r>
            </a:p>
            <a:p>
              <a:pPr eaLnBrk="1" hangingPunct="1">
                <a:lnSpc>
                  <a:spcPct val="120000"/>
                </a:lnSpc>
              </a:pPr>
              <a:r>
                <a:rPr lang="zh-CN" altLang="en-US" sz="1800" dirty="0">
                  <a:solidFill>
                    <a:schemeClr val="bg1"/>
                  </a:solidFill>
                  <a:latin typeface="华文仿宋" panose="02010600040101010101" charset="-122"/>
                  <a:ea typeface="华文仿宋" panose="02010600040101010101" charset="-122"/>
                </a:rPr>
                <a:t>此类故障需要彻底整修，一般是由于个别零部件损毁造成的，最终会造成整台设备停机</a:t>
              </a:r>
            </a:p>
          </p:txBody>
        </p:sp>
      </p:grpSp>
      <p:sp>
        <p:nvSpPr>
          <p:cNvPr id="4" name="Rectangle 10"/>
          <p:cNvSpPr>
            <a:spLocks noChangeArrowheads="1"/>
          </p:cNvSpPr>
          <p:nvPr/>
        </p:nvSpPr>
        <p:spPr bwMode="auto">
          <a:xfrm>
            <a:off x="9120525" y="4598838"/>
            <a:ext cx="1617056" cy="368935"/>
          </a:xfrm>
          <a:prstGeom prst="rect">
            <a:avLst/>
          </a:prstGeom>
          <a:solidFill>
            <a:schemeClr val="accent4">
              <a:lumMod val="50000"/>
            </a:schemeClr>
          </a:solidFill>
          <a:ln>
            <a:noFill/>
          </a:ln>
        </p:spPr>
        <p:txBody>
          <a:bodyPr wrap="square" lIns="0" tIns="0" rIns="0" bIns="0">
            <a:spAutoFit/>
          </a:bodyPr>
          <a:lstStyle/>
          <a:p>
            <a:pPr>
              <a:defRPr/>
            </a:pPr>
            <a:r>
              <a:rPr lang="zh-CN" altLang="en-US" sz="2400" b="1" dirty="0">
                <a:solidFill>
                  <a:schemeClr val="bg1"/>
                </a:solidFill>
                <a:latin typeface="华文仿宋" panose="02010600040101010101" charset="-122"/>
                <a:ea typeface="华文仿宋" panose="02010600040101010101" charset="-122"/>
              </a:rPr>
              <a:t>永久性故障</a:t>
            </a:r>
          </a:p>
        </p:txBody>
      </p:sp>
      <p:sp>
        <p:nvSpPr>
          <p:cNvPr id="5" name="文本框 4"/>
          <p:cNvSpPr txBox="1"/>
          <p:nvPr/>
        </p:nvSpPr>
        <p:spPr>
          <a:xfrm>
            <a:off x="1199515" y="2277110"/>
            <a:ext cx="492125" cy="3169285"/>
          </a:xfrm>
          <a:prstGeom prst="rect">
            <a:avLst/>
          </a:prstGeom>
          <a:noFill/>
        </p:spPr>
        <p:txBody>
          <a:bodyPr wrap="square" rtlCol="0" anchor="t">
            <a:spAutoFit/>
          </a:bodyPr>
          <a:lstStyle/>
          <a:p>
            <a:pPr algn="ctr"/>
            <a:r>
              <a:rPr lang="zh-CN" altLang="en-US" sz="2000" b="1">
                <a:solidFill>
                  <a:srgbClr val="FF0000"/>
                </a:solidFill>
              </a:rPr>
              <a:t>按异常的存在程度分类</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设备异常分类</a:t>
            </a:r>
          </a:p>
        </p:txBody>
      </p:sp>
      <p:grpSp>
        <p:nvGrpSpPr>
          <p:cNvPr id="3" name="组合 2"/>
          <p:cNvGrpSpPr/>
          <p:nvPr/>
        </p:nvGrpSpPr>
        <p:grpSpPr>
          <a:xfrm>
            <a:off x="2353299" y="1557227"/>
            <a:ext cx="8536951" cy="4583687"/>
            <a:chOff x="4157" y="2928"/>
            <a:chExt cx="11435" cy="6310"/>
          </a:xfrm>
        </p:grpSpPr>
        <p:sp>
          <p:nvSpPr>
            <p:cNvPr id="74" name="Freeform 2"/>
            <p:cNvSpPr/>
            <p:nvPr/>
          </p:nvSpPr>
          <p:spPr bwMode="auto">
            <a:xfrm>
              <a:off x="4157" y="4369"/>
              <a:ext cx="11435" cy="1760"/>
            </a:xfrm>
            <a:custGeom>
              <a:avLst/>
              <a:gdLst>
                <a:gd name="T0" fmla="*/ 2134 w 2522"/>
                <a:gd name="T1" fmla="*/ 0 h 388"/>
                <a:gd name="T2" fmla="*/ 1749 w 2522"/>
                <a:gd name="T3" fmla="*/ 341 h 388"/>
                <a:gd name="T4" fmla="*/ 0 w 2522"/>
                <a:gd name="T5" fmla="*/ 341 h 388"/>
                <a:gd name="T6" fmla="*/ 0 w 2522"/>
                <a:gd name="T7" fmla="*/ 388 h 388"/>
                <a:gd name="T8" fmla="*/ 1746 w 2522"/>
                <a:gd name="T9" fmla="*/ 388 h 388"/>
                <a:gd name="T10" fmla="*/ 1803 w 2522"/>
                <a:gd name="T11" fmla="*/ 388 h 388"/>
                <a:gd name="T12" fmla="*/ 2522 w 2522"/>
                <a:gd name="T13" fmla="*/ 388 h 388"/>
                <a:gd name="T14" fmla="*/ 2134 w 2522"/>
                <a:gd name="T15" fmla="*/ 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0"/>
                  </a:moveTo>
                  <a:cubicBezTo>
                    <a:pt x="1936" y="0"/>
                    <a:pt x="1772" y="149"/>
                    <a:pt x="1749" y="341"/>
                  </a:cubicBezTo>
                  <a:cubicBezTo>
                    <a:pt x="0" y="341"/>
                    <a:pt x="0" y="341"/>
                    <a:pt x="0" y="341"/>
                  </a:cubicBezTo>
                  <a:cubicBezTo>
                    <a:pt x="0" y="388"/>
                    <a:pt x="0" y="388"/>
                    <a:pt x="0" y="388"/>
                  </a:cubicBezTo>
                  <a:cubicBezTo>
                    <a:pt x="1746" y="388"/>
                    <a:pt x="1746" y="388"/>
                    <a:pt x="1746" y="388"/>
                  </a:cubicBezTo>
                  <a:cubicBezTo>
                    <a:pt x="1803" y="388"/>
                    <a:pt x="1803" y="388"/>
                    <a:pt x="1803" y="388"/>
                  </a:cubicBezTo>
                  <a:cubicBezTo>
                    <a:pt x="2522" y="388"/>
                    <a:pt x="2522" y="388"/>
                    <a:pt x="2522" y="388"/>
                  </a:cubicBezTo>
                  <a:cubicBezTo>
                    <a:pt x="2522" y="174"/>
                    <a:pt x="2348" y="0"/>
                    <a:pt x="2134" y="0"/>
                  </a:cubicBezTo>
                  <a:close/>
                </a:path>
              </a:pathLst>
            </a:custGeom>
            <a:solidFill>
              <a:schemeClr val="accent2">
                <a:lumMod val="50000"/>
              </a:schemeClr>
            </a:solidFill>
            <a:ln>
              <a:noFill/>
            </a:ln>
          </p:spPr>
          <p:txBody>
            <a:bodyPr/>
            <a:lstStyle/>
            <a:p>
              <a:pPr>
                <a:defRPr/>
              </a:pPr>
              <a:endParaRPr lang="zh-CN" altLang="en-US" sz="1600">
                <a:latin typeface="华文仿宋" panose="02010600040101010101" charset="-122"/>
                <a:ea typeface="华文仿宋" panose="02010600040101010101" charset="-122"/>
              </a:endParaRPr>
            </a:p>
          </p:txBody>
        </p:sp>
        <p:sp>
          <p:nvSpPr>
            <p:cNvPr id="75" name="Freeform 3"/>
            <p:cNvSpPr/>
            <p:nvPr/>
          </p:nvSpPr>
          <p:spPr bwMode="auto">
            <a:xfrm>
              <a:off x="4157" y="6196"/>
              <a:ext cx="11435" cy="1760"/>
            </a:xfrm>
            <a:custGeom>
              <a:avLst/>
              <a:gdLst>
                <a:gd name="T0" fmla="*/ 2134 w 2522"/>
                <a:gd name="T1" fmla="*/ 388 h 388"/>
                <a:gd name="T2" fmla="*/ 1749 w 2522"/>
                <a:gd name="T3" fmla="*/ 48 h 388"/>
                <a:gd name="T4" fmla="*/ 0 w 2522"/>
                <a:gd name="T5" fmla="*/ 48 h 388"/>
                <a:gd name="T6" fmla="*/ 0 w 2522"/>
                <a:gd name="T7" fmla="*/ 0 h 388"/>
                <a:gd name="T8" fmla="*/ 1746 w 2522"/>
                <a:gd name="T9" fmla="*/ 0 h 388"/>
                <a:gd name="T10" fmla="*/ 1803 w 2522"/>
                <a:gd name="T11" fmla="*/ 0 h 388"/>
                <a:gd name="T12" fmla="*/ 2522 w 2522"/>
                <a:gd name="T13" fmla="*/ 0 h 388"/>
                <a:gd name="T14" fmla="*/ 2134 w 2522"/>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2" h="388">
                  <a:moveTo>
                    <a:pt x="2134" y="388"/>
                  </a:moveTo>
                  <a:cubicBezTo>
                    <a:pt x="1936" y="388"/>
                    <a:pt x="1772" y="240"/>
                    <a:pt x="1749" y="48"/>
                  </a:cubicBezTo>
                  <a:cubicBezTo>
                    <a:pt x="0" y="48"/>
                    <a:pt x="0" y="48"/>
                    <a:pt x="0" y="48"/>
                  </a:cubicBezTo>
                  <a:cubicBezTo>
                    <a:pt x="0" y="0"/>
                    <a:pt x="0" y="0"/>
                    <a:pt x="0" y="0"/>
                  </a:cubicBezTo>
                  <a:cubicBezTo>
                    <a:pt x="1746" y="0"/>
                    <a:pt x="1746" y="0"/>
                    <a:pt x="1746" y="0"/>
                  </a:cubicBezTo>
                  <a:cubicBezTo>
                    <a:pt x="1803" y="0"/>
                    <a:pt x="1803" y="0"/>
                    <a:pt x="1803" y="0"/>
                  </a:cubicBezTo>
                  <a:cubicBezTo>
                    <a:pt x="2522" y="0"/>
                    <a:pt x="2522" y="0"/>
                    <a:pt x="2522" y="0"/>
                  </a:cubicBezTo>
                  <a:cubicBezTo>
                    <a:pt x="2522" y="215"/>
                    <a:pt x="2348" y="388"/>
                    <a:pt x="2134" y="388"/>
                  </a:cubicBezTo>
                  <a:close/>
                </a:path>
              </a:pathLst>
            </a:custGeom>
            <a:solidFill>
              <a:schemeClr val="accent6">
                <a:lumMod val="75000"/>
              </a:schemeClr>
            </a:solidFill>
            <a:ln>
              <a:noFill/>
            </a:ln>
          </p:spPr>
          <p:txBody>
            <a:bodyPr/>
            <a:lstStyle/>
            <a:p>
              <a:pPr>
                <a:defRPr/>
              </a:pPr>
              <a:endParaRPr lang="zh-CN" altLang="en-US" sz="1600">
                <a:latin typeface="华文仿宋" panose="02010600040101010101" charset="-122"/>
                <a:ea typeface="华文仿宋" panose="02010600040101010101" charset="-122"/>
              </a:endParaRPr>
            </a:p>
          </p:txBody>
        </p:sp>
        <p:sp>
          <p:nvSpPr>
            <p:cNvPr id="76" name="Freeform 4"/>
            <p:cNvSpPr/>
            <p:nvPr/>
          </p:nvSpPr>
          <p:spPr bwMode="auto">
            <a:xfrm>
              <a:off x="4157" y="3926"/>
              <a:ext cx="9707" cy="443"/>
            </a:xfrm>
            <a:custGeom>
              <a:avLst/>
              <a:gdLst>
                <a:gd name="T0" fmla="*/ 0 w 3883"/>
                <a:gd name="T1" fmla="*/ 0 h 177"/>
                <a:gd name="T2" fmla="*/ 3883 w 3883"/>
                <a:gd name="T3" fmla="*/ 0 h 177"/>
                <a:gd name="T4" fmla="*/ 3883 w 3883"/>
                <a:gd name="T5" fmla="*/ 177 h 177"/>
              </a:gdLst>
              <a:ahLst/>
              <a:cxnLst>
                <a:cxn ang="0">
                  <a:pos x="T0" y="T1"/>
                </a:cxn>
                <a:cxn ang="0">
                  <a:pos x="T2" y="T3"/>
                </a:cxn>
                <a:cxn ang="0">
                  <a:pos x="T4" y="T5"/>
                </a:cxn>
              </a:cxnLst>
              <a:rect l="0" t="0" r="r" b="b"/>
              <a:pathLst>
                <a:path w="3883" h="177">
                  <a:moveTo>
                    <a:pt x="0" y="0"/>
                  </a:moveTo>
                  <a:lnTo>
                    <a:pt x="3883" y="0"/>
                  </a:lnTo>
                  <a:lnTo>
                    <a:pt x="3883" y="177"/>
                  </a:lnTo>
                </a:path>
              </a:pathLst>
            </a:custGeom>
            <a:noFill/>
            <a:ln w="12700" cap="flat" cmpd="sng">
              <a:solidFill>
                <a:schemeClr val="bg1"/>
              </a:solidFill>
              <a:round/>
              <a:tailEnd type="oval" w="med" len="med"/>
            </a:ln>
            <a:extLst>
              <a:ext uri="{909E8E84-426E-40DD-AFC4-6F175D3DCCD1}">
                <a14:hiddenFill xmlns:a14="http://schemas.microsoft.com/office/drawing/2010/main">
                  <a:solidFill>
                    <a:schemeClr val="accent1">
                      <a:lumMod val="75000"/>
                    </a:schemeClr>
                  </a:solidFill>
                </a14:hiddenFill>
              </a:ext>
            </a:extLst>
          </p:spPr>
          <p:txBody>
            <a:bodyPr/>
            <a:lstStyle/>
            <a:p>
              <a:pPr>
                <a:defRPr/>
              </a:pPr>
              <a:endParaRPr lang="zh-CN" altLang="en-US" sz="1600">
                <a:latin typeface="华文仿宋" panose="02010600040101010101" charset="-122"/>
                <a:ea typeface="华文仿宋" panose="02010600040101010101" charset="-122"/>
              </a:endParaRPr>
            </a:p>
          </p:txBody>
        </p:sp>
        <p:sp>
          <p:nvSpPr>
            <p:cNvPr id="77" name="Freeform 5"/>
            <p:cNvSpPr/>
            <p:nvPr/>
          </p:nvSpPr>
          <p:spPr bwMode="auto">
            <a:xfrm>
              <a:off x="4157" y="7956"/>
              <a:ext cx="9707" cy="440"/>
            </a:xfrm>
            <a:custGeom>
              <a:avLst/>
              <a:gdLst>
                <a:gd name="T0" fmla="*/ 0 w 3883"/>
                <a:gd name="T1" fmla="*/ 176 h 176"/>
                <a:gd name="T2" fmla="*/ 3883 w 3883"/>
                <a:gd name="T3" fmla="*/ 176 h 176"/>
                <a:gd name="T4" fmla="*/ 3883 w 3883"/>
                <a:gd name="T5" fmla="*/ 0 h 176"/>
              </a:gdLst>
              <a:ahLst/>
              <a:cxnLst>
                <a:cxn ang="0">
                  <a:pos x="T0" y="T1"/>
                </a:cxn>
                <a:cxn ang="0">
                  <a:pos x="T2" y="T3"/>
                </a:cxn>
                <a:cxn ang="0">
                  <a:pos x="T4" y="T5"/>
                </a:cxn>
              </a:cxnLst>
              <a:rect l="0" t="0" r="r" b="b"/>
              <a:pathLst>
                <a:path w="3883" h="176">
                  <a:moveTo>
                    <a:pt x="0" y="176"/>
                  </a:moveTo>
                  <a:lnTo>
                    <a:pt x="3883" y="176"/>
                  </a:lnTo>
                  <a:lnTo>
                    <a:pt x="3883" y="0"/>
                  </a:lnTo>
                </a:path>
              </a:pathLst>
            </a:custGeom>
            <a:noFill/>
            <a:ln w="12700" cap="flat" cmpd="sng">
              <a:solidFill>
                <a:schemeClr val="bg1"/>
              </a:solidFill>
              <a:round/>
              <a:tailEnd type="oval" w="med" len="med"/>
            </a:ln>
            <a:extLst>
              <a:ext uri="{909E8E84-426E-40DD-AFC4-6F175D3DCCD1}">
                <a14:hiddenFill xmlns:a14="http://schemas.microsoft.com/office/drawing/2010/main">
                  <a:solidFill>
                    <a:schemeClr val="accent1">
                      <a:lumMod val="75000"/>
                    </a:schemeClr>
                  </a:solidFill>
                </a14:hiddenFill>
              </a:ext>
            </a:extLst>
          </p:spPr>
          <p:txBody>
            <a:bodyPr/>
            <a:lstStyle/>
            <a:p>
              <a:pPr>
                <a:defRPr/>
              </a:pPr>
              <a:endParaRPr lang="zh-CN" altLang="en-US" sz="1600">
                <a:latin typeface="华文仿宋" panose="02010600040101010101" charset="-122"/>
                <a:ea typeface="华文仿宋" panose="02010600040101010101" charset="-122"/>
              </a:endParaRPr>
            </a:p>
          </p:txBody>
        </p:sp>
        <p:sp>
          <p:nvSpPr>
            <p:cNvPr id="78" name="Rectangle 10"/>
            <p:cNvSpPr>
              <a:spLocks noChangeArrowheads="1"/>
            </p:cNvSpPr>
            <p:nvPr/>
          </p:nvSpPr>
          <p:spPr bwMode="auto">
            <a:xfrm>
              <a:off x="12834" y="5199"/>
              <a:ext cx="2166" cy="508"/>
            </a:xfrm>
            <a:prstGeom prst="rect">
              <a:avLst/>
            </a:prstGeom>
            <a:solidFill>
              <a:schemeClr val="accent2">
                <a:lumMod val="50000"/>
              </a:schemeClr>
            </a:solidFill>
            <a:ln>
              <a:noFill/>
            </a:ln>
          </p:spPr>
          <p:txBody>
            <a:bodyPr wrap="square" lIns="0" tIns="0" rIns="0" bIns="0">
              <a:spAutoFit/>
            </a:bodyPr>
            <a:lstStyle/>
            <a:p>
              <a:pPr>
                <a:defRPr/>
              </a:pPr>
              <a:r>
                <a:rPr lang="zh-CN" altLang="en-US" sz="2400" b="1" dirty="0">
                  <a:solidFill>
                    <a:schemeClr val="bg1"/>
                  </a:solidFill>
                  <a:latin typeface="华文仿宋" panose="02010600040101010101" charset="-122"/>
                  <a:ea typeface="华文仿宋" panose="02010600040101010101" charset="-122"/>
                </a:rPr>
                <a:t>突发性故障</a:t>
              </a:r>
            </a:p>
          </p:txBody>
        </p:sp>
        <p:sp>
          <p:nvSpPr>
            <p:cNvPr id="80" name="Text Box 65"/>
            <p:cNvSpPr txBox="1">
              <a:spLocks noChangeArrowheads="1"/>
            </p:cNvSpPr>
            <p:nvPr/>
          </p:nvSpPr>
          <p:spPr bwMode="auto">
            <a:xfrm>
              <a:off x="4249" y="2928"/>
              <a:ext cx="6237" cy="2869"/>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pPr>
              <a:r>
                <a:rPr lang="zh-CN" altLang="en-US" sz="1800" b="1" dirty="0">
                  <a:solidFill>
                    <a:schemeClr val="bg1"/>
                  </a:solidFill>
                  <a:latin typeface="华文仿宋" panose="02010600040101010101" charset="-122"/>
                  <a:ea typeface="华文仿宋" panose="02010600040101010101" charset="-122"/>
                  <a:sym typeface="+mn-ea"/>
                </a:rPr>
                <a:t>突发性故障</a:t>
              </a:r>
            </a:p>
            <a:p>
              <a:pPr eaLnBrk="1" hangingPunct="1">
                <a:lnSpc>
                  <a:spcPct val="120000"/>
                </a:lnSpc>
              </a:pPr>
              <a:r>
                <a:rPr lang="zh-CN" altLang="en-US" sz="1800" dirty="0">
                  <a:solidFill>
                    <a:schemeClr val="bg1"/>
                  </a:solidFill>
                  <a:latin typeface="华文仿宋" panose="02010600040101010101" charset="-122"/>
                  <a:ea typeface="华文仿宋" panose="02010600040101010101" charset="-122"/>
                </a:rPr>
                <a:t>即设备事前没有明显的问题，仅凭简单的检验设备或肉眼无法预先判断故障的发生，此类故障一般与设备的设计、生产和后期的误操作有关系，它的突发性决定了破坏性较大，后期的维修难度也较大</a:t>
              </a:r>
            </a:p>
          </p:txBody>
        </p:sp>
        <p:sp>
          <p:nvSpPr>
            <p:cNvPr id="81" name="Text Box 65"/>
            <p:cNvSpPr txBox="1">
              <a:spLocks noChangeArrowheads="1"/>
            </p:cNvSpPr>
            <p:nvPr/>
          </p:nvSpPr>
          <p:spPr bwMode="auto">
            <a:xfrm>
              <a:off x="4249" y="6556"/>
              <a:ext cx="6237" cy="2682"/>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pPr>
              <a:r>
                <a:rPr lang="zh-CN" altLang="en-US" sz="1800" b="1" dirty="0">
                  <a:solidFill>
                    <a:schemeClr val="bg1"/>
                  </a:solidFill>
                  <a:latin typeface="华文仿宋" panose="02010600040101010101" charset="-122"/>
                  <a:ea typeface="华文仿宋" panose="02010600040101010101" charset="-122"/>
                  <a:sym typeface="+mn-ea"/>
                </a:rPr>
                <a:t> 渐发性故障</a:t>
              </a:r>
            </a:p>
            <a:p>
              <a:pPr eaLnBrk="1" hangingPunct="1">
                <a:lnSpc>
                  <a:spcPct val="110000"/>
                </a:lnSpc>
              </a:pPr>
              <a:r>
                <a:rPr lang="zh-CN" altLang="en-US" sz="1800" dirty="0">
                  <a:solidFill>
                    <a:schemeClr val="bg1"/>
                  </a:solidFill>
                  <a:latin typeface="华文仿宋" panose="02010600040101010101" charset="-122"/>
                  <a:ea typeface="华文仿宋" panose="02010600040101010101" charset="-122"/>
                </a:rPr>
                <a:t>此类故障可以预判，具有很大的规律性，可以通过定期的预防性维修来避免，渐发性故障占故障总量的比重较大，与设备的性能极大相关，也是不可避免的，如零件的逐渐锈蚀、磨损导致性能下降，直至丧失作用</a:t>
              </a:r>
            </a:p>
          </p:txBody>
        </p:sp>
      </p:grpSp>
      <p:sp>
        <p:nvSpPr>
          <p:cNvPr id="4" name="Rectangle 10"/>
          <p:cNvSpPr>
            <a:spLocks noChangeArrowheads="1"/>
          </p:cNvSpPr>
          <p:nvPr/>
        </p:nvSpPr>
        <p:spPr bwMode="auto">
          <a:xfrm>
            <a:off x="8761750" y="4455328"/>
            <a:ext cx="1617056" cy="368935"/>
          </a:xfrm>
          <a:prstGeom prst="rect">
            <a:avLst/>
          </a:prstGeom>
          <a:solidFill>
            <a:schemeClr val="accent6">
              <a:lumMod val="75000"/>
            </a:schemeClr>
          </a:solidFill>
          <a:ln>
            <a:noFill/>
          </a:ln>
        </p:spPr>
        <p:txBody>
          <a:bodyPr wrap="square" lIns="0" tIns="0" rIns="0" bIns="0">
            <a:spAutoFit/>
          </a:bodyPr>
          <a:lstStyle/>
          <a:p>
            <a:pPr>
              <a:defRPr/>
            </a:pPr>
            <a:r>
              <a:rPr lang="zh-CN" altLang="en-US" sz="2400" b="1" dirty="0">
                <a:solidFill>
                  <a:schemeClr val="bg1"/>
                </a:solidFill>
                <a:latin typeface="华文仿宋" panose="02010600040101010101" charset="-122"/>
                <a:ea typeface="华文仿宋" panose="02010600040101010101" charset="-122"/>
              </a:rPr>
              <a:t> 渐发性故障</a:t>
            </a:r>
          </a:p>
        </p:txBody>
      </p:sp>
      <p:sp>
        <p:nvSpPr>
          <p:cNvPr id="5" name="文本框 4"/>
          <p:cNvSpPr txBox="1"/>
          <p:nvPr/>
        </p:nvSpPr>
        <p:spPr>
          <a:xfrm>
            <a:off x="1632585" y="1845310"/>
            <a:ext cx="260350" cy="4092575"/>
          </a:xfrm>
          <a:prstGeom prst="rect">
            <a:avLst/>
          </a:prstGeom>
          <a:noFill/>
        </p:spPr>
        <p:txBody>
          <a:bodyPr wrap="square" rtlCol="0" anchor="t">
            <a:spAutoFit/>
          </a:bodyPr>
          <a:lstStyle/>
          <a:p>
            <a:pPr algn="ctr"/>
            <a:r>
              <a:rPr lang="zh-CN" altLang="en-US" sz="2000" b="1">
                <a:solidFill>
                  <a:srgbClr val="FF0000"/>
                </a:solidFill>
              </a:rPr>
              <a:t>按故障发生与发展的进程分类</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10.1</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rPr>
              <a:t>设备异常概述</a:t>
            </a: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10.1.2 </a:t>
            </a: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设备异常分类</a:t>
            </a:r>
          </a:p>
        </p:txBody>
      </p:sp>
      <p:sp>
        <p:nvSpPr>
          <p:cNvPr id="5" name="文本框 4"/>
          <p:cNvSpPr txBox="1"/>
          <p:nvPr/>
        </p:nvSpPr>
        <p:spPr>
          <a:xfrm>
            <a:off x="4214495" y="1701165"/>
            <a:ext cx="3835400" cy="521970"/>
          </a:xfrm>
          <a:prstGeom prst="rect">
            <a:avLst/>
          </a:prstGeom>
          <a:noFill/>
        </p:spPr>
        <p:txBody>
          <a:bodyPr wrap="square" rtlCol="0" anchor="t">
            <a:spAutoFit/>
          </a:bodyPr>
          <a:lstStyle/>
          <a:p>
            <a:pPr algn="ctr"/>
            <a:r>
              <a:rPr lang="zh-CN" altLang="en-US" sz="2800" b="1">
                <a:solidFill>
                  <a:srgbClr val="FF0000"/>
                </a:solidFill>
              </a:rPr>
              <a:t>按故障严重程度分类</a:t>
            </a:r>
          </a:p>
        </p:txBody>
      </p:sp>
      <p:sp>
        <p:nvSpPr>
          <p:cNvPr id="73" name="菱形 27"/>
          <p:cNvSpPr/>
          <p:nvPr/>
        </p:nvSpPr>
        <p:spPr>
          <a:xfrm>
            <a:off x="6599556" y="3787141"/>
            <a:ext cx="1260475" cy="1260475"/>
          </a:xfrm>
          <a:prstGeom prst="diamond">
            <a:avLst/>
          </a:prstGeom>
          <a:ln w="38100">
            <a:solidFill>
              <a:schemeClr val="accent4">
                <a:lumMod val="75000"/>
              </a:schemeClr>
            </a:solidFill>
          </a:ln>
          <a:extLst>
            <a:ext uri="{909E8E84-426E-40DD-AFC4-6F175D3DCCD1}">
              <a14:hiddenFill xmlns:a14="http://schemas.microsoft.com/office/drawing/2010/main">
                <a:solidFill>
                  <a:srgbClr val="FFFFFF">
                    <a:alpha val="50195"/>
                  </a:srgbClr>
                </a:solidFill>
              </a14:hiddenFill>
            </a:ext>
          </a:extLst>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2" name="菱形 28"/>
          <p:cNvSpPr/>
          <p:nvPr/>
        </p:nvSpPr>
        <p:spPr>
          <a:xfrm>
            <a:off x="4691381" y="3787141"/>
            <a:ext cx="1260475" cy="1260475"/>
          </a:xfrm>
          <a:prstGeom prst="diamond">
            <a:avLst/>
          </a:prstGeom>
          <a:ln w="38100">
            <a:solidFill>
              <a:schemeClr val="accent2">
                <a:lumMod val="75000"/>
              </a:schemeClr>
            </a:solidFill>
          </a:ln>
          <a:extLst>
            <a:ext uri="{909E8E84-426E-40DD-AFC4-6F175D3DCCD1}">
              <a14:hiddenFill xmlns:a14="http://schemas.microsoft.com/office/drawing/2010/main">
                <a:solidFill>
                  <a:srgbClr val="FFFFFF">
                    <a:alpha val="50195"/>
                  </a:srgbClr>
                </a:solidFill>
              </a14:hiddenFill>
            </a:ext>
          </a:extLst>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6" name="菱形 30"/>
          <p:cNvSpPr/>
          <p:nvPr/>
        </p:nvSpPr>
        <p:spPr>
          <a:xfrm>
            <a:off x="5466080" y="3375979"/>
            <a:ext cx="503238" cy="503237"/>
          </a:xfrm>
          <a:prstGeom prst="diamond">
            <a:avLst/>
          </a:prstGeom>
          <a:ln w="38100">
            <a:solidFill>
              <a:schemeClr val="bg2">
                <a:lumMod val="75000"/>
              </a:schemeClr>
            </a:solidFill>
          </a:ln>
          <a:extLst>
            <a:ext uri="{909E8E84-426E-40DD-AFC4-6F175D3DCCD1}">
              <a14:hiddenFill xmlns:a14="http://schemas.microsoft.com/office/drawing/2010/main">
                <a:solidFill>
                  <a:srgbClr val="FFFFFF">
                    <a:alpha val="50195"/>
                  </a:srgbClr>
                </a:solidFill>
              </a14:hiddenFill>
            </a:ext>
          </a:extLst>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7" name="菱形 31"/>
          <p:cNvSpPr/>
          <p:nvPr/>
        </p:nvSpPr>
        <p:spPr>
          <a:xfrm>
            <a:off x="5466080" y="4955541"/>
            <a:ext cx="503238" cy="504825"/>
          </a:xfrm>
          <a:prstGeom prst="diamond">
            <a:avLst/>
          </a:prstGeom>
          <a:ln w="38100">
            <a:solidFill>
              <a:schemeClr val="accent3">
                <a:lumMod val="40000"/>
                <a:lumOff val="60000"/>
              </a:schemeClr>
            </a:solidFill>
          </a:ln>
          <a:extLst>
            <a:ext uri="{909E8E84-426E-40DD-AFC4-6F175D3DCCD1}">
              <a14:hiddenFill xmlns:a14="http://schemas.microsoft.com/office/drawing/2010/main">
                <a:solidFill>
                  <a:srgbClr val="FFFFFF">
                    <a:alpha val="50195"/>
                  </a:srgbClr>
                </a:solidFill>
              </a14:hiddenFill>
            </a:ext>
          </a:extLst>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8" name="菱形 32"/>
          <p:cNvSpPr/>
          <p:nvPr/>
        </p:nvSpPr>
        <p:spPr>
          <a:xfrm>
            <a:off x="6582094" y="3375979"/>
            <a:ext cx="503237" cy="503237"/>
          </a:xfrm>
          <a:prstGeom prst="diamond">
            <a:avLst/>
          </a:prstGeom>
          <a:ln w="38100">
            <a:solidFill>
              <a:schemeClr val="tx2">
                <a:lumMod val="40000"/>
                <a:lumOff val="60000"/>
              </a:schemeClr>
            </a:solidFill>
          </a:ln>
          <a:extLst>
            <a:ext uri="{909E8E84-426E-40DD-AFC4-6F175D3DCCD1}">
              <a14:hiddenFill xmlns:a14="http://schemas.microsoft.com/office/drawing/2010/main">
                <a:solidFill>
                  <a:srgbClr val="FFFFFF">
                    <a:alpha val="50195"/>
                  </a:srgbClr>
                </a:solidFill>
              </a14:hiddenFill>
            </a:ext>
          </a:extLst>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9" name="菱形 33"/>
          <p:cNvSpPr/>
          <p:nvPr/>
        </p:nvSpPr>
        <p:spPr>
          <a:xfrm>
            <a:off x="6582094" y="4955541"/>
            <a:ext cx="503237" cy="504825"/>
          </a:xfrm>
          <a:prstGeom prst="diamond">
            <a:avLst/>
          </a:prstGeom>
          <a:ln w="38100">
            <a:solidFill>
              <a:schemeClr val="accent1">
                <a:lumMod val="40000"/>
                <a:lumOff val="60000"/>
              </a:schemeClr>
            </a:solidFill>
          </a:ln>
          <a:extLst>
            <a:ext uri="{909E8E84-426E-40DD-AFC4-6F175D3DCCD1}">
              <a14:hiddenFill xmlns:a14="http://schemas.microsoft.com/office/drawing/2010/main">
                <a:solidFill>
                  <a:srgbClr val="FFFFFF">
                    <a:alpha val="50195"/>
                  </a:srgbClr>
                </a:solidFill>
              </a14:hiddenFill>
            </a:ext>
          </a:extLst>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grpSp>
        <p:nvGrpSpPr>
          <p:cNvPr id="83" name="组合 2"/>
          <p:cNvGrpSpPr/>
          <p:nvPr/>
        </p:nvGrpSpPr>
        <p:grpSpPr>
          <a:xfrm>
            <a:off x="5267644" y="3409316"/>
            <a:ext cx="2016125" cy="2016125"/>
            <a:chOff x="0" y="0"/>
            <a:chExt cx="2016224" cy="2016224"/>
          </a:xfrm>
        </p:grpSpPr>
        <p:sp>
          <p:nvSpPr>
            <p:cNvPr id="84" name="菱形 29"/>
            <p:cNvSpPr/>
            <p:nvPr/>
          </p:nvSpPr>
          <p:spPr>
            <a:xfrm>
              <a:off x="0" y="0"/>
              <a:ext cx="2016224" cy="2016224"/>
            </a:xfrm>
            <a:prstGeom prst="diamond">
              <a:avLst/>
            </a:prstGeom>
            <a:ln w="3810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useBgFill="1">
          <p:nvSpPr>
            <p:cNvPr id="85" name="矩形 19"/>
            <p:cNvSpPr/>
            <p:nvPr/>
          </p:nvSpPr>
          <p:spPr>
            <a:xfrm rot="1865145">
              <a:off x="812202" y="606203"/>
              <a:ext cx="493420" cy="803819"/>
            </a:xfrm>
            <a:custGeom>
              <a:avLst/>
              <a:gdLst>
                <a:gd name="txL" fmla="*/ 0 w 702116"/>
                <a:gd name="txT" fmla="*/ 0 h 1143806"/>
                <a:gd name="txR" fmla="*/ 702116 w 702116"/>
                <a:gd name="txB" fmla="*/ 1143806 h 1143806"/>
              </a:gdLst>
              <a:ahLst/>
              <a:cxnLst>
                <a:cxn ang="0">
                  <a:pos x="90975" y="361850"/>
                </a:cxn>
                <a:cxn ang="0">
                  <a:pos x="235494" y="274721"/>
                </a:cxn>
                <a:cxn ang="0">
                  <a:pos x="243687" y="288309"/>
                </a:cxn>
                <a:cxn ang="0">
                  <a:pos x="99167" y="375439"/>
                </a:cxn>
                <a:cxn ang="0">
                  <a:pos x="90975" y="361850"/>
                </a:cxn>
                <a:cxn ang="0">
                  <a:pos x="0" y="291248"/>
                </a:cxn>
                <a:cxn ang="0">
                  <a:pos x="122652" y="291248"/>
                </a:cxn>
                <a:cxn ang="0">
                  <a:pos x="61326" y="396981"/>
                </a:cxn>
                <a:cxn ang="0">
                  <a:pos x="0" y="291248"/>
                </a:cxn>
                <a:cxn ang="0">
                  <a:pos x="73438" y="63907"/>
                </a:cxn>
                <a:cxn ang="0">
                  <a:pos x="121883" y="63907"/>
                </a:cxn>
                <a:cxn ang="0">
                  <a:pos x="121883" y="273067"/>
                </a:cxn>
                <a:cxn ang="0">
                  <a:pos x="73438" y="273067"/>
                </a:cxn>
                <a:cxn ang="0">
                  <a:pos x="73438" y="63907"/>
                </a:cxn>
                <a:cxn ang="0">
                  <a:pos x="769" y="63907"/>
                </a:cxn>
                <a:cxn ang="0">
                  <a:pos x="49215" y="63907"/>
                </a:cxn>
                <a:cxn ang="0">
                  <a:pos x="49215" y="273067"/>
                </a:cxn>
                <a:cxn ang="0">
                  <a:pos x="769" y="273067"/>
                </a:cxn>
                <a:cxn ang="0">
                  <a:pos x="769" y="63907"/>
                </a:cxn>
                <a:cxn ang="0">
                  <a:pos x="3078" y="2309"/>
                </a:cxn>
                <a:cxn ang="0">
                  <a:pos x="8654" y="0"/>
                </a:cxn>
                <a:cxn ang="0">
                  <a:pos x="113998" y="0"/>
                </a:cxn>
                <a:cxn ang="0">
                  <a:pos x="121883" y="7885"/>
                </a:cxn>
                <a:cxn ang="0">
                  <a:pos x="121883" y="36610"/>
                </a:cxn>
                <a:cxn ang="0">
                  <a:pos x="113998" y="44496"/>
                </a:cxn>
                <a:cxn ang="0">
                  <a:pos x="8654" y="44496"/>
                </a:cxn>
                <a:cxn ang="0">
                  <a:pos x="769" y="36610"/>
                </a:cxn>
                <a:cxn ang="0">
                  <a:pos x="769" y="7885"/>
                </a:cxn>
                <a:cxn ang="0">
                  <a:pos x="3078" y="2309"/>
                </a:cxn>
              </a:cxnLst>
              <a:rect l="txL" t="txT" r="txR" b="txB"/>
              <a:pathLst>
                <a:path w="702116" h="1143806">
                  <a:moveTo>
                    <a:pt x="262117" y="1042584"/>
                  </a:moveTo>
                  <a:lnTo>
                    <a:pt x="678511" y="791541"/>
                  </a:lnTo>
                  <a:lnTo>
                    <a:pt x="702116" y="830694"/>
                  </a:lnTo>
                  <a:lnTo>
                    <a:pt x="285723" y="1081738"/>
                  </a:lnTo>
                  <a:lnTo>
                    <a:pt x="262117" y="1042584"/>
                  </a:lnTo>
                  <a:close/>
                  <a:moveTo>
                    <a:pt x="0" y="839161"/>
                  </a:moveTo>
                  <a:lnTo>
                    <a:pt x="353388" y="839161"/>
                  </a:lnTo>
                  <a:lnTo>
                    <a:pt x="176694" y="1143806"/>
                  </a:lnTo>
                  <a:lnTo>
                    <a:pt x="0" y="839161"/>
                  </a:lnTo>
                  <a:close/>
                  <a:moveTo>
                    <a:pt x="211590" y="184135"/>
                  </a:moveTo>
                  <a:lnTo>
                    <a:pt x="351173" y="184135"/>
                  </a:lnTo>
                  <a:lnTo>
                    <a:pt x="351173" y="786777"/>
                  </a:lnTo>
                  <a:lnTo>
                    <a:pt x="211590" y="786777"/>
                  </a:lnTo>
                  <a:lnTo>
                    <a:pt x="211590" y="184135"/>
                  </a:lnTo>
                  <a:close/>
                  <a:moveTo>
                    <a:pt x="2216" y="184135"/>
                  </a:moveTo>
                  <a:lnTo>
                    <a:pt x="141799" y="184135"/>
                  </a:lnTo>
                  <a:lnTo>
                    <a:pt x="141799" y="786777"/>
                  </a:lnTo>
                  <a:lnTo>
                    <a:pt x="2216" y="786777"/>
                  </a:lnTo>
                  <a:lnTo>
                    <a:pt x="2216" y="184135"/>
                  </a:lnTo>
                  <a:close/>
                  <a:moveTo>
                    <a:pt x="8869" y="6654"/>
                  </a:moveTo>
                  <a:cubicBezTo>
                    <a:pt x="12980" y="2543"/>
                    <a:pt x="18660" y="0"/>
                    <a:pt x="24933" y="0"/>
                  </a:cubicBezTo>
                  <a:lnTo>
                    <a:pt x="328454" y="0"/>
                  </a:lnTo>
                  <a:cubicBezTo>
                    <a:pt x="341002" y="0"/>
                    <a:pt x="351172" y="10171"/>
                    <a:pt x="351173" y="22718"/>
                  </a:cubicBezTo>
                  <a:lnTo>
                    <a:pt x="351172" y="105485"/>
                  </a:lnTo>
                  <a:cubicBezTo>
                    <a:pt x="351172" y="118032"/>
                    <a:pt x="341001" y="128203"/>
                    <a:pt x="328454" y="128203"/>
                  </a:cubicBezTo>
                  <a:lnTo>
                    <a:pt x="24933" y="128203"/>
                  </a:lnTo>
                  <a:cubicBezTo>
                    <a:pt x="12386" y="128203"/>
                    <a:pt x="2215" y="118032"/>
                    <a:pt x="2215" y="105485"/>
                  </a:cubicBezTo>
                  <a:lnTo>
                    <a:pt x="2215" y="22718"/>
                  </a:lnTo>
                  <a:cubicBezTo>
                    <a:pt x="2215" y="16444"/>
                    <a:pt x="4758" y="10765"/>
                    <a:pt x="8869" y="6654"/>
                  </a:cubicBezTo>
                  <a:close/>
                </a:path>
              </a:pathLst>
            </a:custGeom>
            <a:ln w="3810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11" name="文本框 10"/>
          <p:cNvSpPr txBox="1"/>
          <p:nvPr/>
        </p:nvSpPr>
        <p:spPr>
          <a:xfrm>
            <a:off x="541020" y="2819400"/>
            <a:ext cx="3964940" cy="2908935"/>
          </a:xfrm>
          <a:prstGeom prst="rect">
            <a:avLst/>
          </a:prstGeom>
          <a:noFill/>
          <a:ln w="28575">
            <a:solidFill>
              <a:schemeClr val="accent1">
                <a:lumMod val="50000"/>
              </a:schemeClr>
            </a:solidFill>
            <a:prstDash val="lgDashDotDot"/>
          </a:ln>
        </p:spPr>
        <p:txBody>
          <a:bodyPr wrap="square" rtlCol="0" anchor="t">
            <a:noAutofit/>
          </a:bodyPr>
          <a:lstStyle/>
          <a:p>
            <a:pPr marL="342900" lvl="0" indent="-342900" algn="l">
              <a:lnSpc>
                <a:spcPct val="150000"/>
              </a:lnSpc>
              <a:buClrTx/>
              <a:buSzTx/>
              <a:buFont typeface="Wingdings" panose="05000000000000000000" charset="0"/>
              <a:buChar char="n"/>
            </a:pPr>
            <a:r>
              <a:rPr lang="zh-CN" altLang="en-US" sz="2800">
                <a:sym typeface="+mn-ea"/>
              </a:rPr>
              <a:t> 破坏性故障</a:t>
            </a:r>
          </a:p>
          <a:p>
            <a:pPr lvl="0" algn="l">
              <a:lnSpc>
                <a:spcPct val="150000"/>
              </a:lnSpc>
              <a:buClrTx/>
              <a:buSzTx/>
              <a:buFontTx/>
            </a:pPr>
            <a:r>
              <a:rPr lang="zh-CN" altLang="en-US" sz="2400">
                <a:sym typeface="+mn-ea"/>
              </a:rPr>
              <a:t>后果往往比较严重，会造成设备失效性损坏，具有永久性不可修复的特点，个别会危及人身安全</a:t>
            </a:r>
          </a:p>
        </p:txBody>
      </p:sp>
      <p:sp>
        <p:nvSpPr>
          <p:cNvPr id="12" name="文本框 11"/>
          <p:cNvSpPr txBox="1"/>
          <p:nvPr/>
        </p:nvSpPr>
        <p:spPr>
          <a:xfrm>
            <a:off x="7903845" y="2781300"/>
            <a:ext cx="3848735" cy="2947670"/>
          </a:xfrm>
          <a:prstGeom prst="rect">
            <a:avLst/>
          </a:prstGeom>
          <a:noFill/>
          <a:ln w="28575">
            <a:solidFill>
              <a:schemeClr val="accent1">
                <a:lumMod val="50000"/>
              </a:schemeClr>
            </a:solidFill>
            <a:prstDash val="lgDashDotDot"/>
          </a:ln>
        </p:spPr>
        <p:txBody>
          <a:bodyPr wrap="square" rtlCol="0" anchor="t">
            <a:noAutofit/>
          </a:bodyPr>
          <a:lstStyle/>
          <a:p>
            <a:pPr marL="342900" lvl="0" indent="-342900" algn="l">
              <a:lnSpc>
                <a:spcPct val="150000"/>
              </a:lnSpc>
              <a:buClrTx/>
              <a:buSzTx/>
              <a:buFont typeface="Wingdings" panose="05000000000000000000" charset="0"/>
              <a:buChar char="n"/>
            </a:pPr>
            <a:r>
              <a:rPr lang="zh-CN" altLang="en-US" sz="2800">
                <a:sym typeface="+mn-ea"/>
              </a:rPr>
              <a:t>非破坏性故障</a:t>
            </a:r>
          </a:p>
          <a:p>
            <a:pPr lvl="0" algn="l">
              <a:lnSpc>
                <a:spcPct val="150000"/>
              </a:lnSpc>
              <a:buClrTx/>
              <a:buSzTx/>
              <a:buFontTx/>
            </a:pPr>
            <a:r>
              <a:rPr lang="zh-CN" altLang="en-US" sz="2400">
                <a:sym typeface="+mn-ea"/>
              </a:rPr>
              <a:t>故障发生后如果进行及时的维修，不会对设备造成永久破坏，使用功能会全部或部分恢复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1000" fill="hold"/>
                                        <p:tgtEl>
                                          <p:spTgt spid="83"/>
                                        </p:tgtEl>
                                        <p:attrNameLst>
                                          <p:attrName>ppt_w</p:attrName>
                                        </p:attrNameLst>
                                      </p:cBhvr>
                                      <p:tavLst>
                                        <p:tav tm="0">
                                          <p:val>
                                            <p:fltVal val="0"/>
                                          </p:val>
                                        </p:tav>
                                        <p:tav tm="100000">
                                          <p:val>
                                            <p:strVal val="#ppt_w"/>
                                          </p:val>
                                        </p:tav>
                                      </p:tavLst>
                                    </p:anim>
                                    <p:anim calcmode="lin" valueType="num">
                                      <p:cBhvr>
                                        <p:cTn id="8" dur="1000" fill="hold"/>
                                        <p:tgtEl>
                                          <p:spTgt spid="83"/>
                                        </p:tgtEl>
                                        <p:attrNameLst>
                                          <p:attrName>ppt_h</p:attrName>
                                        </p:attrNameLst>
                                      </p:cBhvr>
                                      <p:tavLst>
                                        <p:tav tm="0">
                                          <p:val>
                                            <p:fltVal val="0"/>
                                          </p:val>
                                        </p:tav>
                                        <p:tav tm="100000">
                                          <p:val>
                                            <p:strVal val="#ppt_h"/>
                                          </p:val>
                                        </p:tav>
                                      </p:tavLst>
                                    </p:anim>
                                    <p:anim calcmode="lin" valueType="num">
                                      <p:cBhvr>
                                        <p:cTn id="9" dur="1000" fill="hold"/>
                                        <p:tgtEl>
                                          <p:spTgt spid="83"/>
                                        </p:tgtEl>
                                        <p:attrNameLst>
                                          <p:attrName>style.rotation</p:attrName>
                                        </p:attrNameLst>
                                      </p:cBhvr>
                                      <p:tavLst>
                                        <p:tav tm="0">
                                          <p:val>
                                            <p:fltVal val="90"/>
                                          </p:val>
                                        </p:tav>
                                        <p:tav tm="100000">
                                          <p:val>
                                            <p:fltVal val="0"/>
                                          </p:val>
                                        </p:tav>
                                      </p:tavLst>
                                    </p:anim>
                                    <p:animEffect filter="fade">
                                      <p:cBhvr>
                                        <p:cTn id="10" dur="1000"/>
                                        <p:tgtEl>
                                          <p:spTgt spid="8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p:cTn id="14" dur="500" fill="hold"/>
                                        <p:tgtEl>
                                          <p:spTgt spid="73"/>
                                        </p:tgtEl>
                                        <p:attrNameLst>
                                          <p:attrName>ppt_w</p:attrName>
                                        </p:attrNameLst>
                                      </p:cBhvr>
                                      <p:tavLst>
                                        <p:tav tm="0">
                                          <p:val>
                                            <p:fltVal val="0"/>
                                          </p:val>
                                        </p:tav>
                                        <p:tav tm="100000">
                                          <p:val>
                                            <p:strVal val="#ppt_w"/>
                                          </p:val>
                                        </p:tav>
                                      </p:tavLst>
                                    </p:anim>
                                    <p:anim calcmode="lin" valueType="num">
                                      <p:cBhvr>
                                        <p:cTn id="15" dur="500" fill="hold"/>
                                        <p:tgtEl>
                                          <p:spTgt spid="73"/>
                                        </p:tgtEl>
                                        <p:attrNameLst>
                                          <p:attrName>ppt_h</p:attrName>
                                        </p:attrNameLst>
                                      </p:cBhvr>
                                      <p:tavLst>
                                        <p:tav tm="0">
                                          <p:val>
                                            <p:fltVal val="0"/>
                                          </p:val>
                                        </p:tav>
                                        <p:tav tm="100000">
                                          <p:val>
                                            <p:strVal val="#ppt_h"/>
                                          </p:val>
                                        </p:tav>
                                      </p:tavLst>
                                    </p:anim>
                                    <p:animEffect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filter="fade">
                                      <p:cBhvr>
                                        <p:cTn id="21" dur="500"/>
                                        <p:tgtEl>
                                          <p:spTgt spid="2"/>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filter="fade">
                                      <p:cBhvr>
                                        <p:cTn id="34" dur="1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2" grpId="0" bldLvl="0" animBg="1"/>
      <p:bldP spid="6" grpId="0" bldLvl="0" animBg="1"/>
      <p:bldP spid="7" grpId="0" bldLvl="0" animBg="1"/>
      <p:bldP spid="8" grpId="0" bldLvl="0" animBg="1"/>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IzODgzZjIwMzFjNzc4ZDI5YjUzMWQyOTMxZDc5OGQifQ=="/>
  <p:tag name="KSO_WPP_MARK_KEY" val="b625f53d-cb01-4ff7-b514-210da8f3b9e2"/>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12784242-2d76-4b41-80db-a415603e7348}"/>
  <p:tag name="TABLE_ENDDRAG_ORIGIN_RECT" val="773*229"/>
  <p:tag name="TABLE_ENDDRAG_RECT" val="117*254*773*22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1_TP1035247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用于大学课程的学术演示文稿（纸张和铅笔设计）</Template>
  <TotalTime>1184</TotalTime>
  <Words>6911</Words>
  <Application>Microsoft Office PowerPoint</Application>
  <PresentationFormat>宽屏</PresentationFormat>
  <Paragraphs>1218</Paragraphs>
  <Slides>55</Slides>
  <Notes>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71" baseType="lpstr">
      <vt:lpstr>等线</vt:lpstr>
      <vt:lpstr>华文仿宋</vt:lpstr>
      <vt:lpstr>华文细黑</vt:lpstr>
      <vt:lpstr>华文新魏</vt:lpstr>
      <vt:lpstr>宋体</vt:lpstr>
      <vt:lpstr>微软雅黑</vt:lpstr>
      <vt:lpstr>微软雅黑 Light</vt:lpstr>
      <vt:lpstr>Arial</vt:lpstr>
      <vt:lpstr>Calibri</vt:lpstr>
      <vt:lpstr>Cambria Math</vt:lpstr>
      <vt:lpstr>Franklin Gothic Book</vt:lpstr>
      <vt:lpstr>Tw Cen MT</vt:lpstr>
      <vt:lpstr>Wingdings</vt:lpstr>
      <vt:lpstr>Wingdings 2</vt:lpstr>
      <vt:lpstr>AcademicPresentation1_TP10352479</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统计学 （第8版）</dc:title>
  <dc:creator>jiajp99@126.com</dc:creator>
  <cp:lastModifiedBy>迪李</cp:lastModifiedBy>
  <cp:revision>220</cp:revision>
  <dcterms:created xsi:type="dcterms:W3CDTF">2021-01-10T02:42:00Z</dcterms:created>
  <dcterms:modified xsi:type="dcterms:W3CDTF">2022-11-09T13:28:52Z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TC101671252052</vt:lpwstr>
  </property>
  <property fmtid="{D5CDD505-2E9C-101B-9397-08002B2CF9AE}" pid="3" name="ContentTypeId">
    <vt:lpwstr>0x0101008D8B3457135D67479991424C624CBB4704002439B9162B2E88498A324BEFF3815221</vt:lpwstr>
  </property>
  <property fmtid="{D5CDD505-2E9C-101B-9397-08002B2CF9AE}" pid="4" name="ImageGenCounter">
    <vt:i4>0</vt:i4>
  </property>
  <property fmtid="{D5CDD505-2E9C-101B-9397-08002B2CF9AE}" pid="5" name="ViolationReportStatus">
    <vt:lpwstr>None</vt:lpwstr>
  </property>
  <property fmtid="{D5CDD505-2E9C-101B-9397-08002B2CF9AE}" pid="6" name="ImageGenStatus">
    <vt:i4>0</vt:i4>
  </property>
  <property fmtid="{D5CDD505-2E9C-101B-9397-08002B2CF9AE}" pid="7" name="PolicheckStatus">
    <vt:i4>0</vt:i4>
  </property>
  <property fmtid="{D5CDD505-2E9C-101B-9397-08002B2CF9AE}" pid="8" name="Applications">
    <vt:lpwstr>67;#Template 12;#53;#PowerPoint 12;#407;#PowerPoint 14</vt:lpwstr>
  </property>
  <property fmtid="{D5CDD505-2E9C-101B-9397-08002B2CF9AE}" pid="9" name="PolicheckCounter">
    <vt:i4>0</vt:i4>
  </property>
  <property fmtid="{D5CDD505-2E9C-101B-9397-08002B2CF9AE}" pid="10" name="APTrustLevel">
    <vt:r8>1</vt:r8>
  </property>
  <property fmtid="{D5CDD505-2E9C-101B-9397-08002B2CF9AE}" pid="11" name="Order">
    <vt:r8>6900900</vt:r8>
  </property>
  <property fmtid="{D5CDD505-2E9C-101B-9397-08002B2CF9AE}" pid="12" name="ICV">
    <vt:lpwstr>DAB1C2E999854A1ABDA7D27656D5D388</vt:lpwstr>
  </property>
  <property fmtid="{D5CDD505-2E9C-101B-9397-08002B2CF9AE}" pid="13" name="KSOProductBuildVer">
    <vt:lpwstr>2052-11.1.0.12763</vt:lpwstr>
  </property>
</Properties>
</file>