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charts/chart1.xml" ContentType="application/vnd.openxmlformats-officedocument.drawingml.chart+xml"/>
  <Override PartName="/ppt/tags/tag30.xml" ContentType="application/vnd.openxmlformats-officedocument.presentationml.tags+xml"/>
  <Override PartName="/ppt/charts/chart2.xml" ContentType="application/vnd.openxmlformats-officedocument.drawingml.chart+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handoutMasterIdLst>
    <p:handoutMasterId r:id="rId44"/>
  </p:handoutMasterIdLst>
  <p:sldIdLst>
    <p:sldId id="256" r:id="rId2"/>
    <p:sldId id="257" r:id="rId3"/>
    <p:sldId id="1566" r:id="rId4"/>
    <p:sldId id="718" r:id="rId5"/>
    <p:sldId id="1623" r:id="rId6"/>
    <p:sldId id="1882" r:id="rId7"/>
    <p:sldId id="1820" r:id="rId8"/>
    <p:sldId id="1821" r:id="rId9"/>
    <p:sldId id="1884" r:id="rId10"/>
    <p:sldId id="1822" r:id="rId11"/>
    <p:sldId id="1883" r:id="rId12"/>
    <p:sldId id="1885" r:id="rId13"/>
    <p:sldId id="1823" r:id="rId14"/>
    <p:sldId id="1880" r:id="rId15"/>
    <p:sldId id="1886" r:id="rId16"/>
    <p:sldId id="1879" r:id="rId17"/>
    <p:sldId id="1887" r:id="rId18"/>
    <p:sldId id="1881" r:id="rId19"/>
    <p:sldId id="1684" r:id="rId20"/>
    <p:sldId id="1888" r:id="rId21"/>
    <p:sldId id="1889" r:id="rId22"/>
    <p:sldId id="1935" r:id="rId23"/>
    <p:sldId id="1890" r:id="rId24"/>
    <p:sldId id="1954" r:id="rId25"/>
    <p:sldId id="1936" r:id="rId26"/>
    <p:sldId id="1938" r:id="rId27"/>
    <p:sldId id="1937" r:id="rId28"/>
    <p:sldId id="1939" r:id="rId29"/>
    <p:sldId id="1941" r:id="rId30"/>
    <p:sldId id="1940" r:id="rId31"/>
    <p:sldId id="1942" r:id="rId32"/>
    <p:sldId id="1949" r:id="rId33"/>
    <p:sldId id="1951" r:id="rId34"/>
    <p:sldId id="1952" r:id="rId35"/>
    <p:sldId id="1945" r:id="rId36"/>
    <p:sldId id="1944" r:id="rId37"/>
    <p:sldId id="1953" r:id="rId38"/>
    <p:sldId id="1946" r:id="rId39"/>
    <p:sldId id="1948" r:id="rId40"/>
    <p:sldId id="1947" r:id="rId41"/>
    <p:sldId id="1533" r:id="rId42"/>
  </p:sldIdLst>
  <p:sldSz cx="12192000" cy="6858000"/>
  <p:notesSz cx="6858000" cy="9144000"/>
  <p:custDataLst>
    <p:tags r:id="rId45"/>
  </p:custData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9">
          <p15:clr>
            <a:srgbClr val="A4A3A4"/>
          </p15:clr>
        </p15:guide>
        <p15:guide id="2" pos="3987">
          <p15:clr>
            <a:srgbClr val="A4A3A4"/>
          </p15:clr>
        </p15:guide>
      </p15:sldGuideLst>
    </p:ext>
    <p:ext uri="{2D200454-40CA-4A62-9FC3-DE9A4176ACB9}">
      <p15:notesGuideLst xmlns:p15="http://schemas.microsoft.com/office/powerpoint/2012/main">
        <p15:guide id="1" orient="horz" pos="2892">
          <p15:clr>
            <a:srgbClr val="A4A3A4"/>
          </p15:clr>
        </p15:guide>
        <p15:guide id="2" pos="22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6F3"/>
    <a:srgbClr val="256DB7"/>
    <a:srgbClr val="CC0000"/>
    <a:srgbClr val="A40000"/>
    <a:srgbClr val="E6AF00"/>
    <a:srgbClr val="318AAD"/>
    <a:srgbClr val="3699C0"/>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500" autoAdjust="0"/>
  </p:normalViewPr>
  <p:slideViewPr>
    <p:cSldViewPr>
      <p:cViewPr varScale="1">
        <p:scale>
          <a:sx n="99" d="100"/>
          <a:sy n="99" d="100"/>
        </p:scale>
        <p:origin x="120" y="78"/>
      </p:cViewPr>
      <p:guideLst>
        <p:guide orient="horz" pos="2169"/>
        <p:guide pos="3987"/>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48" d="100"/>
          <a:sy n="48" d="100"/>
        </p:scale>
        <p:origin x="2684" y="52"/>
      </p:cViewPr>
      <p:guideLst>
        <p:guide orient="horz" pos="2892"/>
        <p:guide pos="22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E:\&#26234;&#24935;&#29289;&#27969;\&#20179;&#20648;&#25968;&#25454;\&#26234;&#33021;&#20179;&#20648;&#22823;&#25968;&#25454;&#20998;&#26512;&#65288;&#20013;&#32423;&#65289;&#25945;&#36741;&#36164;&#28304;\U9&#25968;&#25454;&#38598;9-1%20A&#20179;&#24211;&#25644;&#36816;%20AGV%20&#35774;&#22791;&#25191;&#34892;&#20219;&#21153;&#26085;&#24535;&#25968;&#2545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26234;&#24935;&#29289;&#27969;\&#20179;&#20648;&#25968;&#25454;\&#26234;&#33021;&#20179;&#20648;&#22823;&#25968;&#25454;&#20998;&#26512;&#65288;&#20013;&#32423;&#65289;&#25945;&#36741;&#36164;&#28304;\U9&#25968;&#25454;&#38598;9-1%20A&#20179;&#24211;&#25644;&#36816;%20AGV%20&#35774;&#22791;&#25191;&#34892;&#20219;&#21153;&#26085;&#24535;&#25968;&#2545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'[U9数据集9-1 A仓库搬运 AGV 设备执行任务日志数据.xlsx]直方图和密度曲线'!$H$1</c:f>
              <c:strCache>
                <c:ptCount val="1"/>
                <c:pt idx="0">
                  <c:v>频率</c:v>
                </c:pt>
              </c:strCache>
            </c:strRef>
          </c:tx>
          <c:spPr>
            <a:solidFill>
              <a:schemeClr val="accent1"/>
            </a:solidFill>
            <a:ln>
              <a:noFill/>
            </a:ln>
            <a:effectLst>
              <a:outerShdw blurRad="38100" dist="25400" dir="5400000" rotWithShape="0">
                <a:srgbClr val="000000">
                  <a:alpha val="35000"/>
                </a:srgbClr>
              </a:outerShdw>
            </a:effectLst>
          </c:spPr>
          <c:invertIfNegative val="0"/>
          <c:val>
            <c:numRef>
              <c:f>'[U9数据集9-1 A仓库搬运 AGV 设备执行任务日志数据.20221030190621693.xlsx]直方图和密度曲线'!$H$2:$H$50</c:f>
              <c:numCache>
                <c:formatCode>General</c:formatCode>
                <c:ptCount val="49"/>
                <c:pt idx="0">
                  <c:v>2</c:v>
                </c:pt>
                <c:pt idx="1">
                  <c:v>5</c:v>
                </c:pt>
                <c:pt idx="2">
                  <c:v>4</c:v>
                </c:pt>
                <c:pt idx="3">
                  <c:v>6</c:v>
                </c:pt>
                <c:pt idx="4">
                  <c:v>3</c:v>
                </c:pt>
                <c:pt idx="5">
                  <c:v>13</c:v>
                </c:pt>
                <c:pt idx="6">
                  <c:v>6</c:v>
                </c:pt>
                <c:pt idx="7">
                  <c:v>5</c:v>
                </c:pt>
                <c:pt idx="8">
                  <c:v>2</c:v>
                </c:pt>
                <c:pt idx="9">
                  <c:v>9</c:v>
                </c:pt>
                <c:pt idx="10">
                  <c:v>11</c:v>
                </c:pt>
                <c:pt idx="11">
                  <c:v>9</c:v>
                </c:pt>
                <c:pt idx="12">
                  <c:v>16</c:v>
                </c:pt>
                <c:pt idx="13">
                  <c:v>9</c:v>
                </c:pt>
                <c:pt idx="14">
                  <c:v>11</c:v>
                </c:pt>
                <c:pt idx="15">
                  <c:v>20</c:v>
                </c:pt>
                <c:pt idx="16">
                  <c:v>12</c:v>
                </c:pt>
                <c:pt idx="17">
                  <c:v>18</c:v>
                </c:pt>
                <c:pt idx="18">
                  <c:v>22</c:v>
                </c:pt>
                <c:pt idx="19">
                  <c:v>20</c:v>
                </c:pt>
                <c:pt idx="20">
                  <c:v>29</c:v>
                </c:pt>
                <c:pt idx="21">
                  <c:v>38</c:v>
                </c:pt>
                <c:pt idx="22">
                  <c:v>23</c:v>
                </c:pt>
                <c:pt idx="23">
                  <c:v>44</c:v>
                </c:pt>
                <c:pt idx="24">
                  <c:v>49</c:v>
                </c:pt>
                <c:pt idx="25">
                  <c:v>31</c:v>
                </c:pt>
                <c:pt idx="26">
                  <c:v>49</c:v>
                </c:pt>
                <c:pt idx="27">
                  <c:v>37</c:v>
                </c:pt>
                <c:pt idx="28">
                  <c:v>51</c:v>
                </c:pt>
                <c:pt idx="29">
                  <c:v>52</c:v>
                </c:pt>
                <c:pt idx="30">
                  <c:v>58</c:v>
                </c:pt>
                <c:pt idx="31">
                  <c:v>76</c:v>
                </c:pt>
                <c:pt idx="32">
                  <c:v>75</c:v>
                </c:pt>
                <c:pt idx="33">
                  <c:v>65</c:v>
                </c:pt>
                <c:pt idx="34">
                  <c:v>68</c:v>
                </c:pt>
                <c:pt idx="35">
                  <c:v>103</c:v>
                </c:pt>
                <c:pt idx="36">
                  <c:v>99</c:v>
                </c:pt>
                <c:pt idx="37">
                  <c:v>101</c:v>
                </c:pt>
                <c:pt idx="38">
                  <c:v>100</c:v>
                </c:pt>
                <c:pt idx="39">
                  <c:v>90</c:v>
                </c:pt>
                <c:pt idx="40">
                  <c:v>102</c:v>
                </c:pt>
                <c:pt idx="41">
                  <c:v>97</c:v>
                </c:pt>
                <c:pt idx="42">
                  <c:v>105</c:v>
                </c:pt>
                <c:pt idx="43">
                  <c:v>106</c:v>
                </c:pt>
                <c:pt idx="44">
                  <c:v>98</c:v>
                </c:pt>
                <c:pt idx="45">
                  <c:v>95</c:v>
                </c:pt>
                <c:pt idx="46">
                  <c:v>97</c:v>
                </c:pt>
                <c:pt idx="47">
                  <c:v>48</c:v>
                </c:pt>
                <c:pt idx="48">
                  <c:v>0</c:v>
                </c:pt>
              </c:numCache>
            </c:numRef>
          </c:val>
          <c:extLst>
            <c:ext xmlns:c16="http://schemas.microsoft.com/office/drawing/2014/chart" uri="{C3380CC4-5D6E-409C-BE32-E72D297353CC}">
              <c16:uniqueId val="{00000000-EEDF-42E5-BC11-5B5D222DD001}"/>
            </c:ext>
          </c:extLst>
        </c:ser>
        <c:dLbls>
          <c:showLegendKey val="0"/>
          <c:showVal val="0"/>
          <c:showCatName val="0"/>
          <c:showSerName val="0"/>
          <c:showPercent val="0"/>
          <c:showBubbleSize val="0"/>
        </c:dLbls>
        <c:gapWidth val="50"/>
        <c:axId val="2067371231"/>
        <c:axId val="2067362911"/>
      </c:barChart>
      <c:catAx>
        <c:axId val="2067371231"/>
        <c:scaling>
          <c:orientation val="minMax"/>
        </c:scaling>
        <c:delete val="0"/>
        <c:axPos val="b"/>
        <c:majorTickMark val="none"/>
        <c:minorTickMark val="none"/>
        <c:tickLblPos val="nextTo"/>
        <c:spPr>
          <a:noFill/>
          <a:ln w="12700" cap="flat" cmpd="sng" algn="ctr">
            <a:solidFill>
              <a:schemeClr val="lt1">
                <a:lumMod val="95000"/>
                <a:alpha val="54000"/>
              </a:schemeClr>
            </a:solidFill>
            <a:prstDash val="solid"/>
            <a:round/>
          </a:ln>
          <a:effectLst/>
        </c:spPr>
        <c:txPr>
          <a:bodyPr rot="-60000000" spcFirstLastPara="0" vertOverflow="ellipsis" vert="horz" wrap="square" anchor="ctr" anchorCtr="1"/>
          <a:lstStyle/>
          <a:p>
            <a:pPr>
              <a:defRPr lang="zh-CN" sz="900" b="0" i="0" u="none" strike="noStrike" kern="1200" baseline="0">
                <a:solidFill>
                  <a:schemeClr val="lt1">
                    <a:lumMod val="85000"/>
                  </a:schemeClr>
                </a:solidFill>
                <a:latin typeface="+mn-lt"/>
                <a:ea typeface="+mn-ea"/>
                <a:cs typeface="+mn-cs"/>
              </a:defRPr>
            </a:pPr>
            <a:endParaRPr lang="zh-CN"/>
          </a:p>
        </c:txPr>
        <c:crossAx val="2067362911"/>
        <c:crosses val="autoZero"/>
        <c:auto val="1"/>
        <c:lblAlgn val="ctr"/>
        <c:lblOffset val="100"/>
        <c:noMultiLvlLbl val="0"/>
      </c:catAx>
      <c:valAx>
        <c:axId val="2067362911"/>
        <c:scaling>
          <c:orientation val="minMax"/>
        </c:scaling>
        <c:delete val="0"/>
        <c:axPos val="l"/>
        <c:numFmt formatCode="General" sourceLinked="1"/>
        <c:majorTickMark val="none"/>
        <c:minorTickMark val="none"/>
        <c:tickLblPos val="nextTo"/>
        <c:spPr>
          <a:noFill/>
          <a:ln w="1000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lt1">
                    <a:lumMod val="85000"/>
                  </a:schemeClr>
                </a:solidFill>
                <a:latin typeface="+mn-lt"/>
                <a:ea typeface="+mn-ea"/>
                <a:cs typeface="+mn-cs"/>
              </a:defRPr>
            </a:pPr>
            <a:endParaRPr lang="zh-CN"/>
          </a:p>
        </c:txPr>
        <c:crossAx val="2067371231"/>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grad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'[U9数据集9-1 A仓库搬运 AGV 设备执行任务日志数据.xlsx]直方图和密度曲线'!$H$1</c:f>
              <c:strCache>
                <c:ptCount val="1"/>
                <c:pt idx="0">
                  <c:v>频率</c:v>
                </c:pt>
              </c:strCache>
            </c:strRef>
          </c:tx>
          <c:spPr>
            <a:solidFill>
              <a:schemeClr val="accent1"/>
            </a:solidFill>
            <a:ln>
              <a:noFill/>
            </a:ln>
            <a:effectLst>
              <a:outerShdw blurRad="38100" dist="25400" dir="5400000" rotWithShape="0">
                <a:srgbClr val="000000">
                  <a:alpha val="35000"/>
                </a:srgbClr>
              </a:outerShdw>
            </a:effectLst>
          </c:spPr>
          <c:invertIfNegative val="0"/>
          <c:val>
            <c:numRef>
              <c:f>'[U9数据集9-1 A仓库搬运 AGV 设备执行任务日志数据.20221030190621693.xlsx]直方图和密度曲线'!$H$2:$H$50</c:f>
              <c:numCache>
                <c:formatCode>General</c:formatCode>
                <c:ptCount val="49"/>
                <c:pt idx="0">
                  <c:v>2</c:v>
                </c:pt>
                <c:pt idx="1">
                  <c:v>5</c:v>
                </c:pt>
                <c:pt idx="2">
                  <c:v>4</c:v>
                </c:pt>
                <c:pt idx="3">
                  <c:v>6</c:v>
                </c:pt>
                <c:pt idx="4">
                  <c:v>3</c:v>
                </c:pt>
                <c:pt idx="5">
                  <c:v>13</c:v>
                </c:pt>
                <c:pt idx="6">
                  <c:v>6</c:v>
                </c:pt>
                <c:pt idx="7">
                  <c:v>5</c:v>
                </c:pt>
                <c:pt idx="8">
                  <c:v>2</c:v>
                </c:pt>
                <c:pt idx="9">
                  <c:v>9</c:v>
                </c:pt>
                <c:pt idx="10">
                  <c:v>11</c:v>
                </c:pt>
                <c:pt idx="11">
                  <c:v>9</c:v>
                </c:pt>
                <c:pt idx="12">
                  <c:v>16</c:v>
                </c:pt>
                <c:pt idx="13">
                  <c:v>9</c:v>
                </c:pt>
                <c:pt idx="14">
                  <c:v>11</c:v>
                </c:pt>
                <c:pt idx="15">
                  <c:v>20</c:v>
                </c:pt>
                <c:pt idx="16">
                  <c:v>12</c:v>
                </c:pt>
                <c:pt idx="17">
                  <c:v>18</c:v>
                </c:pt>
                <c:pt idx="18">
                  <c:v>22</c:v>
                </c:pt>
                <c:pt idx="19">
                  <c:v>20</c:v>
                </c:pt>
                <c:pt idx="20">
                  <c:v>29</c:v>
                </c:pt>
                <c:pt idx="21">
                  <c:v>38</c:v>
                </c:pt>
                <c:pt idx="22">
                  <c:v>23</c:v>
                </c:pt>
                <c:pt idx="23">
                  <c:v>44</c:v>
                </c:pt>
                <c:pt idx="24">
                  <c:v>49</c:v>
                </c:pt>
                <c:pt idx="25">
                  <c:v>31</c:v>
                </c:pt>
                <c:pt idx="26">
                  <c:v>49</c:v>
                </c:pt>
                <c:pt idx="27">
                  <c:v>37</c:v>
                </c:pt>
                <c:pt idx="28">
                  <c:v>51</c:v>
                </c:pt>
                <c:pt idx="29">
                  <c:v>52</c:v>
                </c:pt>
                <c:pt idx="30">
                  <c:v>58</c:v>
                </c:pt>
                <c:pt idx="31">
                  <c:v>76</c:v>
                </c:pt>
                <c:pt idx="32">
                  <c:v>75</c:v>
                </c:pt>
                <c:pt idx="33">
                  <c:v>65</c:v>
                </c:pt>
                <c:pt idx="34">
                  <c:v>68</c:v>
                </c:pt>
                <c:pt idx="35">
                  <c:v>103</c:v>
                </c:pt>
                <c:pt idx="36">
                  <c:v>99</c:v>
                </c:pt>
                <c:pt idx="37">
                  <c:v>101</c:v>
                </c:pt>
                <c:pt idx="38">
                  <c:v>100</c:v>
                </c:pt>
                <c:pt idx="39">
                  <c:v>90</c:v>
                </c:pt>
                <c:pt idx="40">
                  <c:v>102</c:v>
                </c:pt>
                <c:pt idx="41">
                  <c:v>97</c:v>
                </c:pt>
                <c:pt idx="42">
                  <c:v>105</c:v>
                </c:pt>
                <c:pt idx="43">
                  <c:v>106</c:v>
                </c:pt>
                <c:pt idx="44">
                  <c:v>98</c:v>
                </c:pt>
                <c:pt idx="45">
                  <c:v>95</c:v>
                </c:pt>
                <c:pt idx="46">
                  <c:v>97</c:v>
                </c:pt>
                <c:pt idx="47">
                  <c:v>48</c:v>
                </c:pt>
                <c:pt idx="48">
                  <c:v>0</c:v>
                </c:pt>
              </c:numCache>
            </c:numRef>
          </c:val>
          <c:extLst>
            <c:ext xmlns:c16="http://schemas.microsoft.com/office/drawing/2014/chart" uri="{C3380CC4-5D6E-409C-BE32-E72D297353CC}">
              <c16:uniqueId val="{00000000-E37D-4411-81C1-1786FA3B7A94}"/>
            </c:ext>
          </c:extLst>
        </c:ser>
        <c:dLbls>
          <c:showLegendKey val="0"/>
          <c:showVal val="0"/>
          <c:showCatName val="0"/>
          <c:showSerName val="0"/>
          <c:showPercent val="0"/>
          <c:showBubbleSize val="0"/>
        </c:dLbls>
        <c:gapWidth val="50"/>
        <c:axId val="2067371231"/>
        <c:axId val="2067362911"/>
      </c:barChart>
      <c:lineChart>
        <c:grouping val="standard"/>
        <c:varyColors val="0"/>
        <c:ser>
          <c:idx val="1"/>
          <c:order val="1"/>
          <c:tx>
            <c:strRef>
              <c:f>'[U9数据集9-1 A仓库搬运 AGV 设备执行任务日志数据.xlsx]直方图和密度曲线'!$I$1</c:f>
              <c:strCache>
                <c:ptCount val="1"/>
                <c:pt idx="0">
                  <c:v>正太分布曲线</c:v>
                </c:pt>
              </c:strCache>
            </c:strRef>
          </c:tx>
          <c:spPr>
            <a:ln w="34925" cap="rnd" cmpd="sng" algn="ctr">
              <a:solidFill>
                <a:schemeClr val="accent2"/>
              </a:solidFill>
              <a:prstDash val="solid"/>
              <a:round/>
            </a:ln>
            <a:effectLst>
              <a:outerShdw blurRad="38100" dist="25400" dir="5400000" rotWithShape="0">
                <a:srgbClr val="000000">
                  <a:alpha val="35000"/>
                </a:srgbClr>
              </a:outerShdw>
            </a:effectLst>
          </c:spPr>
          <c:marker>
            <c:symbol val="none"/>
          </c:marker>
          <c:val>
            <c:numRef>
              <c:f>'[U9数据集9-1 A仓库搬运 AGV 设备执行任务日志数据.20221030190621693.xlsx]直方图和密度曲线'!$I$2:$I$50</c:f>
              <c:numCache>
                <c:formatCode>General</c:formatCode>
                <c:ptCount val="49"/>
                <c:pt idx="0">
                  <c:v>1.07511839569086E-2</c:v>
                </c:pt>
                <c:pt idx="1">
                  <c:v>1.5129895013468101E-2</c:v>
                </c:pt>
                <c:pt idx="2">
                  <c:v>2.1071629637807301E-2</c:v>
                </c:pt>
                <c:pt idx="3">
                  <c:v>2.9043096818808501E-2</c:v>
                </c:pt>
                <c:pt idx="4">
                  <c:v>3.96159713744463E-2</c:v>
                </c:pt>
                <c:pt idx="5">
                  <c:v>5.3478631353400197E-2</c:v>
                </c:pt>
                <c:pt idx="6">
                  <c:v>7.1445165619472298E-2</c:v>
                </c:pt>
                <c:pt idx="7">
                  <c:v>9.4460012535968405E-2</c:v>
                </c:pt>
                <c:pt idx="8">
                  <c:v>0.123596376534064</c:v>
                </c:pt>
                <c:pt idx="9">
                  <c:v>0.160046457921658</c:v>
                </c:pt>
                <c:pt idx="10">
                  <c:v>0.20510156939309199</c:v>
                </c:pt>
                <c:pt idx="11">
                  <c:v>0.26012044504257897</c:v>
                </c:pt>
                <c:pt idx="12">
                  <c:v>0.32648451037142301</c:v>
                </c:pt>
                <c:pt idx="13">
                  <c:v>0.40553959498085901</c:v>
                </c:pt>
                <c:pt idx="14">
                  <c:v>0.49852453025057702</c:v>
                </c:pt>
                <c:pt idx="15">
                  <c:v>0.606488249691572</c:v>
                </c:pt>
                <c:pt idx="16">
                  <c:v>0.73019833379747501</c:v>
                </c:pt>
                <c:pt idx="17">
                  <c:v>0.87004531433996102</c:v>
                </c:pt>
                <c:pt idx="18">
                  <c:v>1.0259483458935601</c:v>
                </c:pt>
                <c:pt idx="19">
                  <c:v>1.19726891540868</c:v>
                </c:pt>
                <c:pt idx="20">
                  <c:v>1.3827399381913399</c:v>
                </c:pt>
                <c:pt idx="21">
                  <c:v>1.58041773678477</c:v>
                </c:pt>
                <c:pt idx="22">
                  <c:v>1.78766390582964</c:v>
                </c:pt>
                <c:pt idx="23">
                  <c:v>2.00116287014162</c:v>
                </c:pt>
                <c:pt idx="24">
                  <c:v>2.21697905158759</c:v>
                </c:pt>
                <c:pt idx="25">
                  <c:v>2.4306550568843601</c:v>
                </c:pt>
                <c:pt idx="26">
                  <c:v>2.6373493459286301</c:v>
                </c:pt>
                <c:pt idx="27">
                  <c:v>2.8320086713741</c:v>
                </c:pt>
                <c:pt idx="28">
                  <c:v>3.0095674785023099</c:v>
                </c:pt>
                <c:pt idx="29">
                  <c:v>3.16516372666986</c:v>
                </c:pt>
                <c:pt idx="30">
                  <c:v>3.2943585357373499</c:v>
                </c:pt>
                <c:pt idx="31">
                  <c:v>3.3933459225473301</c:v>
                </c:pt>
                <c:pt idx="32">
                  <c:v>3.45913884430519</c:v>
                </c:pt>
                <c:pt idx="33">
                  <c:v>3.4897188740352201</c:v>
                </c:pt>
                <c:pt idx="34">
                  <c:v>3.4841390467986302</c:v>
                </c:pt>
                <c:pt idx="35">
                  <c:v>3.4425725654969801</c:v>
                </c:pt>
                <c:pt idx="36">
                  <c:v>3.3663038711518398</c:v>
                </c:pt>
                <c:pt idx="37">
                  <c:v>3.25766271998048</c:v>
                </c:pt>
                <c:pt idx="38">
                  <c:v>3.1199059878169502</c:v>
                </c:pt>
                <c:pt idx="39">
                  <c:v>2.9570555675438901</c:v>
                </c:pt>
                <c:pt idx="40">
                  <c:v>2.7737036116912601</c:v>
                </c:pt>
                <c:pt idx="41">
                  <c:v>2.5747982585015801</c:v>
                </c:pt>
                <c:pt idx="42">
                  <c:v>2.36542373211253</c:v>
                </c:pt>
                <c:pt idx="43">
                  <c:v>2.1505883115887001</c:v>
                </c:pt>
                <c:pt idx="44">
                  <c:v>1.93503221985036</c:v>
                </c:pt>
                <c:pt idx="45">
                  <c:v>1.72306519012808</c:v>
                </c:pt>
                <c:pt idx="46">
                  <c:v>1.51844059204131</c:v>
                </c:pt>
                <c:pt idx="47">
                  <c:v>1.3242698448297501</c:v>
                </c:pt>
                <c:pt idx="48">
                  <c:v>1.1429777146319799</c:v>
                </c:pt>
              </c:numCache>
            </c:numRef>
          </c:val>
          <c:smooth val="0"/>
          <c:extLst>
            <c:ext xmlns:c16="http://schemas.microsoft.com/office/drawing/2014/chart" uri="{C3380CC4-5D6E-409C-BE32-E72D297353CC}">
              <c16:uniqueId val="{00000001-E37D-4411-81C1-1786FA3B7A94}"/>
            </c:ext>
          </c:extLst>
        </c:ser>
        <c:dLbls>
          <c:showLegendKey val="0"/>
          <c:showVal val="0"/>
          <c:showCatName val="0"/>
          <c:showSerName val="0"/>
          <c:showPercent val="0"/>
          <c:showBubbleSize val="0"/>
        </c:dLbls>
        <c:marker val="1"/>
        <c:smooth val="0"/>
        <c:axId val="12243471"/>
        <c:axId val="12245135"/>
      </c:lineChart>
      <c:catAx>
        <c:axId val="2067371231"/>
        <c:scaling>
          <c:orientation val="minMax"/>
        </c:scaling>
        <c:delete val="0"/>
        <c:axPos val="b"/>
        <c:majorTickMark val="none"/>
        <c:minorTickMark val="none"/>
        <c:tickLblPos val="nextTo"/>
        <c:spPr>
          <a:noFill/>
          <a:ln w="12700" cap="flat" cmpd="sng" algn="ctr">
            <a:solidFill>
              <a:schemeClr val="lt1">
                <a:lumMod val="95000"/>
                <a:alpha val="54000"/>
              </a:schemeClr>
            </a:solidFill>
            <a:prstDash val="solid"/>
            <a:round/>
          </a:ln>
          <a:effectLst/>
        </c:spPr>
        <c:txPr>
          <a:bodyPr rot="-60000000" spcFirstLastPara="0" vertOverflow="ellipsis" vert="horz" wrap="square" anchor="ctr" anchorCtr="1"/>
          <a:lstStyle/>
          <a:p>
            <a:pPr>
              <a:defRPr lang="zh-CN" sz="900" b="0" i="0" u="none" strike="noStrike" kern="1200" baseline="0">
                <a:solidFill>
                  <a:schemeClr val="lt1">
                    <a:lumMod val="85000"/>
                  </a:schemeClr>
                </a:solidFill>
                <a:latin typeface="+mn-lt"/>
                <a:ea typeface="+mn-ea"/>
                <a:cs typeface="+mn-cs"/>
              </a:defRPr>
            </a:pPr>
            <a:endParaRPr lang="zh-CN"/>
          </a:p>
        </c:txPr>
        <c:crossAx val="2067362911"/>
        <c:crosses val="autoZero"/>
        <c:auto val="1"/>
        <c:lblAlgn val="ctr"/>
        <c:lblOffset val="100"/>
        <c:noMultiLvlLbl val="0"/>
      </c:catAx>
      <c:valAx>
        <c:axId val="2067362911"/>
        <c:scaling>
          <c:orientation val="minMax"/>
        </c:scaling>
        <c:delete val="0"/>
        <c:axPos val="l"/>
        <c:numFmt formatCode="General" sourceLinked="1"/>
        <c:majorTickMark val="none"/>
        <c:minorTickMark val="none"/>
        <c:tickLblPos val="nextTo"/>
        <c:spPr>
          <a:noFill/>
          <a:ln w="1000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lt1">
                    <a:lumMod val="85000"/>
                  </a:schemeClr>
                </a:solidFill>
                <a:latin typeface="+mn-lt"/>
                <a:ea typeface="+mn-ea"/>
                <a:cs typeface="+mn-cs"/>
              </a:defRPr>
            </a:pPr>
            <a:endParaRPr lang="zh-CN"/>
          </a:p>
        </c:txPr>
        <c:crossAx val="2067371231"/>
        <c:crosses val="autoZero"/>
        <c:crossBetween val="between"/>
      </c:valAx>
      <c:catAx>
        <c:axId val="12243471"/>
        <c:scaling>
          <c:orientation val="minMax"/>
        </c:scaling>
        <c:delete val="1"/>
        <c:axPos val="b"/>
        <c:majorTickMark val="out"/>
        <c:minorTickMark val="none"/>
        <c:tickLblPos val="nextTo"/>
        <c:crossAx val="12245135"/>
        <c:crosses val="autoZero"/>
        <c:auto val="1"/>
        <c:lblAlgn val="ctr"/>
        <c:lblOffset val="100"/>
        <c:noMultiLvlLbl val="0"/>
      </c:catAx>
      <c:valAx>
        <c:axId val="12245135"/>
        <c:scaling>
          <c:orientation val="minMax"/>
        </c:scaling>
        <c:delete val="0"/>
        <c:axPos val="r"/>
        <c:numFmt formatCode="General" sourceLinked="1"/>
        <c:majorTickMark val="out"/>
        <c:minorTickMark val="none"/>
        <c:tickLblPos val="nextTo"/>
        <c:spPr>
          <a:noFill/>
          <a:ln w="1000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lt1">
                    <a:lumMod val="85000"/>
                  </a:schemeClr>
                </a:solidFill>
                <a:latin typeface="+mn-lt"/>
                <a:ea typeface="+mn-ea"/>
                <a:cs typeface="+mn-cs"/>
              </a:defRPr>
            </a:pPr>
            <a:endParaRPr lang="zh-CN"/>
          </a:p>
        </c:txPr>
        <c:crossAx val="12243471"/>
        <c:crosses val="max"/>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gradFill>
    <a:ln>
      <a:noFill/>
    </a:ln>
    <a:effectLst/>
  </c:spPr>
  <c:txPr>
    <a:bodyPr/>
    <a:lstStyle/>
    <a:p>
      <a:pPr>
        <a:defRPr lang="zh-CN"/>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B2274A7-4FB5-4488-B8D6-F2AE98A25D23}" type="doc">
      <dgm:prSet loTypeId="urn:microsoft.com/office/officeart/2009/3/layout/CircleRelationship" loCatId="relationship" qsTypeId="urn:microsoft.com/office/officeart/2005/8/quickstyle/simple1#3" qsCatId="simple" csTypeId="urn:microsoft.com/office/officeart/2005/8/colors/colorful3#1" csCatId="colorful" phldr="1"/>
      <dgm:spPr/>
      <dgm:t>
        <a:bodyPr/>
        <a:lstStyle/>
        <a:p>
          <a:endParaRPr lang="zh-CN" altLang="en-US"/>
        </a:p>
      </dgm:t>
    </dgm:pt>
    <dgm:pt modelId="{485188A7-B3B2-4B15-9C61-9B150ABD883C}">
      <dgm:prSet phldrT="[文本]" custT="1"/>
      <dgm:spPr>
        <a:scene3d>
          <a:camera prst="orthographicFront"/>
          <a:lightRig rig="threePt" dir="t"/>
        </a:scene3d>
        <a:sp3d>
          <a:bevelT/>
        </a:sp3d>
      </dgm:spPr>
      <dgm:t>
        <a:bodyPr/>
        <a:lstStyle/>
        <a:p>
          <a:endParaRPr lang="zh-CN" altLang="en-US" sz="5000"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2342E4D0-1B51-40BF-B2B7-C4C607F917B0}" type="parTrans" cxnId="{477EEBC1-8E11-40C4-A738-EA6D5A86EB84}">
      <dgm:prSet/>
      <dgm:spPr/>
      <dgm:t>
        <a:bodyPr/>
        <a:lstStyle/>
        <a:p>
          <a:endParaRPr lang="zh-CN" altLang="en-US">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5701C9D8-9AB8-4BEA-A196-E92AD438DFFD}" type="sibTrans" cxnId="{477EEBC1-8E11-40C4-A738-EA6D5A86EB84}">
      <dgm:prSet/>
      <dgm:spPr/>
      <dgm:t>
        <a:bodyPr/>
        <a:lstStyle/>
        <a:p>
          <a:endParaRPr lang="zh-CN" altLang="en-US">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F43CF681-7724-4786-BB41-C95A45B8EF7B}">
      <dgm:prSet phldrT="[文本]"/>
      <dgm:spPr>
        <a:scene3d>
          <a:camera prst="orthographicFront"/>
          <a:lightRig rig="threePt" dir="t"/>
        </a:scene3d>
        <a:sp3d>
          <a:bevelT/>
        </a:sp3d>
      </dgm:spPr>
      <dgm:t>
        <a:bodyPr/>
        <a:lstStyle/>
        <a:p>
          <a:endParaRPr lang="zh-CN" altLang="en-US"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96554619-8D2E-4616-AE69-BC0D0BFEBCA5}" type="parTrans" cxnId="{E580A88A-E549-45E5-B14D-FC1F581E0F2B}">
      <dgm:prSet/>
      <dgm:spPr/>
      <dgm:t>
        <a:bodyPr/>
        <a:lstStyle/>
        <a:p>
          <a:endParaRPr lang="zh-CN" altLang="en-US">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9F9FEF4D-346B-4D5D-89E8-5502A3C41F39}" type="sibTrans" cxnId="{E580A88A-E549-45E5-B14D-FC1F581E0F2B}">
      <dgm:prSet/>
      <dgm:spPr/>
      <dgm:t>
        <a:bodyPr/>
        <a:lstStyle/>
        <a:p>
          <a:endParaRPr lang="zh-CN" altLang="en-US">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4DC4B7CA-897A-434A-9C91-5902D9FC6E33}">
      <dgm:prSet phldrT="[文本]"/>
      <dgm:spPr>
        <a:scene3d>
          <a:camera prst="orthographicFront"/>
          <a:lightRig rig="threePt" dir="t"/>
        </a:scene3d>
        <a:sp3d>
          <a:bevelT/>
        </a:sp3d>
      </dgm:spPr>
      <dgm:t>
        <a:bodyPr/>
        <a:lstStyle/>
        <a:p>
          <a:endParaRPr lang="zh-CN" altLang="en-US"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6A7A9AB1-1CB3-44F8-9F96-4DF4A2C17A02}" type="parTrans" cxnId="{97848D03-8519-4C99-823E-31F4EAA3AEF2}">
      <dgm:prSet/>
      <dgm:spPr/>
      <dgm:t>
        <a:bodyPr/>
        <a:lstStyle/>
        <a:p>
          <a:endParaRPr lang="zh-CN" altLang="en-US">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68D4DDD9-AF7C-4FE3-B3D0-118C287E9AC4}" type="sibTrans" cxnId="{97848D03-8519-4C99-823E-31F4EAA3AEF2}">
      <dgm:prSet/>
      <dgm:spPr/>
      <dgm:t>
        <a:bodyPr/>
        <a:lstStyle/>
        <a:p>
          <a:endParaRPr lang="zh-CN" altLang="en-US">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83FECD7F-E895-4680-A963-DB008F78B946}" type="pres">
      <dgm:prSet presAssocID="{8B2274A7-4FB5-4488-B8D6-F2AE98A25D23}" presName="Name0" presStyleCnt="0">
        <dgm:presLayoutVars>
          <dgm:chMax val="1"/>
          <dgm:chPref val="1"/>
        </dgm:presLayoutVars>
      </dgm:prSet>
      <dgm:spPr/>
    </dgm:pt>
    <dgm:pt modelId="{1F6318E9-8266-41CF-96AE-2062BE056D59}" type="pres">
      <dgm:prSet presAssocID="{485188A7-B3B2-4B15-9C61-9B150ABD883C}" presName="Parent" presStyleLbl="node0" presStyleIdx="0" presStyleCnt="1">
        <dgm:presLayoutVars>
          <dgm:chMax val="5"/>
          <dgm:chPref val="5"/>
        </dgm:presLayoutVars>
      </dgm:prSet>
      <dgm:spPr/>
    </dgm:pt>
    <dgm:pt modelId="{28437256-DED5-4EEF-9051-DDD6F92853B5}" type="pres">
      <dgm:prSet presAssocID="{485188A7-B3B2-4B15-9C61-9B150ABD883C}" presName="Accent1" presStyleLbl="node1" presStyleIdx="0" presStyleCnt="13"/>
      <dgm:spPr>
        <a:scene3d>
          <a:camera prst="orthographicFront"/>
          <a:lightRig rig="threePt" dir="t"/>
        </a:scene3d>
        <a:sp3d>
          <a:bevelT/>
        </a:sp3d>
      </dgm:spPr>
    </dgm:pt>
    <dgm:pt modelId="{73C507BE-7727-4A38-AE5F-C229980DA504}" type="pres">
      <dgm:prSet presAssocID="{485188A7-B3B2-4B15-9C61-9B150ABD883C}" presName="Accent2" presStyleLbl="node1" presStyleIdx="1" presStyleCnt="13"/>
      <dgm:spPr>
        <a:scene3d>
          <a:camera prst="orthographicFront"/>
          <a:lightRig rig="threePt" dir="t"/>
        </a:scene3d>
        <a:sp3d>
          <a:bevelT/>
        </a:sp3d>
      </dgm:spPr>
    </dgm:pt>
    <dgm:pt modelId="{01871CFF-CBBF-4957-986D-6A79637567F4}" type="pres">
      <dgm:prSet presAssocID="{485188A7-B3B2-4B15-9C61-9B150ABD883C}" presName="Accent3" presStyleLbl="node1" presStyleIdx="2" presStyleCnt="13"/>
      <dgm:spPr>
        <a:scene3d>
          <a:camera prst="orthographicFront"/>
          <a:lightRig rig="threePt" dir="t"/>
        </a:scene3d>
        <a:sp3d>
          <a:bevelT/>
        </a:sp3d>
      </dgm:spPr>
    </dgm:pt>
    <dgm:pt modelId="{43E6902F-E870-401D-92DD-55B772B508EE}" type="pres">
      <dgm:prSet presAssocID="{485188A7-B3B2-4B15-9C61-9B150ABD883C}" presName="Accent4" presStyleLbl="node1" presStyleIdx="3" presStyleCnt="13"/>
      <dgm:spPr>
        <a:scene3d>
          <a:camera prst="orthographicFront"/>
          <a:lightRig rig="threePt" dir="t"/>
        </a:scene3d>
        <a:sp3d>
          <a:bevelT/>
        </a:sp3d>
      </dgm:spPr>
    </dgm:pt>
    <dgm:pt modelId="{10184644-DF8D-47FB-A7DE-B462D0A0F848}" type="pres">
      <dgm:prSet presAssocID="{485188A7-B3B2-4B15-9C61-9B150ABD883C}" presName="Accent5" presStyleLbl="node1" presStyleIdx="4" presStyleCnt="13"/>
      <dgm:spPr>
        <a:scene3d>
          <a:camera prst="orthographicFront"/>
          <a:lightRig rig="threePt" dir="t"/>
        </a:scene3d>
        <a:sp3d>
          <a:bevelT/>
        </a:sp3d>
      </dgm:spPr>
    </dgm:pt>
    <dgm:pt modelId="{5F3FA5B0-80DF-45F0-8430-620D5CFEB0DD}" type="pres">
      <dgm:prSet presAssocID="{485188A7-B3B2-4B15-9C61-9B150ABD883C}" presName="Accent6" presStyleLbl="node1" presStyleIdx="5" presStyleCnt="13"/>
      <dgm:spPr>
        <a:scene3d>
          <a:camera prst="orthographicFront"/>
          <a:lightRig rig="threePt" dir="t"/>
        </a:scene3d>
        <a:sp3d>
          <a:bevelT/>
        </a:sp3d>
      </dgm:spPr>
    </dgm:pt>
    <dgm:pt modelId="{1043A8A5-97A0-4B7B-8B0E-ABC4CC5B422B}" type="pres">
      <dgm:prSet presAssocID="{F43CF681-7724-4786-BB41-C95A45B8EF7B}" presName="Child1" presStyleLbl="node1" presStyleIdx="6" presStyleCnt="13">
        <dgm:presLayoutVars>
          <dgm:chMax val="0"/>
          <dgm:chPref val="0"/>
        </dgm:presLayoutVars>
      </dgm:prSet>
      <dgm:spPr/>
    </dgm:pt>
    <dgm:pt modelId="{575734A6-9F34-47B1-A271-7E8666125866}" type="pres">
      <dgm:prSet presAssocID="{F43CF681-7724-4786-BB41-C95A45B8EF7B}" presName="Accent7" presStyleCnt="0"/>
      <dgm:spPr>
        <a:scene3d>
          <a:camera prst="orthographicFront"/>
          <a:lightRig rig="threePt" dir="t"/>
        </a:scene3d>
        <a:sp3d>
          <a:bevelT/>
        </a:sp3d>
      </dgm:spPr>
    </dgm:pt>
    <dgm:pt modelId="{9780E9A3-BF4B-435E-ABA1-89AD33EA9E96}" type="pres">
      <dgm:prSet presAssocID="{F43CF681-7724-4786-BB41-C95A45B8EF7B}" presName="AccentHold1" presStyleLbl="node1" presStyleIdx="7" presStyleCnt="13"/>
      <dgm:spPr>
        <a:scene3d>
          <a:camera prst="orthographicFront"/>
          <a:lightRig rig="threePt" dir="t"/>
        </a:scene3d>
        <a:sp3d>
          <a:bevelT/>
        </a:sp3d>
      </dgm:spPr>
    </dgm:pt>
    <dgm:pt modelId="{0E71E64F-6C16-4AE6-9211-E0752D6E8517}" type="pres">
      <dgm:prSet presAssocID="{F43CF681-7724-4786-BB41-C95A45B8EF7B}" presName="Accent8" presStyleCnt="0"/>
      <dgm:spPr>
        <a:scene3d>
          <a:camera prst="orthographicFront"/>
          <a:lightRig rig="threePt" dir="t"/>
        </a:scene3d>
        <a:sp3d>
          <a:bevelT/>
        </a:sp3d>
      </dgm:spPr>
    </dgm:pt>
    <dgm:pt modelId="{744D8238-C6A2-48D2-9AD5-BA8AECC9C719}" type="pres">
      <dgm:prSet presAssocID="{F43CF681-7724-4786-BB41-C95A45B8EF7B}" presName="AccentHold2" presStyleLbl="node1" presStyleIdx="8" presStyleCnt="13"/>
      <dgm:spPr>
        <a:scene3d>
          <a:camera prst="orthographicFront"/>
          <a:lightRig rig="threePt" dir="t"/>
        </a:scene3d>
        <a:sp3d>
          <a:bevelT/>
        </a:sp3d>
      </dgm:spPr>
    </dgm:pt>
    <dgm:pt modelId="{A08F9F82-0667-4186-8514-07F87AF6EF6E}" type="pres">
      <dgm:prSet presAssocID="{4DC4B7CA-897A-434A-9C91-5902D9FC6E33}" presName="Child2" presStyleLbl="node1" presStyleIdx="9" presStyleCnt="13">
        <dgm:presLayoutVars>
          <dgm:chMax val="0"/>
          <dgm:chPref val="0"/>
        </dgm:presLayoutVars>
      </dgm:prSet>
      <dgm:spPr/>
    </dgm:pt>
    <dgm:pt modelId="{D42A5B1B-94A2-4785-BB6F-0A74A56B3197}" type="pres">
      <dgm:prSet presAssocID="{4DC4B7CA-897A-434A-9C91-5902D9FC6E33}" presName="Accent9" presStyleCnt="0"/>
      <dgm:spPr>
        <a:scene3d>
          <a:camera prst="orthographicFront"/>
          <a:lightRig rig="threePt" dir="t"/>
        </a:scene3d>
        <a:sp3d>
          <a:bevelT/>
        </a:sp3d>
      </dgm:spPr>
    </dgm:pt>
    <dgm:pt modelId="{2361B083-0151-4109-A0AD-85E4120690C0}" type="pres">
      <dgm:prSet presAssocID="{4DC4B7CA-897A-434A-9C91-5902D9FC6E33}" presName="AccentHold1" presStyleLbl="node1" presStyleIdx="10" presStyleCnt="13"/>
      <dgm:spPr>
        <a:scene3d>
          <a:camera prst="orthographicFront"/>
          <a:lightRig rig="threePt" dir="t"/>
        </a:scene3d>
        <a:sp3d>
          <a:bevelT/>
        </a:sp3d>
      </dgm:spPr>
    </dgm:pt>
    <dgm:pt modelId="{BCD00FBC-F868-40F5-AEF3-61ED7292ACFD}" type="pres">
      <dgm:prSet presAssocID="{4DC4B7CA-897A-434A-9C91-5902D9FC6E33}" presName="Accent10" presStyleCnt="0"/>
      <dgm:spPr>
        <a:scene3d>
          <a:camera prst="orthographicFront"/>
          <a:lightRig rig="threePt" dir="t"/>
        </a:scene3d>
        <a:sp3d>
          <a:bevelT/>
        </a:sp3d>
      </dgm:spPr>
    </dgm:pt>
    <dgm:pt modelId="{9BA03A65-EA9E-4FB1-982E-677426ECEFE0}" type="pres">
      <dgm:prSet presAssocID="{4DC4B7CA-897A-434A-9C91-5902D9FC6E33}" presName="AccentHold2" presStyleLbl="node1" presStyleIdx="11" presStyleCnt="13"/>
      <dgm:spPr>
        <a:scene3d>
          <a:camera prst="orthographicFront"/>
          <a:lightRig rig="threePt" dir="t"/>
        </a:scene3d>
        <a:sp3d>
          <a:bevelT/>
        </a:sp3d>
      </dgm:spPr>
    </dgm:pt>
    <dgm:pt modelId="{4844F43F-1783-4187-A190-6139421D0E0F}" type="pres">
      <dgm:prSet presAssocID="{4DC4B7CA-897A-434A-9C91-5902D9FC6E33}" presName="Accent11" presStyleCnt="0"/>
      <dgm:spPr>
        <a:scene3d>
          <a:camera prst="orthographicFront"/>
          <a:lightRig rig="threePt" dir="t"/>
        </a:scene3d>
        <a:sp3d>
          <a:bevelT/>
        </a:sp3d>
      </dgm:spPr>
    </dgm:pt>
    <dgm:pt modelId="{025D28E0-C139-4312-AC88-C7EAC901F6D2}" type="pres">
      <dgm:prSet presAssocID="{4DC4B7CA-897A-434A-9C91-5902D9FC6E33}" presName="AccentHold3" presStyleLbl="node1" presStyleIdx="12" presStyleCnt="13"/>
      <dgm:spPr>
        <a:scene3d>
          <a:camera prst="orthographicFront"/>
          <a:lightRig rig="threePt" dir="t"/>
        </a:scene3d>
        <a:sp3d>
          <a:bevelT/>
        </a:sp3d>
      </dgm:spPr>
    </dgm:pt>
  </dgm:ptLst>
  <dgm:cxnLst>
    <dgm:cxn modelId="{97848D03-8519-4C99-823E-31F4EAA3AEF2}" srcId="{485188A7-B3B2-4B15-9C61-9B150ABD883C}" destId="{4DC4B7CA-897A-434A-9C91-5902D9FC6E33}" srcOrd="1" destOrd="0" parTransId="{6A7A9AB1-1CB3-44F8-9F96-4DF4A2C17A02}" sibTransId="{68D4DDD9-AF7C-4FE3-B3D0-118C287E9AC4}"/>
    <dgm:cxn modelId="{3655CC39-E30C-486E-B044-0AAB3FD5DF5D}" type="presOf" srcId="{4DC4B7CA-897A-434A-9C91-5902D9FC6E33}" destId="{A08F9F82-0667-4186-8514-07F87AF6EF6E}" srcOrd="0" destOrd="0" presId="urn:microsoft.com/office/officeart/2009/3/layout/CircleRelationship"/>
    <dgm:cxn modelId="{8958A27F-59E1-4483-AE81-1C0F4C297065}" type="presOf" srcId="{485188A7-B3B2-4B15-9C61-9B150ABD883C}" destId="{1F6318E9-8266-41CF-96AE-2062BE056D59}" srcOrd="0" destOrd="0" presId="urn:microsoft.com/office/officeart/2009/3/layout/CircleRelationship"/>
    <dgm:cxn modelId="{E580A88A-E549-45E5-B14D-FC1F581E0F2B}" srcId="{485188A7-B3B2-4B15-9C61-9B150ABD883C}" destId="{F43CF681-7724-4786-BB41-C95A45B8EF7B}" srcOrd="0" destOrd="0" parTransId="{96554619-8D2E-4616-AE69-BC0D0BFEBCA5}" sibTransId="{9F9FEF4D-346B-4D5D-89E8-5502A3C41F39}"/>
    <dgm:cxn modelId="{22D61C96-2A32-44EF-950D-63A08948DEE9}" type="presOf" srcId="{8B2274A7-4FB5-4488-B8D6-F2AE98A25D23}" destId="{83FECD7F-E895-4680-A963-DB008F78B946}" srcOrd="0" destOrd="0" presId="urn:microsoft.com/office/officeart/2009/3/layout/CircleRelationship"/>
    <dgm:cxn modelId="{1DDB9D99-C3A5-4492-B9AE-29ED1F62DC8C}" type="presOf" srcId="{F43CF681-7724-4786-BB41-C95A45B8EF7B}" destId="{1043A8A5-97A0-4B7B-8B0E-ABC4CC5B422B}" srcOrd="0" destOrd="0" presId="urn:microsoft.com/office/officeart/2009/3/layout/CircleRelationship"/>
    <dgm:cxn modelId="{477EEBC1-8E11-40C4-A738-EA6D5A86EB84}" srcId="{8B2274A7-4FB5-4488-B8D6-F2AE98A25D23}" destId="{485188A7-B3B2-4B15-9C61-9B150ABD883C}" srcOrd="0" destOrd="0" parTransId="{2342E4D0-1B51-40BF-B2B7-C4C607F917B0}" sibTransId="{5701C9D8-9AB8-4BEA-A196-E92AD438DFFD}"/>
    <dgm:cxn modelId="{B0198EC1-D864-42E1-9310-0730544BE2DA}" type="presParOf" srcId="{83FECD7F-E895-4680-A963-DB008F78B946}" destId="{1F6318E9-8266-41CF-96AE-2062BE056D59}" srcOrd="0" destOrd="0" presId="urn:microsoft.com/office/officeart/2009/3/layout/CircleRelationship"/>
    <dgm:cxn modelId="{CC1C531E-D9E9-4839-9A74-E5178E587830}" type="presParOf" srcId="{83FECD7F-E895-4680-A963-DB008F78B946}" destId="{28437256-DED5-4EEF-9051-DDD6F92853B5}" srcOrd="1" destOrd="0" presId="urn:microsoft.com/office/officeart/2009/3/layout/CircleRelationship"/>
    <dgm:cxn modelId="{BDB7395E-FF3B-406A-B88C-309E62BFA018}" type="presParOf" srcId="{83FECD7F-E895-4680-A963-DB008F78B946}" destId="{73C507BE-7727-4A38-AE5F-C229980DA504}" srcOrd="2" destOrd="0" presId="urn:microsoft.com/office/officeart/2009/3/layout/CircleRelationship"/>
    <dgm:cxn modelId="{56E209D5-DE4E-4735-BC1A-ED8DE476B21F}" type="presParOf" srcId="{83FECD7F-E895-4680-A963-DB008F78B946}" destId="{01871CFF-CBBF-4957-986D-6A79637567F4}" srcOrd="3" destOrd="0" presId="urn:microsoft.com/office/officeart/2009/3/layout/CircleRelationship"/>
    <dgm:cxn modelId="{0B92D7E2-9BC2-4484-BD81-01F39D2C3E7A}" type="presParOf" srcId="{83FECD7F-E895-4680-A963-DB008F78B946}" destId="{43E6902F-E870-401D-92DD-55B772B508EE}" srcOrd="4" destOrd="0" presId="urn:microsoft.com/office/officeart/2009/3/layout/CircleRelationship"/>
    <dgm:cxn modelId="{ABB7CCE2-2C7D-4871-8CD6-5E77707A4E37}" type="presParOf" srcId="{83FECD7F-E895-4680-A963-DB008F78B946}" destId="{10184644-DF8D-47FB-A7DE-B462D0A0F848}" srcOrd="5" destOrd="0" presId="urn:microsoft.com/office/officeart/2009/3/layout/CircleRelationship"/>
    <dgm:cxn modelId="{42F7211B-0DEB-40E4-B24F-D62FF21F7A2B}" type="presParOf" srcId="{83FECD7F-E895-4680-A963-DB008F78B946}" destId="{5F3FA5B0-80DF-45F0-8430-620D5CFEB0DD}" srcOrd="6" destOrd="0" presId="urn:microsoft.com/office/officeart/2009/3/layout/CircleRelationship"/>
    <dgm:cxn modelId="{ABCA2913-3118-4311-BD7B-2EFFFBBA6384}" type="presParOf" srcId="{83FECD7F-E895-4680-A963-DB008F78B946}" destId="{1043A8A5-97A0-4B7B-8B0E-ABC4CC5B422B}" srcOrd="7" destOrd="0" presId="urn:microsoft.com/office/officeart/2009/3/layout/CircleRelationship"/>
    <dgm:cxn modelId="{EABDC985-BE51-4977-B18F-6635E1F29BD1}" type="presParOf" srcId="{83FECD7F-E895-4680-A963-DB008F78B946}" destId="{575734A6-9F34-47B1-A271-7E8666125866}" srcOrd="8" destOrd="0" presId="urn:microsoft.com/office/officeart/2009/3/layout/CircleRelationship"/>
    <dgm:cxn modelId="{9098A3FE-3B47-4B14-93D5-25B271E3BB52}" type="presParOf" srcId="{575734A6-9F34-47B1-A271-7E8666125866}" destId="{9780E9A3-BF4B-435E-ABA1-89AD33EA9E96}" srcOrd="0" destOrd="0" presId="urn:microsoft.com/office/officeart/2009/3/layout/CircleRelationship"/>
    <dgm:cxn modelId="{FFBDDC70-D8A3-4F10-8D34-1190BA1A4C86}" type="presParOf" srcId="{83FECD7F-E895-4680-A963-DB008F78B946}" destId="{0E71E64F-6C16-4AE6-9211-E0752D6E8517}" srcOrd="9" destOrd="0" presId="urn:microsoft.com/office/officeart/2009/3/layout/CircleRelationship"/>
    <dgm:cxn modelId="{91B57B8A-C3F4-4447-B812-EB23301E41C9}" type="presParOf" srcId="{0E71E64F-6C16-4AE6-9211-E0752D6E8517}" destId="{744D8238-C6A2-48D2-9AD5-BA8AECC9C719}" srcOrd="0" destOrd="0" presId="urn:microsoft.com/office/officeart/2009/3/layout/CircleRelationship"/>
    <dgm:cxn modelId="{2A84B0AC-40AC-488E-BBB6-E60B122DBAC0}" type="presParOf" srcId="{83FECD7F-E895-4680-A963-DB008F78B946}" destId="{A08F9F82-0667-4186-8514-07F87AF6EF6E}" srcOrd="10" destOrd="0" presId="urn:microsoft.com/office/officeart/2009/3/layout/CircleRelationship"/>
    <dgm:cxn modelId="{1FD14ABD-6F4E-45F6-91D2-565646D95E94}" type="presParOf" srcId="{83FECD7F-E895-4680-A963-DB008F78B946}" destId="{D42A5B1B-94A2-4785-BB6F-0A74A56B3197}" srcOrd="11" destOrd="0" presId="urn:microsoft.com/office/officeart/2009/3/layout/CircleRelationship"/>
    <dgm:cxn modelId="{17F78AC3-3000-48BE-93CE-29E8AAF673C7}" type="presParOf" srcId="{D42A5B1B-94A2-4785-BB6F-0A74A56B3197}" destId="{2361B083-0151-4109-A0AD-85E4120690C0}" srcOrd="0" destOrd="0" presId="urn:microsoft.com/office/officeart/2009/3/layout/CircleRelationship"/>
    <dgm:cxn modelId="{40C3057C-DDBA-4537-8D97-5EB4B5F0ED9A}" type="presParOf" srcId="{83FECD7F-E895-4680-A963-DB008F78B946}" destId="{BCD00FBC-F868-40F5-AEF3-61ED7292ACFD}" srcOrd="12" destOrd="0" presId="urn:microsoft.com/office/officeart/2009/3/layout/CircleRelationship"/>
    <dgm:cxn modelId="{459420EE-E747-4971-8977-6386412E2985}" type="presParOf" srcId="{BCD00FBC-F868-40F5-AEF3-61ED7292ACFD}" destId="{9BA03A65-EA9E-4FB1-982E-677426ECEFE0}" srcOrd="0" destOrd="0" presId="urn:microsoft.com/office/officeart/2009/3/layout/CircleRelationship"/>
    <dgm:cxn modelId="{603829DF-0A52-43AB-BA2F-9B168E97AAAB}" type="presParOf" srcId="{83FECD7F-E895-4680-A963-DB008F78B946}" destId="{4844F43F-1783-4187-A190-6139421D0E0F}" srcOrd="13" destOrd="0" presId="urn:microsoft.com/office/officeart/2009/3/layout/CircleRelationship"/>
    <dgm:cxn modelId="{EC1A328D-DCAA-4EBD-8872-D6905A72D58C}" type="presParOf" srcId="{4844F43F-1783-4187-A190-6139421D0E0F}" destId="{025D28E0-C139-4312-AC88-C7EAC901F6D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318E9-8266-41CF-96AE-2062BE056D59}">
      <dsp:nvSpPr>
        <dsp:cNvPr id="0" name=""/>
        <dsp:cNvSpPr/>
      </dsp:nvSpPr>
      <dsp:spPr bwMode="white">
        <a:xfrm>
          <a:off x="1532940" y="355685"/>
          <a:ext cx="4370425" cy="4370331"/>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endParaRPr lang="zh-CN" altLang="en-US" sz="5000" kern="1200"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sp:txBody>
      <dsp:txXfrm>
        <a:off x="2172974" y="995705"/>
        <a:ext cx="3090357" cy="3090291"/>
      </dsp:txXfrm>
    </dsp:sp>
    <dsp:sp modelId="{28437256-DED5-4EEF-9051-DDD6F92853B5}">
      <dsp:nvSpPr>
        <dsp:cNvPr id="0" name=""/>
        <dsp:cNvSpPr/>
      </dsp:nvSpPr>
      <dsp:spPr>
        <a:xfrm>
          <a:off x="4026611" y="156569"/>
          <a:ext cx="486054" cy="486046"/>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73C507BE-7727-4A38-AE5F-C229980DA504}">
      <dsp:nvSpPr>
        <dsp:cNvPr id="0" name=""/>
        <dsp:cNvSpPr/>
      </dsp:nvSpPr>
      <dsp:spPr>
        <a:xfrm>
          <a:off x="2875686" y="4401305"/>
          <a:ext cx="351942" cy="352281"/>
        </a:xfrm>
        <a:prstGeom prst="ellipse">
          <a:avLst/>
        </a:prstGeom>
        <a:solidFill>
          <a:schemeClr val="accent3">
            <a:hueOff val="-1402203"/>
            <a:satOff val="-721"/>
            <a:lumOff val="-310"/>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01871CFF-CBBF-4957-986D-6A79637567F4}">
      <dsp:nvSpPr>
        <dsp:cNvPr id="0" name=""/>
        <dsp:cNvSpPr/>
      </dsp:nvSpPr>
      <dsp:spPr>
        <a:xfrm>
          <a:off x="6184595" y="2129345"/>
          <a:ext cx="351942" cy="352281"/>
        </a:xfrm>
        <a:prstGeom prst="ellipse">
          <a:avLst/>
        </a:prstGeom>
        <a:solidFill>
          <a:schemeClr val="accent3">
            <a:hueOff val="-2804407"/>
            <a:satOff val="-1442"/>
            <a:lumOff val="-621"/>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43E6902F-E870-401D-92DD-55B772B508EE}">
      <dsp:nvSpPr>
        <dsp:cNvPr id="0" name=""/>
        <dsp:cNvSpPr/>
      </dsp:nvSpPr>
      <dsp:spPr>
        <a:xfrm>
          <a:off x="4500473" y="4776051"/>
          <a:ext cx="486054" cy="486046"/>
        </a:xfrm>
        <a:prstGeom prst="ellipse">
          <a:avLst/>
        </a:prstGeom>
        <a:solidFill>
          <a:schemeClr val="accent3">
            <a:hueOff val="-4206610"/>
            <a:satOff val="-2163"/>
            <a:lumOff val="-931"/>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10184644-DF8D-47FB-A7DE-B462D0A0F848}">
      <dsp:nvSpPr>
        <dsp:cNvPr id="0" name=""/>
        <dsp:cNvSpPr/>
      </dsp:nvSpPr>
      <dsp:spPr>
        <a:xfrm>
          <a:off x="2975660" y="847347"/>
          <a:ext cx="351942" cy="352281"/>
        </a:xfrm>
        <a:prstGeom prst="ellipse">
          <a:avLst/>
        </a:prstGeom>
        <a:solidFill>
          <a:schemeClr val="accent3">
            <a:hueOff val="-5608813"/>
            <a:satOff val="-2884"/>
            <a:lumOff val="-1242"/>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5F3FA5B0-80DF-45F0-8430-620D5CFEB0DD}">
      <dsp:nvSpPr>
        <dsp:cNvPr id="0" name=""/>
        <dsp:cNvSpPr/>
      </dsp:nvSpPr>
      <dsp:spPr>
        <a:xfrm>
          <a:off x="1866188" y="2862499"/>
          <a:ext cx="351942" cy="352281"/>
        </a:xfrm>
        <a:prstGeom prst="ellipse">
          <a:avLst/>
        </a:prstGeom>
        <a:solidFill>
          <a:schemeClr val="accent3">
            <a:hueOff val="-7011017"/>
            <a:satOff val="-3605"/>
            <a:lumOff val="-1552"/>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1043A8A5-97A0-4B7B-8B0E-ABC4CC5B422B}">
      <dsp:nvSpPr>
        <dsp:cNvPr id="0" name=""/>
        <dsp:cNvSpPr/>
      </dsp:nvSpPr>
      <dsp:spPr bwMode="white">
        <a:xfrm>
          <a:off x="167436" y="1144489"/>
          <a:ext cx="1776780" cy="1776213"/>
        </a:xfrm>
        <a:prstGeom prst="ellipse">
          <a:avLst/>
        </a:prstGeom>
        <a:solidFill>
          <a:schemeClr val="accent3">
            <a:hueOff val="-8413220"/>
            <a:satOff val="-4326"/>
            <a:lumOff val="-1863"/>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endParaRPr lang="zh-CN" altLang="en-US" sz="5400" kern="1200"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sp:txBody>
      <dsp:txXfrm>
        <a:off x="427639" y="1404609"/>
        <a:ext cx="1256374" cy="1255973"/>
      </dsp:txXfrm>
    </dsp:sp>
    <dsp:sp modelId="{9780E9A3-BF4B-435E-ABA1-89AD33EA9E96}">
      <dsp:nvSpPr>
        <dsp:cNvPr id="0" name=""/>
        <dsp:cNvSpPr/>
      </dsp:nvSpPr>
      <dsp:spPr>
        <a:xfrm>
          <a:off x="3534867" y="862664"/>
          <a:ext cx="486054" cy="486046"/>
        </a:xfrm>
        <a:prstGeom prst="ellipse">
          <a:avLst/>
        </a:prstGeom>
        <a:solidFill>
          <a:schemeClr val="accent3">
            <a:hueOff val="-9815424"/>
            <a:satOff val="-5047"/>
            <a:lumOff val="-2173"/>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744D8238-C6A2-48D2-9AD5-BA8AECC9C719}">
      <dsp:nvSpPr>
        <dsp:cNvPr id="0" name=""/>
        <dsp:cNvSpPr/>
      </dsp:nvSpPr>
      <dsp:spPr>
        <a:xfrm>
          <a:off x="334060" y="3441466"/>
          <a:ext cx="878636" cy="878661"/>
        </a:xfrm>
        <a:prstGeom prst="ellipse">
          <a:avLst/>
        </a:prstGeom>
        <a:solidFill>
          <a:schemeClr val="accent3">
            <a:hueOff val="-11217627"/>
            <a:satOff val="-5768"/>
            <a:lumOff val="-2483"/>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A08F9F82-0667-4186-8514-07F87AF6EF6E}">
      <dsp:nvSpPr>
        <dsp:cNvPr id="0" name=""/>
        <dsp:cNvSpPr/>
      </dsp:nvSpPr>
      <dsp:spPr bwMode="white">
        <a:xfrm>
          <a:off x="6351219" y="308714"/>
          <a:ext cx="1776780" cy="1776213"/>
        </a:xfrm>
        <a:prstGeom prst="ellipse">
          <a:avLst/>
        </a:prstGeom>
        <a:solidFill>
          <a:schemeClr val="accent3">
            <a:hueOff val="-12619830"/>
            <a:satOff val="-6489"/>
            <a:lumOff val="-2794"/>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endParaRPr lang="zh-CN" altLang="en-US" sz="5400" kern="1200"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sp:txBody>
      <dsp:txXfrm>
        <a:off x="6611422" y="568834"/>
        <a:ext cx="1256374" cy="1255973"/>
      </dsp:txXfrm>
    </dsp:sp>
    <dsp:sp modelId="{2361B083-0151-4109-A0AD-85E4120690C0}">
      <dsp:nvSpPr>
        <dsp:cNvPr id="0" name=""/>
        <dsp:cNvSpPr/>
      </dsp:nvSpPr>
      <dsp:spPr>
        <a:xfrm>
          <a:off x="5558739" y="1535062"/>
          <a:ext cx="486054" cy="486046"/>
        </a:xfrm>
        <a:prstGeom prst="ellipse">
          <a:avLst/>
        </a:prstGeom>
        <a:solidFill>
          <a:schemeClr val="accent3">
            <a:hueOff val="-14022034"/>
            <a:satOff val="-7210"/>
            <a:lumOff val="-3104"/>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9BA03A65-EA9E-4FB1-982E-677426ECEFE0}">
      <dsp:nvSpPr>
        <dsp:cNvPr id="0" name=""/>
        <dsp:cNvSpPr/>
      </dsp:nvSpPr>
      <dsp:spPr>
        <a:xfrm>
          <a:off x="0" y="4487078"/>
          <a:ext cx="351942" cy="352281"/>
        </a:xfrm>
        <a:prstGeom prst="ellipse">
          <a:avLst/>
        </a:prstGeom>
        <a:solidFill>
          <a:schemeClr val="accent3">
            <a:hueOff val="-15424237"/>
            <a:satOff val="-7931"/>
            <a:lumOff val="-3415"/>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025D28E0-C139-4312-AC88-C7EAC901F6D2}">
      <dsp:nvSpPr>
        <dsp:cNvPr id="0" name=""/>
        <dsp:cNvSpPr/>
      </dsp:nvSpPr>
      <dsp:spPr>
        <a:xfrm>
          <a:off x="3509670" y="3985715"/>
          <a:ext cx="351942" cy="352281"/>
        </a:xfrm>
        <a:prstGeom prst="ellipse">
          <a:avLst/>
        </a:prstGeom>
        <a:solidFill>
          <a:schemeClr val="accent3">
            <a:hueOff val="-16826440"/>
            <a:satOff val="-8652"/>
            <a:lumOff val="-3725"/>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BB7DB3-30DF-43FE-8C4B-1722B4800CFC}" type="datetimeFigureOut">
              <a:rPr lang="zh-CN" altLang="en-US" smtClean="0"/>
              <a:t>2022/11/2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6558D4-C6A0-4B92-951D-4C89C3A60AD3}"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t>11/2/2022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zh-CN" altLang="en-US" noProof="0" dirty="0"/>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panose="020F0502020204030204"/>
                <a:ea typeface="+mn-ea"/>
                <a:cs typeface="+mn-cs"/>
              </a:rPr>
              <a:t>1</a:t>
            </a:fld>
            <a:endParaRPr lang="en-US" sz="1200" b="0" i="0">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56C0ED60-2263-4EAE-A32E-1C3FDB03FC51}" type="slidenum">
              <a:rPr lang="en-US" altLang="zh-CN" b="0" smtClean="0"/>
              <a:t>41</a:t>
            </a:fld>
            <a:endParaRPr lang="en-US" altLang="zh-CN" b="0" dirty="0"/>
          </a:p>
        </p:txBody>
      </p:sp>
      <p:sp>
        <p:nvSpPr>
          <p:cNvPr id="47107" name="Rectangle 2"/>
          <p:cNvSpPr>
            <a:spLocks noGrp="1" noChangeArrowheads="1"/>
          </p:cNvSpPr>
          <p:nvPr>
            <p:ph type="body" idx="1"/>
          </p:nvPr>
        </p:nvSpPr>
        <p:spPr>
          <a:xfrm>
            <a:off x="914400" y="3276600"/>
            <a:ext cx="5029200" cy="5181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zh-CN" altLang="zh-CN"/>
          </a:p>
        </p:txBody>
      </p:sp>
      <p:sp>
        <p:nvSpPr>
          <p:cNvPr id="47108" name="Rectangle 3"/>
          <p:cNvSpPr>
            <a:spLocks noGrp="1" noRot="1" noChangeAspect="1" noChangeArrowheads="1" noTextEdit="1"/>
          </p:cNvSpPr>
          <p:nvPr>
            <p:ph type="sldImg"/>
          </p:nvPr>
        </p:nvSpPr>
        <p:spPr>
          <a:xfrm>
            <a:off x="1409700" y="692150"/>
            <a:ext cx="4038600" cy="2273300"/>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zh-CN" altLang="en-US"/>
              <a:t>单击此处编辑母版标题样式</a:t>
            </a:r>
            <a:endParaRPr lang="en-US" dirty="0"/>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单击此处编辑母版副标题样式</a:t>
            </a:r>
            <a:endParaRPr lang="en-US" dirty="0"/>
          </a:p>
        </p:txBody>
      </p:sp>
      <p:sp>
        <p:nvSpPr>
          <p:cNvPr id="28" name="Date Placeholder 27"/>
          <p:cNvSpPr>
            <a:spLocks noGrp="1"/>
          </p:cNvSpPr>
          <p:nvPr>
            <p:ph type="dt" sz="half" idx="10"/>
          </p:nvPr>
        </p:nvSpPr>
        <p:spPr>
          <a:xfrm>
            <a:off x="101600" y="6068699"/>
            <a:ext cx="2743200" cy="685800"/>
          </a:xfrm>
          <a:prstGeom prst="rect">
            <a:avLst/>
          </a:prstGeom>
        </p:spPr>
        <p:txBody>
          <a:bodyPr>
            <a:noAutofit/>
          </a:bodyPr>
          <a:lstStyle>
            <a:lvl1pPr algn="ctr">
              <a:defRPr sz="2000">
                <a:solidFill>
                  <a:srgbClr val="FFFFFF"/>
                </a:solidFill>
              </a:defRPr>
            </a:lvl1pPr>
          </a:lstStyle>
          <a:p>
            <a:pPr algn="ctr"/>
            <a:fld id="{A192A68D-3DBE-4DB7-A092-DC9DAB0EA4B3}" type="datetime1">
              <a:rPr lang="zh-CN" altLang="en-US" smtClean="0"/>
              <a:t>2022/11/2</a:t>
            </a:fld>
            <a:endParaRPr lang="en-US" sz="2000" dirty="0">
              <a:solidFill>
                <a:srgbClr val="FFFFFF"/>
              </a:solidFill>
            </a:endParaRPr>
          </a:p>
        </p:txBody>
      </p:sp>
      <p:sp>
        <p:nvSpPr>
          <p:cNvPr id="17" name="Footer Placeholder 16"/>
          <p:cNvSpPr>
            <a:spLocks noGrp="1"/>
          </p:cNvSpPr>
          <p:nvPr>
            <p:ph type="ftr" sz="quarter" idx="11"/>
          </p:nvPr>
        </p:nvSpPr>
        <p:spPr>
          <a:xfrm>
            <a:off x="2780524" y="236542"/>
            <a:ext cx="7823200" cy="365125"/>
          </a:xfrm>
          <a:prstGeom prst="rect">
            <a:avLst/>
          </a:prstGeom>
        </p:spPr>
        <p:txBody>
          <a:bodyPr/>
          <a:lstStyle>
            <a:lvl1pPr algn="r">
              <a:defRPr>
                <a:solidFill>
                  <a:schemeClr val="tx2"/>
                </a:solidFill>
              </a:defRPr>
            </a:lvl1pPr>
          </a:lstStyle>
          <a:p>
            <a:pPr algn="r"/>
            <a:endParaRPr lang="en-US" dirty="0">
              <a:solidFill>
                <a:schemeClr val="tx2"/>
              </a:solidFill>
            </a:endParaRPr>
          </a:p>
        </p:txBody>
      </p:sp>
      <p:sp>
        <p:nvSpPr>
          <p:cNvPr id="29" name="Slide Number Placeholder 28"/>
          <p:cNvSpPr>
            <a:spLocks noGrp="1"/>
          </p:cNvSpPr>
          <p:nvPr>
            <p:ph type="sldNum" sz="quarter" idx="12"/>
          </p:nvPr>
        </p:nvSpPr>
        <p:spPr>
          <a:xfrm>
            <a:off x="10668000" y="228600"/>
            <a:ext cx="1117600" cy="381000"/>
          </a:xfrm>
          <a:prstGeom prst="rect">
            <a:avLst/>
          </a:prstGeom>
        </p:spPr>
        <p:txBody>
          <a:bodyPr/>
          <a:lstStyle>
            <a:lvl1pPr>
              <a:defRPr>
                <a:solidFill>
                  <a:schemeClr val="tx2"/>
                </a:solidFill>
              </a:defRPr>
            </a:lvl1pPr>
          </a:lstStyle>
          <a:p>
            <a:fld id="{72AC53DF-4216-466D-99A7-94400E6C2A25}" type="slidenum">
              <a:rPr lang="en-US" smtClean="0"/>
              <a:t>‹#›</a:t>
            </a:fld>
            <a:endParaRPr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a:xfrm>
            <a:off x="8128000" y="6448252"/>
            <a:ext cx="3556000" cy="365125"/>
          </a:xfrm>
          <a:prstGeom prst="rect">
            <a:avLst/>
          </a:prstGeom>
        </p:spPr>
        <p:txBody>
          <a:bodyPr/>
          <a:lstStyle/>
          <a:p>
            <a:fld id="{C6F0F4B9-8654-4666-B278-A56EF8AD24B9}" type="datetime1">
              <a:rPr lang="zh-CN" altLang="en-US" smtClean="0">
                <a:solidFill>
                  <a:schemeClr val="tx2"/>
                </a:solidFill>
              </a:rPr>
              <a:t>2022/11/2</a:t>
            </a:fld>
            <a:endParaRPr lang="en-US"/>
          </a:p>
        </p:txBody>
      </p:sp>
      <p:sp>
        <p:nvSpPr>
          <p:cNvPr id="5" name="Footer Placeholder 4"/>
          <p:cNvSpPr>
            <a:spLocks noGrp="1"/>
          </p:cNvSpPr>
          <p:nvPr>
            <p:ph type="ftr" sz="quarter" idx="11"/>
          </p:nvPr>
        </p:nvSpPr>
        <p:spPr>
          <a:xfrm>
            <a:off x="597171" y="6248210"/>
            <a:ext cx="744374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558130" y="6381328"/>
            <a:ext cx="616218" cy="357402"/>
          </a:xfrm>
          <a:prstGeom prst="rect">
            <a:avLst/>
          </a:prstGeom>
        </p:spPr>
        <p:txBody>
          <a:bodyPr/>
          <a:lstStyle/>
          <a:p>
            <a:fld id="{72AC53DF-4216-466D-99A7-94400E6C2A25}" type="slidenum">
              <a:rPr lang="en-US" sz="1200" smtClean="0">
                <a:solidFill>
                  <a:schemeClr val="tx2"/>
                </a:solidFill>
              </a:r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3"/>
            <a:ext cx="2743200" cy="5516563"/>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8737600" y="6248406"/>
            <a:ext cx="2946400" cy="365125"/>
          </a:xfrm>
          <a:prstGeom prst="rect">
            <a:avLst/>
          </a:prstGeom>
        </p:spPr>
        <p:txBody>
          <a:bodyPr/>
          <a:lstStyle/>
          <a:p>
            <a:fld id="{576E0A97-5F99-4E84-B6F5-25253CC05384}" type="datetime1">
              <a:rPr lang="zh-CN" altLang="en-US" smtClean="0">
                <a:solidFill>
                  <a:schemeClr val="tx2"/>
                </a:solidFill>
              </a:rPr>
              <a:t>2022/11/2</a:t>
            </a:fld>
            <a:endParaRPr lang="en-US" dirty="0"/>
          </a:p>
        </p:txBody>
      </p:sp>
      <p:sp>
        <p:nvSpPr>
          <p:cNvPr id="5" name="Footer Placeholder 4"/>
          <p:cNvSpPr>
            <a:spLocks noGrp="1"/>
          </p:cNvSpPr>
          <p:nvPr>
            <p:ph type="ftr" sz="quarter" idx="11"/>
          </p:nvPr>
        </p:nvSpPr>
        <p:spPr>
          <a:xfrm>
            <a:off x="609604" y="6248211"/>
            <a:ext cx="7431311" cy="365125"/>
          </a:xfrm>
          <a:prstGeom prst="rect">
            <a:avLst/>
          </a:prstGeom>
        </p:spPr>
        <p:txBody>
          <a:bodyPr/>
          <a:lstStyle/>
          <a:p>
            <a:endParaRPr lang="en-US" dirty="0"/>
          </a:p>
        </p:txBody>
      </p:sp>
      <p:sp>
        <p:nvSpPr>
          <p:cNvPr id="7" name="Rectangle 6"/>
          <p:cNvSpPr/>
          <p:nvPr/>
        </p:nvSpPr>
        <p:spPr bwMode="white">
          <a:xfrm>
            <a:off x="8128425"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8189385"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8189385"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rot="5400000">
            <a:off x="8075085" y="103718"/>
            <a:ext cx="533400" cy="325968"/>
          </a:xfrm>
          <a:prstGeom prst="rect">
            <a:avLst/>
          </a:prstGeom>
        </p:spPr>
        <p:txBody>
          <a:bodyPr/>
          <a:lstStyle/>
          <a:p>
            <a:fld id="{72AC53DF-4216-466D-99A7-94400E6C2A25}" type="slidenum">
              <a:rPr lang="en-US" sz="1200" smtClean="0">
                <a:solidFill>
                  <a:schemeClr val="tx2"/>
                </a:solidFill>
              </a:r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zh-CN" altLang="en-US" dirty="0"/>
              <a:t>单击此处编辑母版标题样式</a:t>
            </a:r>
            <a:endParaRPr lang="en-US" dirty="0"/>
          </a:p>
        </p:txBody>
      </p:sp>
      <p:sp>
        <p:nvSpPr>
          <p:cNvPr id="8" name="Content Placeholder 7"/>
          <p:cNvSpPr>
            <a:spLocks noGrp="1"/>
          </p:cNvSpPr>
          <p:nvPr>
            <p:ph sz="quarter" idx="1"/>
          </p:nvPr>
        </p:nvSpPr>
        <p:spPr>
          <a:xfrm>
            <a:off x="816864" y="1600200"/>
            <a:ext cx="10871200" cy="4495800"/>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0" y="2743200"/>
            <a:ext cx="9497484"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a:t>单击此处编辑母版文本样式</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zh-CN" altLang="en-US"/>
              <a:t>单击此处编辑母版标题样式</a:t>
            </a:r>
            <a:endParaRPr lang="en-US" dirty="0"/>
          </a:p>
        </p:txBody>
      </p:sp>
      <p:sp>
        <p:nvSpPr>
          <p:cNvPr id="13" name="Slide Number Placeholder 12"/>
          <p:cNvSpPr>
            <a:spLocks noGrp="1"/>
          </p:cNvSpPr>
          <p:nvPr>
            <p:ph type="sldNum" sz="quarter" idx="11"/>
          </p:nvPr>
        </p:nvSpPr>
        <p:spPr>
          <a:xfrm>
            <a:off x="0" y="1752600"/>
            <a:ext cx="1727200" cy="701676"/>
          </a:xfrm>
          <a:prstGeom prst="rect">
            <a:avLst/>
          </a:prstGeom>
        </p:spPr>
        <p:txBody>
          <a:bodyPr>
            <a:noAutofit/>
          </a:bodyPr>
          <a:lstStyle>
            <a:lvl1pPr>
              <a:defRPr sz="2400">
                <a:solidFill>
                  <a:srgbClr val="FFFFFF"/>
                </a:solidFill>
              </a:defRPr>
            </a:lvl1pPr>
          </a:lstStyle>
          <a:p>
            <a:pPr algn="ctr"/>
            <a:fld id="{1AD93096-5B34-4342-9326-69289CEAE4C2}" type="slidenum">
              <a:rPr lang="en-US" smtClean="0"/>
              <a:t>‹#›</a:t>
            </a:fld>
            <a:endParaRPr lang="en-US" sz="2400" dirty="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9" name="Content Placeholder 8"/>
          <p:cNvSpPr>
            <a:spLocks noGrp="1"/>
          </p:cNvSpPr>
          <p:nvPr>
            <p:ph sz="quarter" idx="1"/>
          </p:nvPr>
        </p:nvSpPr>
        <p:spPr>
          <a:xfrm>
            <a:off x="550533" y="1589567"/>
            <a:ext cx="5181600" cy="4572000"/>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11" name="Content Placeholder 10"/>
          <p:cNvSpPr>
            <a:spLocks noGrp="1"/>
          </p:cNvSpPr>
          <p:nvPr>
            <p:ph sz="quarter" idx="2"/>
          </p:nvPr>
        </p:nvSpPr>
        <p:spPr>
          <a:xfrm>
            <a:off x="6459868" y="1589567"/>
            <a:ext cx="5181600" cy="45720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lang="zh-CN" altLang="en-US"/>
              <a:t>单击此处编辑母版标题样式</a:t>
            </a:r>
            <a:endParaRPr lang="en-US" dirty="0"/>
          </a:p>
        </p:txBody>
      </p:sp>
      <p:sp>
        <p:nvSpPr>
          <p:cNvPr id="11" name="Content Placeholder 10"/>
          <p:cNvSpPr>
            <a:spLocks noGrp="1"/>
          </p:cNvSpPr>
          <p:nvPr>
            <p:ph sz="quarter" idx="2"/>
          </p:nvPr>
        </p:nvSpPr>
        <p:spPr>
          <a:xfrm>
            <a:off x="812800" y="2438400"/>
            <a:ext cx="5181600" cy="35814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3" name="Content Placeholder 12"/>
          <p:cNvSpPr>
            <a:spLocks noGrp="1"/>
          </p:cNvSpPr>
          <p:nvPr>
            <p:ph sz="quarter" idx="4"/>
          </p:nvPr>
        </p:nvSpPr>
        <p:spPr>
          <a:xfrm>
            <a:off x="6400800" y="2438400"/>
            <a:ext cx="5181600" cy="35814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 name="Date Placeholder 9"/>
          <p:cNvSpPr>
            <a:spLocks noGrp="1"/>
          </p:cNvSpPr>
          <p:nvPr>
            <p:ph type="dt" sz="half" idx="15"/>
          </p:nvPr>
        </p:nvSpPr>
        <p:spPr>
          <a:xfrm>
            <a:off x="8128000" y="6448252"/>
            <a:ext cx="3556000" cy="365125"/>
          </a:xfrm>
          <a:prstGeom prst="rect">
            <a:avLst/>
          </a:prstGeom>
        </p:spPr>
        <p:txBody>
          <a:bodyPr rtlCol="0"/>
          <a:lstStyle/>
          <a:p>
            <a:fld id="{B7A8C118-B4EA-4F8F-B280-BEC0017066F1}" type="datetime1">
              <a:rPr lang="zh-CN" altLang="en-US" smtClean="0"/>
              <a:t>2022/11/2</a:t>
            </a:fld>
            <a:endParaRPr lang="en-US"/>
          </a:p>
        </p:txBody>
      </p:sp>
      <p:sp>
        <p:nvSpPr>
          <p:cNvPr id="12" name="Slide Number Placeholder 11"/>
          <p:cNvSpPr>
            <a:spLocks noGrp="1"/>
          </p:cNvSpPr>
          <p:nvPr>
            <p:ph type="sldNum" sz="quarter" idx="16"/>
          </p:nvPr>
        </p:nvSpPr>
        <p:spPr>
          <a:xfrm>
            <a:off x="558130" y="6381328"/>
            <a:ext cx="616218" cy="357402"/>
          </a:xfrm>
          <a:prstGeom prst="rect">
            <a:avLst/>
          </a:prstGeom>
        </p:spPr>
        <p:txBody>
          <a:bodyPr rtlCol="0"/>
          <a:lstStyle/>
          <a:p>
            <a:pPr algn="ctr"/>
            <a:fld id="{1AD93096-5B34-4342-9326-69289CEAE4C2}" type="slidenum">
              <a:rPr lang="en-US" smtClean="0"/>
              <a:t>‹#›</a:t>
            </a:fld>
            <a:endParaRPr lang="en-US"/>
          </a:p>
        </p:txBody>
      </p:sp>
      <p:sp>
        <p:nvSpPr>
          <p:cNvPr id="14" name="Footer Placeholder 13"/>
          <p:cNvSpPr>
            <a:spLocks noGrp="1"/>
          </p:cNvSpPr>
          <p:nvPr>
            <p:ph type="ftr" sz="quarter" idx="17"/>
          </p:nvPr>
        </p:nvSpPr>
        <p:spPr>
          <a:xfrm>
            <a:off x="597171" y="6248210"/>
            <a:ext cx="7443742" cy="365125"/>
          </a:xfrm>
          <a:prstGeom prst="rect">
            <a:avLst/>
          </a:prstGeom>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zh-CN" altLang="en-US"/>
              <a:t>单击此处编辑母版文本样式</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zh-CN" altLang="en-US"/>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a:xfrm>
            <a:off x="8128000" y="6448252"/>
            <a:ext cx="3556000" cy="365125"/>
          </a:xfrm>
          <a:prstGeom prst="rect">
            <a:avLst/>
          </a:prstGeom>
        </p:spPr>
        <p:txBody>
          <a:bodyPr/>
          <a:lstStyle/>
          <a:p>
            <a:fld id="{34CCC27A-CD2D-4F14-8F78-FCFFD7611D1B}" type="datetime1">
              <a:rPr lang="zh-CN" altLang="en-US" smtClean="0"/>
              <a:t>2022/11/2</a:t>
            </a:fld>
            <a:endParaRPr lang="en-US"/>
          </a:p>
        </p:txBody>
      </p:sp>
      <p:sp>
        <p:nvSpPr>
          <p:cNvPr id="4" name="Footer Placeholder 3"/>
          <p:cNvSpPr>
            <a:spLocks noGrp="1"/>
          </p:cNvSpPr>
          <p:nvPr>
            <p:ph type="ftr" sz="quarter" idx="11"/>
          </p:nvPr>
        </p:nvSpPr>
        <p:spPr>
          <a:xfrm>
            <a:off x="597171" y="6248210"/>
            <a:ext cx="7443742"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558130" y="6381328"/>
            <a:ext cx="616218" cy="357402"/>
          </a:xfrm>
          <a:prstGeom prst="rect">
            <a:avLst/>
          </a:prstGeom>
        </p:spPr>
        <p:txBody>
          <a:bodyPr/>
          <a:lstStyle>
            <a:lvl1pPr>
              <a:defRPr>
                <a:solidFill>
                  <a:srgbClr val="FFFFFF"/>
                </a:solidFill>
              </a:defRPr>
            </a:lvl1pPr>
          </a:lstStyle>
          <a:p>
            <a:fld id="{1AD93096-5B34-4342-9326-69289CEAE4C2}" type="slidenum">
              <a:rPr lang="en-US" smtClean="0"/>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28000" y="6448252"/>
            <a:ext cx="3556000" cy="365125"/>
          </a:xfrm>
          <a:prstGeom prst="rect">
            <a:avLst/>
          </a:prstGeom>
        </p:spPr>
        <p:txBody>
          <a:bodyPr/>
          <a:lstStyle/>
          <a:p>
            <a:fld id="{06A809B8-18EF-491B-9E98-44BF0ECCAC83}" type="datetime1">
              <a:rPr lang="zh-CN" altLang="en-US" smtClean="0"/>
              <a:t>2022/11/2</a:t>
            </a:fld>
            <a:endParaRPr lang="en-US"/>
          </a:p>
        </p:txBody>
      </p:sp>
      <p:sp>
        <p:nvSpPr>
          <p:cNvPr id="3" name="Footer Placeholder 2"/>
          <p:cNvSpPr>
            <a:spLocks noGrp="1"/>
          </p:cNvSpPr>
          <p:nvPr>
            <p:ph type="ftr" sz="quarter" idx="11"/>
          </p:nvPr>
        </p:nvSpPr>
        <p:spPr>
          <a:xfrm>
            <a:off x="597171" y="6248210"/>
            <a:ext cx="7443742"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0" y="6248400"/>
            <a:ext cx="711200" cy="381000"/>
          </a:xfrm>
          <a:prstGeom prst="rect">
            <a:avLst/>
          </a:prstGeom>
        </p:spPr>
        <p:txBody>
          <a:bodyPr/>
          <a:lstStyle>
            <a:lvl1pPr>
              <a:defRPr>
                <a:solidFill>
                  <a:schemeClr val="tx2"/>
                </a:solidFill>
              </a:defRPr>
            </a:lvl1pPr>
          </a:lstStyle>
          <a:p>
            <a:fld id="{1AD93096-5B34-4342-9326-69289CEAE4C2}" type="slidenum">
              <a:rPr lang="en-US" smtClean="0"/>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lang="zh-CN" altLang="en-US"/>
              <a:t>单击此处编辑母版标题样式</a:t>
            </a:r>
            <a:endParaRPr lang="en-US" dirty="0"/>
          </a:p>
        </p:txBody>
      </p:sp>
      <p:sp>
        <p:nvSpPr>
          <p:cNvPr id="5" name="Date Placeholder 4"/>
          <p:cNvSpPr>
            <a:spLocks noGrp="1"/>
          </p:cNvSpPr>
          <p:nvPr>
            <p:ph type="dt" sz="half" idx="10"/>
          </p:nvPr>
        </p:nvSpPr>
        <p:spPr>
          <a:xfrm>
            <a:off x="8128000" y="6448252"/>
            <a:ext cx="3556000" cy="365125"/>
          </a:xfrm>
          <a:prstGeom prst="rect">
            <a:avLst/>
          </a:prstGeom>
        </p:spPr>
        <p:txBody>
          <a:bodyPr/>
          <a:lstStyle/>
          <a:p>
            <a:fld id="{2DD03089-DCCC-45C0-A55C-324DDBBD19E4}" type="datetime1">
              <a:rPr lang="zh-CN" altLang="en-US" smtClean="0"/>
              <a:t>2022/11/2</a:t>
            </a:fld>
            <a:endParaRPr lang="en-US"/>
          </a:p>
        </p:txBody>
      </p:sp>
      <p:sp>
        <p:nvSpPr>
          <p:cNvPr id="6" name="Footer Placeholder 5"/>
          <p:cNvSpPr>
            <a:spLocks noGrp="1"/>
          </p:cNvSpPr>
          <p:nvPr>
            <p:ph type="ftr" sz="quarter" idx="11"/>
          </p:nvPr>
        </p:nvSpPr>
        <p:spPr>
          <a:xfrm>
            <a:off x="597171" y="6248210"/>
            <a:ext cx="744374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558130" y="6381328"/>
            <a:ext cx="616218" cy="357402"/>
          </a:xfrm>
          <a:prstGeom prst="rect">
            <a:avLst/>
          </a:prstGeom>
        </p:spPr>
        <p:txBody>
          <a:bodyPr/>
          <a:lstStyle>
            <a:lvl1pPr>
              <a:defRPr>
                <a:solidFill>
                  <a:srgbClr val="FFFFFF"/>
                </a:solidFill>
              </a:defRPr>
            </a:lvl1pPr>
          </a:lstStyle>
          <a:p>
            <a:fld id="{1AD93096-5B34-4342-9326-69289CEAE4C2}" type="slidenum">
              <a:rPr lang="en-US" smtClean="0"/>
              <a:t>‹#›</a:t>
            </a:fld>
            <a:endParaRPr lang="en-US" dirty="0">
              <a:solidFill>
                <a:srgbClr val="FFFFFF"/>
              </a:solidFill>
            </a:endParaRPr>
          </a:p>
        </p:txBody>
      </p:sp>
      <p:sp>
        <p:nvSpPr>
          <p:cNvPr id="9" name="Content Placeholder 8"/>
          <p:cNvSpPr>
            <a:spLocks noGrp="1"/>
          </p:cNvSpPr>
          <p:nvPr>
            <p:ph sz="quarter" idx="1"/>
          </p:nvPr>
        </p:nvSpPr>
        <p:spPr>
          <a:xfrm>
            <a:off x="3149600" y="1752600"/>
            <a:ext cx="8534400" cy="44196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pic>
        <p:nvPicPr>
          <p:cNvPr id="8" name="Picture 7" descr="sm_pencil.png"/>
          <p:cNvPicPr>
            <a:picLocks noChangeAspect="1"/>
          </p:cNvPicPr>
          <p:nvPr userDrawn="1"/>
        </p:nvPicPr>
        <p:blipFill>
          <a:blip r:embed="rId2"/>
          <a:stretch>
            <a:fillRect/>
          </a:stretch>
        </p:blipFill>
        <p:spPr>
          <a:xfrm>
            <a:off x="816864" y="1755651"/>
            <a:ext cx="2153743" cy="2145615"/>
          </a:xfrm>
          <a:prstGeom prst="rect">
            <a:avLst/>
          </a:prstGeom>
          <a:ln w="50800" cap="sq" cmpd="dbl">
            <a:solidFill>
              <a:schemeClr val="accent2"/>
            </a:solid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zh-CN" altLang="en-US"/>
              <a:t>单击此处编辑母版文本样式</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lang="zh-CN" altLang="en-US"/>
              <a:t>单击此处编辑母版标题样式</a:t>
            </a:r>
            <a:endParaRPr lang="en-US" dirty="0"/>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2" name="Date Placeholder 11"/>
          <p:cNvSpPr>
            <a:spLocks noGrp="1"/>
          </p:cNvSpPr>
          <p:nvPr>
            <p:ph type="dt" sz="half" idx="10"/>
          </p:nvPr>
        </p:nvSpPr>
        <p:spPr>
          <a:xfrm>
            <a:off x="8331200" y="6248404"/>
            <a:ext cx="3556000" cy="365125"/>
          </a:xfrm>
          <a:prstGeom prst="rect">
            <a:avLst/>
          </a:prstGeom>
        </p:spPr>
        <p:txBody>
          <a:bodyPr rtlCol="0"/>
          <a:lstStyle/>
          <a:p>
            <a:fld id="{4B5E4466-AD65-4209-B65C-5868BC503B40}" type="datetime1">
              <a:rPr lang="zh-CN" altLang="en-US" smtClean="0"/>
              <a:t>2022/11/2</a:t>
            </a:fld>
            <a:endParaRPr lang="en-US"/>
          </a:p>
        </p:txBody>
      </p:sp>
      <p:sp>
        <p:nvSpPr>
          <p:cNvPr id="13" name="Slide Number Placeholder 12"/>
          <p:cNvSpPr>
            <a:spLocks noGrp="1"/>
          </p:cNvSpPr>
          <p:nvPr>
            <p:ph type="sldNum" sz="quarter" idx="11"/>
          </p:nvPr>
        </p:nvSpPr>
        <p:spPr>
          <a:xfrm>
            <a:off x="0" y="4667249"/>
            <a:ext cx="1930400" cy="663578"/>
          </a:xfrm>
          <a:prstGeom prst="rect">
            <a:avLst/>
          </a:prstGeom>
        </p:spPr>
        <p:txBody>
          <a:bodyPr rtlCol="0"/>
          <a:lstStyle>
            <a:lvl1pPr>
              <a:defRPr sz="2800"/>
            </a:lvl1pPr>
          </a:lstStyle>
          <a:p>
            <a:pPr algn="ctr"/>
            <a:fld id="{1AD93096-5B34-4342-9326-69289CEAE4C2}" type="slidenum">
              <a:rPr lang="en-US" smtClean="0"/>
              <a:t>‹#›</a:t>
            </a:fld>
            <a:endParaRPr lang="en-US" sz="2800" dirty="0"/>
          </a:p>
        </p:txBody>
      </p:sp>
      <p:sp>
        <p:nvSpPr>
          <p:cNvPr id="14" name="Footer Placeholder 13"/>
          <p:cNvSpPr>
            <a:spLocks noGrp="1"/>
          </p:cNvSpPr>
          <p:nvPr>
            <p:ph type="ftr" sz="quarter" idx="12"/>
          </p:nvPr>
        </p:nvSpPr>
        <p:spPr>
          <a:xfrm>
            <a:off x="2133600" y="6248210"/>
            <a:ext cx="6096000" cy="365125"/>
          </a:xfrm>
          <a:prstGeom prst="rect">
            <a:avLst/>
          </a:prstGeom>
        </p:spPr>
        <p:txBody>
          <a:bodyPr rtlCol="0"/>
          <a:lstStyle/>
          <a:p>
            <a:endParaRPr lang="en-US" dirty="0"/>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lang="zh-CN" altLang="en-US"/>
              <a:t>单击图标添加图片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2107865" y="44624"/>
            <a:ext cx="9576135" cy="865294"/>
          </a:xfrm>
          <a:prstGeom prst="rect">
            <a:avLst/>
          </a:prstGeom>
        </p:spPr>
        <p:txBody>
          <a:bodyPr vert="horz" anchor="ctr">
            <a:normAutofit/>
          </a:bodyPr>
          <a:lstStyle/>
          <a:p>
            <a:r>
              <a:rPr lang="zh-CN" altLang="en-US" dirty="0"/>
              <a:t>单击此处编辑母版标题样式</a:t>
            </a:r>
            <a:endParaRPr lang="en-US" dirty="0"/>
          </a:p>
        </p:txBody>
      </p:sp>
      <p:sp>
        <p:nvSpPr>
          <p:cNvPr id="13" name="Text Placeholder 12"/>
          <p:cNvSpPr>
            <a:spLocks noGrp="1"/>
          </p:cNvSpPr>
          <p:nvPr>
            <p:ph type="body" idx="1"/>
          </p:nvPr>
        </p:nvSpPr>
        <p:spPr>
          <a:xfrm>
            <a:off x="508000" y="1520900"/>
            <a:ext cx="11180064" cy="4716412"/>
          </a:xfrm>
          <a:prstGeom prst="rect">
            <a:avLst/>
          </a:prstGeom>
        </p:spPr>
        <p:txBody>
          <a:bodyPr vert="horz">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7" name="Rectangle 6"/>
          <p:cNvSpPr/>
          <p:nvPr/>
        </p:nvSpPr>
        <p:spPr bwMode="white">
          <a:xfrm>
            <a:off x="0" y="903633"/>
            <a:ext cx="12192000" cy="437133"/>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ctr"/>
            <a:endParaRPr lang="en-US" sz="1800"/>
          </a:p>
        </p:txBody>
      </p:sp>
      <p:sp>
        <p:nvSpPr>
          <p:cNvPr id="8" name="Rectangle 7"/>
          <p:cNvSpPr/>
          <p:nvPr userDrawn="1"/>
        </p:nvSpPr>
        <p:spPr>
          <a:xfrm>
            <a:off x="0" y="903634"/>
            <a:ext cx="1959324" cy="4371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200" dirty="0">
              <a:solidFill>
                <a:schemeClr val="bg1"/>
              </a:solidFill>
            </a:endParaRPr>
          </a:p>
        </p:txBody>
      </p:sp>
      <p:sp>
        <p:nvSpPr>
          <p:cNvPr id="12" name="Rectangle 8"/>
          <p:cNvSpPr/>
          <p:nvPr userDrawn="1"/>
        </p:nvSpPr>
        <p:spPr>
          <a:xfrm>
            <a:off x="1" y="-1"/>
            <a:ext cx="1959324" cy="909919"/>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 </a:t>
            </a:r>
            <a:r>
              <a:rPr lang="en-US" altLang="zh-CN"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 </a:t>
            </a: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章</a:t>
            </a:r>
            <a:endParaRPr 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1" y="6381328"/>
            <a:ext cx="12200321"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Date Placeholder 13"/>
          <p:cNvSpPr txBox="1"/>
          <p:nvPr userDrawn="1"/>
        </p:nvSpPr>
        <p:spPr>
          <a:xfrm>
            <a:off x="-1" y="903632"/>
            <a:ext cx="1959324" cy="437134"/>
          </a:xfrm>
          <a:prstGeom prst="rect">
            <a:avLst/>
          </a:prstGeom>
        </p:spPr>
        <p:txBody>
          <a:bodyPr vert="horz" anchor="ctr" anchorCtr="0"/>
          <a:lstStyle>
            <a:defPPr>
              <a:defRPr lang="en-US"/>
            </a:defPPr>
            <a:lvl1pPr marL="0" algn="l" defTabSz="914400" rtl="0" latinLnBrk="0">
              <a:defRPr sz="1400" kern="1200">
                <a:solidFill>
                  <a:srgbClr val="FF0000"/>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ctr"/>
            <a:r>
              <a:rPr lang="en-US" altLang="zh-CN"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设备性能分析</a:t>
            </a:r>
            <a:r>
              <a:rPr lang="en-US" altLang="zh-CN"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p:titleStyle>
    <p:bodyStyle>
      <a:lvl1pPr marL="320040" indent="-320040" algn="l" rtl="0" eaLnBrk="1" latinLnBrk="0" hangingPunct="1">
        <a:spcBef>
          <a:spcPts val="700"/>
        </a:spcBef>
        <a:buClr>
          <a:schemeClr val="accent2"/>
        </a:buClr>
        <a:buSzPct val="60000"/>
        <a:buFont typeface="Wingdings" panose="05000000000000000000"/>
        <a:buChar char=""/>
        <a:defRPr sz="2900" kern="1200">
          <a:solidFill>
            <a:schemeClr val="tx1"/>
          </a:solidFill>
          <a:latin typeface="华文细黑" panose="02010600040101010101" pitchFamily="2" charset="-122"/>
          <a:ea typeface="华文细黑" panose="02010600040101010101" pitchFamily="2" charset="-122"/>
          <a:cs typeface="+mn-cs"/>
        </a:defRPr>
      </a:lvl1pPr>
      <a:lvl2pPr marL="640080" indent="-274320" algn="l" rtl="0" eaLnBrk="1" latinLnBrk="0" hangingPunct="1">
        <a:spcBef>
          <a:spcPts val="550"/>
        </a:spcBef>
        <a:buClr>
          <a:schemeClr val="accent1"/>
        </a:buClr>
        <a:buSzPct val="70000"/>
        <a:buFont typeface="Wingdings 2" panose="05020102010507070707"/>
        <a:buChar char=""/>
        <a:defRPr sz="2600" kern="1200">
          <a:solidFill>
            <a:schemeClr val="tx1"/>
          </a:solidFill>
          <a:latin typeface="华文细黑" panose="02010600040101010101" pitchFamily="2" charset="-122"/>
          <a:ea typeface="华文细黑" panose="02010600040101010101" pitchFamily="2" charset="-122"/>
          <a:cs typeface="+mn-cs"/>
        </a:defRPr>
      </a:lvl2pPr>
      <a:lvl3pPr marL="914400" indent="-228600" algn="l" rtl="0" eaLnBrk="1" latinLnBrk="0" hangingPunct="1">
        <a:spcBef>
          <a:spcPts val="500"/>
        </a:spcBef>
        <a:buClr>
          <a:schemeClr val="accent2"/>
        </a:buClr>
        <a:buSzPct val="75000"/>
        <a:buFont typeface="Wingdings" panose="05000000000000000000"/>
        <a:buChar char=""/>
        <a:defRPr sz="2300" kern="1200">
          <a:solidFill>
            <a:schemeClr val="tx1"/>
          </a:solidFill>
          <a:latin typeface="华文细黑" panose="02010600040101010101" pitchFamily="2" charset="-122"/>
          <a:ea typeface="华文细黑" panose="02010600040101010101" pitchFamily="2" charset="-122"/>
          <a:cs typeface="+mn-cs"/>
        </a:defRPr>
      </a:lvl3pPr>
      <a:lvl4pPr marL="1371600" indent="-228600" algn="l" rtl="0" eaLnBrk="1" latinLnBrk="0" hangingPunct="1">
        <a:spcBef>
          <a:spcPts val="400"/>
        </a:spcBef>
        <a:buClr>
          <a:schemeClr val="accent3"/>
        </a:buClr>
        <a:buSzPct val="75000"/>
        <a:buFont typeface="Wingdings" panose="05000000000000000000"/>
        <a:buChar char=""/>
        <a:defRPr sz="2000" kern="1200">
          <a:solidFill>
            <a:schemeClr val="tx1"/>
          </a:solidFill>
          <a:latin typeface="华文细黑" panose="02010600040101010101" pitchFamily="2" charset="-122"/>
          <a:ea typeface="华文细黑" panose="02010600040101010101" pitchFamily="2" charset="-122"/>
          <a:cs typeface="+mn-cs"/>
        </a:defRPr>
      </a:lvl4pPr>
      <a:lvl5pPr marL="1828800" indent="-228600" algn="l" rtl="0" eaLnBrk="1" latinLnBrk="0" hangingPunct="1">
        <a:spcBef>
          <a:spcPts val="400"/>
        </a:spcBef>
        <a:buClr>
          <a:schemeClr val="accent4"/>
        </a:buClr>
        <a:buSzPct val="65000"/>
        <a:buFont typeface="Wingdings" panose="05000000000000000000"/>
        <a:buChar char=""/>
        <a:defRPr sz="2000" kern="1200">
          <a:solidFill>
            <a:schemeClr val="tx1"/>
          </a:solidFill>
          <a:latin typeface="华文细黑" panose="02010600040101010101" pitchFamily="2" charset="-122"/>
          <a:ea typeface="华文细黑" panose="02010600040101010101" pitchFamily="2" charset="-122"/>
          <a:cs typeface="+mn-cs"/>
        </a:defRPr>
      </a:lvl5pPr>
      <a:lvl6pPr marL="2103120" indent="-228600" algn="l" rtl="0" eaLnBrk="1" latinLnBrk="0" hangingPunct="1">
        <a:spcBef>
          <a:spcPct val="20000"/>
        </a:spcBef>
        <a:buClr>
          <a:schemeClr val="accent1"/>
        </a:buClr>
        <a:buFont typeface="Wingdings" panose="05000000000000000000"/>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panose="05000000000000000000"/>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panose="05000000000000000000"/>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panose="05000000000000000000"/>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tags" Target="../tags/tag20.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tags" Target="../tags/tag2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tags" Target="../tags/tag2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9.png"/><Relationship Id="rId5" Type="http://schemas.openxmlformats.org/officeDocument/2006/relationships/tags" Target="../tags/tag7.xml"/><Relationship Id="rId10" Type="http://schemas.openxmlformats.org/officeDocument/2006/relationships/slideLayout" Target="../slideLayouts/slideLayout7.xml"/><Relationship Id="rId4" Type="http://schemas.openxmlformats.org/officeDocument/2006/relationships/tags" Target="../tags/tag6.xml"/><Relationship Id="rId9" Type="http://schemas.openxmlformats.org/officeDocument/2006/relationships/tags" Target="../tags/tag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097" name="Rectangle 2"/>
          <p:cNvSpPr>
            <a:spLocks noGrp="1"/>
          </p:cNvSpPr>
          <p:nvPr>
            <p:ph type="subTitle" idx="1"/>
          </p:nvPr>
        </p:nvSpPr>
        <p:spPr>
          <a:xfrm>
            <a:off x="2351088" y="2493010"/>
            <a:ext cx="7705725" cy="985838"/>
          </a:xfrm>
        </p:spPr>
        <p:txBody>
          <a:bodyPr vert="horz" wrap="square" lIns="91440" tIns="45720" rIns="91440" bIns="45720" anchor="t" anchorCtr="0">
            <a:normAutofit fontScale="95000"/>
          </a:bodyPr>
          <a:lstStyle/>
          <a:p>
            <a:pPr eaLnBrk="1" hangingPunct="1">
              <a:buClrTx/>
              <a:buSzTx/>
            </a:pPr>
            <a:r>
              <a:rPr lang="zh-CN" altLang="en-US" sz="6000" b="1" dirty="0">
                <a:solidFill>
                  <a:srgbClr val="FF0000"/>
                </a:solidFill>
                <a:latin typeface="+mn-lt"/>
                <a:ea typeface="+mn-ea"/>
                <a:cs typeface="+mn-cs"/>
              </a:rPr>
              <a:t>第</a:t>
            </a:r>
            <a:r>
              <a:rPr lang="en-US" altLang="zh-CN" sz="6000" b="1" dirty="0">
                <a:solidFill>
                  <a:srgbClr val="FF0000"/>
                </a:solidFill>
                <a:latin typeface="+mn-lt"/>
                <a:ea typeface="+mn-ea"/>
                <a:cs typeface="+mn-cs"/>
              </a:rPr>
              <a:t>9</a:t>
            </a:r>
            <a:r>
              <a:rPr lang="zh-CN" altLang="en-US" sz="6000" b="1" dirty="0">
                <a:solidFill>
                  <a:srgbClr val="FF0000"/>
                </a:solidFill>
                <a:latin typeface="+mn-lt"/>
                <a:ea typeface="+mn-ea"/>
                <a:cs typeface="+mn-cs"/>
              </a:rPr>
              <a:t>章  设备性能分析</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设备分类及应用场景概述</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9.1.1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仓库中常见自动化设备</a:t>
            </a:r>
          </a:p>
        </p:txBody>
      </p:sp>
      <p:sp>
        <p:nvSpPr>
          <p:cNvPr id="20" name="文本框 19"/>
          <p:cNvSpPr txBox="1"/>
          <p:nvPr/>
        </p:nvSpPr>
        <p:spPr>
          <a:xfrm>
            <a:off x="1341120" y="1557020"/>
            <a:ext cx="1790065" cy="460375"/>
          </a:xfrm>
          <a:prstGeom prst="rect">
            <a:avLst/>
          </a:prstGeom>
          <a:solidFill>
            <a:schemeClr val="accent1">
              <a:lumMod val="50000"/>
            </a:schemeClr>
          </a:solidFill>
        </p:spPr>
        <p:txBody>
          <a:bodyPr wrap="square" rtlCol="0" anchor="t">
            <a:spAutoFit/>
          </a:bodyPr>
          <a:lstStyle/>
          <a:p>
            <a:pPr algn="ctr"/>
            <a:r>
              <a:rPr lang="zh-CN" altLang="en-US" sz="2400" b="1">
                <a:solidFill>
                  <a:schemeClr val="bg1"/>
                </a:solidFill>
                <a:sym typeface="+mn-ea"/>
              </a:rPr>
              <a:t>分拣</a:t>
            </a:r>
            <a:r>
              <a:rPr lang="en-US" altLang="zh-CN" sz="2400" b="1">
                <a:solidFill>
                  <a:schemeClr val="bg1"/>
                </a:solidFill>
                <a:sym typeface="+mn-ea"/>
              </a:rPr>
              <a:t>AGV</a:t>
            </a:r>
          </a:p>
        </p:txBody>
      </p:sp>
      <p:grpSp>
        <p:nvGrpSpPr>
          <p:cNvPr id="75" name="组合 74"/>
          <p:cNvGrpSpPr/>
          <p:nvPr/>
        </p:nvGrpSpPr>
        <p:grpSpPr>
          <a:xfrm>
            <a:off x="5231765" y="1598930"/>
            <a:ext cx="6367145" cy="1282700"/>
            <a:chOff x="4304043" y="1286668"/>
            <a:chExt cx="3837944" cy="2757793"/>
          </a:xfrm>
          <a:effectLst>
            <a:outerShdw blurRad="381000" dist="254000" dir="8100000" algn="tr" rotWithShape="0">
              <a:prstClr val="black">
                <a:alpha val="40000"/>
              </a:prstClr>
            </a:outerShdw>
          </a:effectLst>
        </p:grpSpPr>
        <p:sp>
          <p:nvSpPr>
            <p:cNvPr id="76" name="圆角矩形 7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圆角矩形 76"/>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3" name="文本框 72"/>
          <p:cNvSpPr txBox="1"/>
          <p:nvPr/>
        </p:nvSpPr>
        <p:spPr>
          <a:xfrm>
            <a:off x="6305550" y="1792605"/>
            <a:ext cx="5171440" cy="706755"/>
          </a:xfrm>
          <a:prstGeom prst="rect">
            <a:avLst/>
          </a:prstGeom>
          <a:noFill/>
        </p:spPr>
        <p:txBody>
          <a:bodyPr wrap="square" rtlCol="0" anchor="t">
            <a:spAutoFit/>
          </a:bodyPr>
          <a:lstStyle/>
          <a:p>
            <a:r>
              <a:rPr lang="zh-CN" altLang="en-US" sz="2000"/>
              <a:t>实施部署快速，改造成本低，可通过增加AGV，提高产能。平台布局可调，形式多样</a:t>
            </a:r>
          </a:p>
        </p:txBody>
      </p:sp>
      <p:grpSp>
        <p:nvGrpSpPr>
          <p:cNvPr id="96" name="组合 95"/>
          <p:cNvGrpSpPr/>
          <p:nvPr/>
        </p:nvGrpSpPr>
        <p:grpSpPr>
          <a:xfrm>
            <a:off x="5224145" y="3187065"/>
            <a:ext cx="6367145" cy="1282700"/>
            <a:chOff x="4304043" y="1286668"/>
            <a:chExt cx="3837944" cy="2757793"/>
          </a:xfrm>
          <a:effectLst>
            <a:outerShdw blurRad="381000" dist="254000" dir="8100000" algn="tr" rotWithShape="0">
              <a:prstClr val="black">
                <a:alpha val="40000"/>
              </a:prstClr>
            </a:outerShdw>
          </a:effectLst>
        </p:grpSpPr>
        <p:sp>
          <p:nvSpPr>
            <p:cNvPr id="97" name="圆角矩形 9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圆角矩形 9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 name="文本框 98"/>
          <p:cNvSpPr txBox="1"/>
          <p:nvPr/>
        </p:nvSpPr>
        <p:spPr>
          <a:xfrm>
            <a:off x="6297930" y="3380740"/>
            <a:ext cx="4973955" cy="1014730"/>
          </a:xfrm>
          <a:prstGeom prst="rect">
            <a:avLst/>
          </a:prstGeom>
          <a:noFill/>
        </p:spPr>
        <p:txBody>
          <a:bodyPr wrap="square" rtlCol="0" anchor="t">
            <a:spAutoFit/>
          </a:bodyPr>
          <a:lstStyle/>
          <a:p>
            <a:r>
              <a:rPr lang="zh-CN" altLang="en-US" sz="2000"/>
              <a:t>包裹分拣（分拣中心、分拨中心、智配中心、逆向退货、备件库）；商品、订单复核合流等，播种、分发环节</a:t>
            </a:r>
          </a:p>
        </p:txBody>
      </p:sp>
      <p:grpSp>
        <p:nvGrpSpPr>
          <p:cNvPr id="100" name="组合 99"/>
          <p:cNvGrpSpPr/>
          <p:nvPr/>
        </p:nvGrpSpPr>
        <p:grpSpPr>
          <a:xfrm>
            <a:off x="5216525" y="4759960"/>
            <a:ext cx="6367145" cy="1282700"/>
            <a:chOff x="4304043" y="1286668"/>
            <a:chExt cx="3837944" cy="2757793"/>
          </a:xfrm>
          <a:effectLst>
            <a:outerShdw blurRad="381000" dist="254000" dir="8100000" algn="tr" rotWithShape="0">
              <a:prstClr val="black">
                <a:alpha val="40000"/>
              </a:prstClr>
            </a:outerShdw>
          </a:effectLst>
        </p:grpSpPr>
        <p:sp>
          <p:nvSpPr>
            <p:cNvPr id="101" name="圆角矩形 10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圆角矩形 10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3" name="文本框 102"/>
          <p:cNvSpPr txBox="1"/>
          <p:nvPr/>
        </p:nvSpPr>
        <p:spPr>
          <a:xfrm>
            <a:off x="6290310" y="4953635"/>
            <a:ext cx="4973955" cy="1014730"/>
          </a:xfrm>
          <a:prstGeom prst="rect">
            <a:avLst/>
          </a:prstGeom>
          <a:noFill/>
        </p:spPr>
        <p:txBody>
          <a:bodyPr wrap="square" rtlCol="0" anchor="t">
            <a:spAutoFit/>
          </a:bodyPr>
          <a:lstStyle/>
          <a:p>
            <a:r>
              <a:rPr lang="zh-CN" altLang="en-US" sz="2000"/>
              <a:t>分拣机器人、机器人作业平台、供包工作站、集包工作站、供包/集包输送设备、集包控制系统和WCS系统组成</a:t>
            </a:r>
          </a:p>
        </p:txBody>
      </p:sp>
      <p:sp>
        <p:nvSpPr>
          <p:cNvPr id="104" name="文本框 103"/>
          <p:cNvSpPr txBox="1"/>
          <p:nvPr/>
        </p:nvSpPr>
        <p:spPr>
          <a:xfrm>
            <a:off x="479425" y="2276475"/>
            <a:ext cx="4079240" cy="1476375"/>
          </a:xfrm>
          <a:prstGeom prst="rect">
            <a:avLst/>
          </a:prstGeom>
          <a:noFill/>
        </p:spPr>
        <p:txBody>
          <a:bodyPr wrap="square" rtlCol="0" anchor="t">
            <a:spAutoFit/>
          </a:bodyPr>
          <a:lstStyle/>
          <a:p>
            <a:pPr>
              <a:lnSpc>
                <a:spcPct val="150000"/>
              </a:lnSpc>
            </a:pPr>
            <a:r>
              <a:rPr lang="zh-CN" altLang="en-US" sz="2000">
                <a:sym typeface="+mn-ea"/>
              </a:rPr>
              <a:t>应用二维码导航技术和智能调度策略，实现多机器人集群管理，完成小件包裹（商品）的搬运和投递</a:t>
            </a:r>
          </a:p>
        </p:txBody>
      </p:sp>
      <p:sp>
        <p:nvSpPr>
          <p:cNvPr id="105" name="文本框 104"/>
          <p:cNvSpPr txBox="1"/>
          <p:nvPr/>
        </p:nvSpPr>
        <p:spPr>
          <a:xfrm>
            <a:off x="5592445" y="3213100"/>
            <a:ext cx="408940" cy="1198880"/>
          </a:xfrm>
          <a:prstGeom prst="rect">
            <a:avLst/>
          </a:prstGeom>
          <a:noFill/>
        </p:spPr>
        <p:txBody>
          <a:bodyPr wrap="square" rtlCol="0">
            <a:spAutoFit/>
          </a:bodyPr>
          <a:lstStyle/>
          <a:p>
            <a:r>
              <a:rPr lang="zh-CN" altLang="en-US" b="1"/>
              <a:t>适用场景</a:t>
            </a:r>
          </a:p>
        </p:txBody>
      </p:sp>
      <p:sp>
        <p:nvSpPr>
          <p:cNvPr id="106" name="文本框 105"/>
          <p:cNvSpPr txBox="1"/>
          <p:nvPr/>
        </p:nvSpPr>
        <p:spPr>
          <a:xfrm>
            <a:off x="5592445" y="4843780"/>
            <a:ext cx="408940" cy="1198880"/>
          </a:xfrm>
          <a:prstGeom prst="rect">
            <a:avLst/>
          </a:prstGeom>
          <a:noFill/>
        </p:spPr>
        <p:txBody>
          <a:bodyPr wrap="square" rtlCol="0">
            <a:spAutoFit/>
          </a:bodyPr>
          <a:lstStyle/>
          <a:p>
            <a:r>
              <a:rPr lang="zh-CN" altLang="en-US" b="1"/>
              <a:t>系统组成</a:t>
            </a:r>
          </a:p>
        </p:txBody>
      </p:sp>
      <p:sp>
        <p:nvSpPr>
          <p:cNvPr id="107" name="文本框 106"/>
          <p:cNvSpPr txBox="1"/>
          <p:nvPr/>
        </p:nvSpPr>
        <p:spPr>
          <a:xfrm>
            <a:off x="5592445" y="1628775"/>
            <a:ext cx="408940" cy="1198880"/>
          </a:xfrm>
          <a:prstGeom prst="rect">
            <a:avLst/>
          </a:prstGeom>
          <a:noFill/>
        </p:spPr>
        <p:txBody>
          <a:bodyPr wrap="square" rtlCol="0">
            <a:spAutoFit/>
          </a:bodyPr>
          <a:lstStyle/>
          <a:p>
            <a:r>
              <a:rPr lang="zh-CN" altLang="en-US" b="1"/>
              <a:t>主要特点</a:t>
            </a:r>
          </a:p>
        </p:txBody>
      </p:sp>
      <p:pic>
        <p:nvPicPr>
          <p:cNvPr id="8" name="图片 7"/>
          <p:cNvPicPr>
            <a:picLocks noChangeAspect="1"/>
          </p:cNvPicPr>
          <p:nvPr/>
        </p:nvPicPr>
        <p:blipFill>
          <a:blip r:embed="rId2"/>
          <a:stretch>
            <a:fillRect/>
          </a:stretch>
        </p:blipFill>
        <p:spPr>
          <a:xfrm>
            <a:off x="1127760" y="4077335"/>
            <a:ext cx="2537460" cy="17068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设备分类及应用场景概述</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9.1.1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仓库中常见自动化设备</a:t>
            </a:r>
          </a:p>
        </p:txBody>
      </p:sp>
      <p:sp>
        <p:nvSpPr>
          <p:cNvPr id="2" name="文本框 1"/>
          <p:cNvSpPr txBox="1"/>
          <p:nvPr/>
        </p:nvSpPr>
        <p:spPr>
          <a:xfrm>
            <a:off x="1343660" y="1484630"/>
            <a:ext cx="10267950" cy="1218565"/>
          </a:xfrm>
          <a:prstGeom prst="rect">
            <a:avLst/>
          </a:prstGeom>
          <a:noFill/>
        </p:spPr>
        <p:txBody>
          <a:bodyPr wrap="square" rtlCol="0" anchor="t">
            <a:noAutofit/>
          </a:bodyPr>
          <a:lstStyle/>
          <a:p>
            <a:pPr>
              <a:lnSpc>
                <a:spcPct val="150000"/>
              </a:lnSpc>
            </a:pPr>
            <a:r>
              <a:rPr lang="zh-CN" altLang="en-US" sz="2400"/>
              <a:t>分拣 AGV 相比搬运AGV，增加了分拣功能，分为</a:t>
            </a:r>
            <a:r>
              <a:rPr lang="zh-CN" altLang="en-US" sz="2400">
                <a:solidFill>
                  <a:srgbClr val="FF0000"/>
                </a:solidFill>
              </a:rPr>
              <a:t>翻板（盖）式</a:t>
            </a:r>
            <a:r>
              <a:rPr lang="zh-CN" altLang="en-US" sz="2400"/>
              <a:t>和</a:t>
            </a:r>
            <a:r>
              <a:rPr lang="zh-CN" altLang="en-US" sz="2400">
                <a:solidFill>
                  <a:srgbClr val="FF0000"/>
                </a:solidFill>
              </a:rPr>
              <a:t>移载式</a:t>
            </a:r>
            <a:r>
              <a:rPr lang="zh-CN" altLang="en-US" sz="2400"/>
              <a:t>（包括皮带、滚筒等不同载具）两种类型</a:t>
            </a:r>
          </a:p>
        </p:txBody>
      </p:sp>
      <p:grpSp>
        <p:nvGrpSpPr>
          <p:cNvPr id="74" name="组合 73"/>
          <p:cNvGrpSpPr/>
          <p:nvPr/>
        </p:nvGrpSpPr>
        <p:grpSpPr>
          <a:xfrm>
            <a:off x="1416050" y="3717290"/>
            <a:ext cx="2481580" cy="1612265"/>
            <a:chOff x="1379" y="4555"/>
            <a:chExt cx="8047" cy="5150"/>
          </a:xfrm>
        </p:grpSpPr>
        <p:grpSp>
          <p:nvGrpSpPr>
            <p:cNvPr id="3" name="组合 2"/>
            <p:cNvGrpSpPr/>
            <p:nvPr/>
          </p:nvGrpSpPr>
          <p:grpSpPr>
            <a:xfrm>
              <a:off x="2641" y="4724"/>
              <a:ext cx="4490" cy="4490"/>
              <a:chOff x="304800" y="673100"/>
              <a:chExt cx="4000500" cy="4000500"/>
            </a:xfrm>
            <a:effectLst>
              <a:outerShdw blurRad="444500" dist="2540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5" name="组合 14"/>
            <p:cNvGrpSpPr/>
            <p:nvPr/>
          </p:nvGrpSpPr>
          <p:grpSpPr>
            <a:xfrm>
              <a:off x="6168" y="7708"/>
              <a:ext cx="1034" cy="1034"/>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22" name="椭圆 2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23" name="组合 22"/>
            <p:cNvGrpSpPr/>
            <p:nvPr/>
          </p:nvGrpSpPr>
          <p:grpSpPr>
            <a:xfrm>
              <a:off x="3342" y="5453"/>
              <a:ext cx="445" cy="445"/>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25" name="椭圆 2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26" name="组合 25"/>
            <p:cNvGrpSpPr/>
            <p:nvPr/>
          </p:nvGrpSpPr>
          <p:grpSpPr>
            <a:xfrm>
              <a:off x="5684" y="9187"/>
              <a:ext cx="518" cy="518"/>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28" name="椭圆 2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29" name="组合 28"/>
            <p:cNvGrpSpPr/>
            <p:nvPr/>
          </p:nvGrpSpPr>
          <p:grpSpPr>
            <a:xfrm>
              <a:off x="5143" y="4555"/>
              <a:ext cx="541" cy="541"/>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31" name="椭圆 3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2" name="组合 31"/>
            <p:cNvGrpSpPr/>
            <p:nvPr/>
          </p:nvGrpSpPr>
          <p:grpSpPr>
            <a:xfrm>
              <a:off x="2479" y="8836"/>
              <a:ext cx="344" cy="344"/>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34" name="椭圆 3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5" name="Group 30"/>
            <p:cNvGrpSpPr/>
            <p:nvPr/>
          </p:nvGrpSpPr>
          <p:grpSpPr>
            <a:xfrm>
              <a:off x="4498" y="6573"/>
              <a:ext cx="907" cy="774"/>
              <a:chOff x="3440113" y="1050925"/>
              <a:chExt cx="390525" cy="333376"/>
            </a:xfrm>
            <a:solidFill>
              <a:schemeClr val="accent6">
                <a:lumMod val="75000"/>
              </a:schemeClr>
            </a:solidFill>
          </p:grpSpPr>
          <p:sp>
            <p:nvSpPr>
              <p:cNvPr id="36"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8"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42" name="组合 41"/>
            <p:cNvGrpSpPr/>
            <p:nvPr/>
          </p:nvGrpSpPr>
          <p:grpSpPr>
            <a:xfrm>
              <a:off x="7854" y="4793"/>
              <a:ext cx="1573" cy="1573"/>
              <a:chOff x="5252030" y="2008764"/>
              <a:chExt cx="809336" cy="809336"/>
            </a:xfrm>
            <a:solidFill>
              <a:schemeClr val="accent1">
                <a:lumMod val="75000"/>
              </a:schemeClr>
            </a:solidFill>
          </p:grpSpPr>
          <p:sp>
            <p:nvSpPr>
              <p:cNvPr id="43" name="椭圆 4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5" name="椭圆 4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1379" y="5426"/>
              <a:ext cx="1805" cy="1805"/>
              <a:chOff x="5252030" y="2008764"/>
              <a:chExt cx="809336" cy="809336"/>
            </a:xfrm>
            <a:solidFill>
              <a:schemeClr val="accent1">
                <a:lumMod val="50000"/>
              </a:schemeClr>
            </a:solidFill>
          </p:grpSpPr>
          <p:sp>
            <p:nvSpPr>
              <p:cNvPr id="47" name="椭圆 4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8" name="椭圆 4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1452" y="8019"/>
              <a:ext cx="700" cy="700"/>
              <a:chOff x="5252030" y="2008764"/>
              <a:chExt cx="809336" cy="809336"/>
            </a:xfrm>
            <a:solidFill>
              <a:schemeClr val="accent6">
                <a:lumMod val="75000"/>
              </a:schemeClr>
            </a:solidFill>
          </p:grpSpPr>
          <p:sp>
            <p:nvSpPr>
              <p:cNvPr id="50" name="椭圆 4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1" name="椭圆 5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2959" y="7420"/>
              <a:ext cx="349" cy="349"/>
              <a:chOff x="5252030" y="2008764"/>
              <a:chExt cx="809336" cy="809336"/>
            </a:xfrm>
            <a:solidFill>
              <a:srgbClr val="7030A0"/>
            </a:solidFill>
          </p:grpSpPr>
          <p:sp>
            <p:nvSpPr>
              <p:cNvPr id="53" name="椭圆 52"/>
              <p:cNvSpPr/>
              <p:nvPr/>
            </p:nvSpPr>
            <p:spPr>
              <a:xfrm>
                <a:off x="5252030" y="2008764"/>
                <a:ext cx="809336" cy="809336"/>
              </a:xfrm>
              <a:prstGeom prst="ellipse">
                <a:avLst/>
              </a:prstGeom>
              <a:solidFill>
                <a:srgbClr val="9954CC"/>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4" name="椭圆 53"/>
              <p:cNvSpPr/>
              <p:nvPr/>
            </p:nvSpPr>
            <p:spPr>
              <a:xfrm>
                <a:off x="5295589" y="2057095"/>
                <a:ext cx="714907" cy="714907"/>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p:cNvGrpSpPr/>
            <p:nvPr/>
          </p:nvGrpSpPr>
          <p:grpSpPr>
            <a:xfrm>
              <a:off x="2674" y="4922"/>
              <a:ext cx="349" cy="349"/>
              <a:chOff x="5252030" y="2008764"/>
              <a:chExt cx="809336" cy="809336"/>
            </a:xfrm>
            <a:solidFill>
              <a:srgbClr val="7030A0"/>
            </a:solidFill>
          </p:grpSpPr>
          <p:sp>
            <p:nvSpPr>
              <p:cNvPr id="56" name="椭圆 5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7" name="椭圆 56"/>
              <p:cNvSpPr/>
              <p:nvPr/>
            </p:nvSpPr>
            <p:spPr>
              <a:xfrm>
                <a:off x="5269270" y="2029388"/>
                <a:ext cx="769580" cy="769580"/>
              </a:xfrm>
              <a:prstGeom prst="ellipse">
                <a:avLst/>
              </a:prstGeom>
              <a:solidFill>
                <a:srgbClr val="9954CC"/>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3952" y="8786"/>
              <a:ext cx="349" cy="349"/>
              <a:chOff x="5252030" y="2008764"/>
              <a:chExt cx="809336" cy="809336"/>
            </a:xfrm>
            <a:solidFill>
              <a:schemeClr val="accent6">
                <a:lumMod val="75000"/>
              </a:schemeClr>
            </a:solidFill>
          </p:grpSpPr>
          <p:sp>
            <p:nvSpPr>
              <p:cNvPr id="59" name="椭圆 5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60" name="椭圆 5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4627" y="8354"/>
              <a:ext cx="260" cy="260"/>
              <a:chOff x="5252030" y="2008764"/>
              <a:chExt cx="809336" cy="809336"/>
            </a:xfrm>
            <a:solidFill>
              <a:srgbClr val="7030A0"/>
            </a:solidFill>
          </p:grpSpPr>
          <p:sp>
            <p:nvSpPr>
              <p:cNvPr id="62" name="椭圆 6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63" name="椭圆 62"/>
              <p:cNvSpPr/>
              <p:nvPr/>
            </p:nvSpPr>
            <p:spPr>
              <a:xfrm>
                <a:off x="5300210" y="2060330"/>
                <a:ext cx="707701" cy="707701"/>
              </a:xfrm>
              <a:prstGeom prst="ellipse">
                <a:avLst/>
              </a:prstGeom>
              <a:solidFill>
                <a:srgbClr val="9954CC"/>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p:nvGrpSpPr>
          <p:grpSpPr>
            <a:xfrm>
              <a:off x="6501" y="5811"/>
              <a:ext cx="700" cy="700"/>
              <a:chOff x="5252030" y="2008764"/>
              <a:chExt cx="809336" cy="809336"/>
            </a:xfrm>
            <a:solidFill>
              <a:schemeClr val="accent6">
                <a:lumMod val="75000"/>
              </a:schemeClr>
            </a:solidFill>
          </p:grpSpPr>
          <p:sp>
            <p:nvSpPr>
              <p:cNvPr id="65" name="椭圆 6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66" name="椭圆 6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a:off x="7347" y="7160"/>
              <a:ext cx="507" cy="507"/>
              <a:chOff x="5252030" y="2008764"/>
              <a:chExt cx="809336" cy="809336"/>
            </a:xfrm>
            <a:solidFill>
              <a:schemeClr val="accent6">
                <a:lumMod val="75000"/>
              </a:schemeClr>
            </a:solidFill>
          </p:grpSpPr>
          <p:sp>
            <p:nvSpPr>
              <p:cNvPr id="68" name="椭圆 6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椭圆 6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7599" y="6635"/>
              <a:ext cx="253" cy="253"/>
              <a:chOff x="5252030" y="2008764"/>
              <a:chExt cx="809336" cy="809336"/>
            </a:xfrm>
            <a:solidFill>
              <a:schemeClr val="accent2"/>
            </a:solidFill>
          </p:grpSpPr>
          <p:sp>
            <p:nvSpPr>
              <p:cNvPr id="71" name="椭圆 70"/>
              <p:cNvSpPr/>
              <p:nvPr/>
            </p:nvSpPr>
            <p:spPr>
              <a:xfrm>
                <a:off x="5252030" y="2008764"/>
                <a:ext cx="809336" cy="809336"/>
              </a:xfrm>
              <a:prstGeom prst="ellipse">
                <a:avLst/>
              </a:prstGeom>
              <a:solidFill>
                <a:srgbClr val="9954CC"/>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椭圆 71"/>
              <p:cNvSpPr/>
              <p:nvPr/>
            </p:nvSpPr>
            <p:spPr>
              <a:xfrm>
                <a:off x="5269270" y="2029388"/>
                <a:ext cx="769580" cy="769580"/>
              </a:xfrm>
              <a:prstGeom prst="ellipse">
                <a:avLst/>
              </a:prstGeom>
              <a:solidFill>
                <a:srgbClr val="9954CC"/>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3" name="文本框 72"/>
          <p:cNvSpPr txBox="1"/>
          <p:nvPr/>
        </p:nvSpPr>
        <p:spPr>
          <a:xfrm>
            <a:off x="4368165" y="3068955"/>
            <a:ext cx="7243445" cy="3046095"/>
          </a:xfrm>
          <a:prstGeom prst="rect">
            <a:avLst/>
          </a:prstGeom>
          <a:noFill/>
          <a:ln w="28575">
            <a:solidFill>
              <a:schemeClr val="accent1">
                <a:lumMod val="75000"/>
              </a:schemeClr>
            </a:solidFill>
            <a:prstDash val="lgDashDot"/>
          </a:ln>
        </p:spPr>
        <p:txBody>
          <a:bodyPr wrap="square" rtlCol="0" anchor="t">
            <a:spAutoFit/>
          </a:bodyPr>
          <a:lstStyle/>
          <a:p>
            <a:r>
              <a:rPr lang="zh-CN" altLang="en-US" sz="2400"/>
              <a:t>以目前京东使用的分拣 AGV“小红人”为例，在京东无人仓内，流水线已经实现高度自动化，只有少数工作人员从事运维工作，这样的无人仓效率是传统仓库的10倍。分拣“小红人”的速度可达每秒3米，是全世界最快的分拣速度，智能控制系统反应速度是人的6倍，“智慧”大脑能够在 0.2 秒内计算出300多个机器人运行的680亿条可行路径。仓内有上千个机器人，运营效率是传统仓库的10倍。</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设备分类及应用场景概述</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9.1.1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仓库中常见自动化设备</a:t>
            </a:r>
          </a:p>
        </p:txBody>
      </p:sp>
      <p:sp>
        <p:nvSpPr>
          <p:cNvPr id="20" name="文本框 19"/>
          <p:cNvSpPr txBox="1"/>
          <p:nvPr/>
        </p:nvSpPr>
        <p:spPr>
          <a:xfrm>
            <a:off x="1341120" y="1557020"/>
            <a:ext cx="1790065" cy="460375"/>
          </a:xfrm>
          <a:prstGeom prst="rect">
            <a:avLst/>
          </a:prstGeom>
          <a:solidFill>
            <a:schemeClr val="accent1">
              <a:lumMod val="50000"/>
            </a:schemeClr>
          </a:solidFill>
        </p:spPr>
        <p:txBody>
          <a:bodyPr wrap="square" rtlCol="0" anchor="t">
            <a:spAutoFit/>
          </a:bodyPr>
          <a:lstStyle/>
          <a:p>
            <a:pPr algn="ctr"/>
            <a:r>
              <a:rPr lang="zh-CN" altLang="en-US" sz="2400" b="1">
                <a:solidFill>
                  <a:schemeClr val="bg1"/>
                </a:solidFill>
                <a:sym typeface="+mn-ea"/>
              </a:rPr>
              <a:t>自动分拣机</a:t>
            </a:r>
          </a:p>
        </p:txBody>
      </p:sp>
      <p:sp>
        <p:nvSpPr>
          <p:cNvPr id="2" name="文本框 1"/>
          <p:cNvSpPr txBox="1"/>
          <p:nvPr/>
        </p:nvSpPr>
        <p:spPr>
          <a:xfrm>
            <a:off x="839470" y="2132965"/>
            <a:ext cx="6096000" cy="2091690"/>
          </a:xfrm>
          <a:prstGeom prst="rect">
            <a:avLst/>
          </a:prstGeom>
          <a:noFill/>
        </p:spPr>
        <p:txBody>
          <a:bodyPr wrap="square" rtlCol="0" anchor="t">
            <a:spAutoFit/>
          </a:bodyPr>
          <a:lstStyle/>
          <a:p>
            <a:pPr>
              <a:lnSpc>
                <a:spcPct val="130000"/>
              </a:lnSpc>
            </a:pPr>
            <a:r>
              <a:rPr lang="zh-CN" altLang="en-US" sz="2000"/>
              <a:t>在先进与智能化的配送中心，自动分拣系统是必备的设施设备，以京东分拣系统为例，应用自动分拣系统后，作业流程与标准更加规范，系统作业更加完整。通常每小时可分拣商品上万箱，极大提高了配送中心的分拣效率，降低了配送与仓储成本。</a:t>
            </a:r>
          </a:p>
        </p:txBody>
      </p:sp>
      <p:sp>
        <p:nvSpPr>
          <p:cNvPr id="3" name="文本框 2"/>
          <p:cNvSpPr txBox="1"/>
          <p:nvPr/>
        </p:nvSpPr>
        <p:spPr>
          <a:xfrm>
            <a:off x="911860" y="5227320"/>
            <a:ext cx="6096000" cy="891540"/>
          </a:xfrm>
          <a:prstGeom prst="rect">
            <a:avLst/>
          </a:prstGeom>
          <a:noFill/>
        </p:spPr>
        <p:txBody>
          <a:bodyPr wrap="square" rtlCol="0" anchor="t">
            <a:spAutoFit/>
          </a:bodyPr>
          <a:lstStyle/>
          <a:p>
            <a:pPr>
              <a:lnSpc>
                <a:spcPct val="130000"/>
              </a:lnSpc>
            </a:pPr>
            <a:r>
              <a:rPr lang="zh-CN" altLang="en-US" sz="2000">
                <a:sym typeface="+mn-ea"/>
              </a:rPr>
              <a:t>自动分拣系统一般由控制装置、分类装置、输送装置及分拣道口组成。</a:t>
            </a:r>
          </a:p>
        </p:txBody>
      </p:sp>
      <p:sp>
        <p:nvSpPr>
          <p:cNvPr id="4" name="文本框 3"/>
          <p:cNvSpPr txBox="1"/>
          <p:nvPr/>
        </p:nvSpPr>
        <p:spPr>
          <a:xfrm>
            <a:off x="1340485" y="4579620"/>
            <a:ext cx="1854835" cy="460375"/>
          </a:xfrm>
          <a:prstGeom prst="rect">
            <a:avLst/>
          </a:prstGeom>
          <a:solidFill>
            <a:schemeClr val="accent1">
              <a:lumMod val="50000"/>
            </a:schemeClr>
          </a:solidFill>
        </p:spPr>
        <p:txBody>
          <a:bodyPr wrap="square" rtlCol="0" anchor="t">
            <a:spAutoFit/>
          </a:bodyPr>
          <a:lstStyle/>
          <a:p>
            <a:pPr algn="ctr"/>
            <a:r>
              <a:rPr lang="zh-CN" altLang="en-US" sz="2400" b="1">
                <a:solidFill>
                  <a:schemeClr val="bg1"/>
                </a:solidFill>
                <a:sym typeface="+mn-ea"/>
              </a:rPr>
              <a:t>系统构成</a:t>
            </a:r>
          </a:p>
        </p:txBody>
      </p:sp>
      <p:sp>
        <p:nvSpPr>
          <p:cNvPr id="6" name="文本框 5"/>
          <p:cNvSpPr txBox="1"/>
          <p:nvPr/>
        </p:nvSpPr>
        <p:spPr>
          <a:xfrm>
            <a:off x="8832850" y="1557020"/>
            <a:ext cx="1854835" cy="460375"/>
          </a:xfrm>
          <a:prstGeom prst="rect">
            <a:avLst/>
          </a:prstGeom>
          <a:solidFill>
            <a:schemeClr val="accent1">
              <a:lumMod val="50000"/>
            </a:schemeClr>
          </a:solidFill>
        </p:spPr>
        <p:txBody>
          <a:bodyPr wrap="square" rtlCol="0" anchor="t">
            <a:spAutoFit/>
          </a:bodyPr>
          <a:lstStyle/>
          <a:p>
            <a:pPr algn="ctr"/>
            <a:r>
              <a:rPr lang="zh-CN" altLang="en-US" sz="2400" b="1">
                <a:solidFill>
                  <a:schemeClr val="bg1"/>
                </a:solidFill>
                <a:sym typeface="+mn-ea"/>
              </a:rPr>
              <a:t>分类</a:t>
            </a:r>
          </a:p>
        </p:txBody>
      </p:sp>
      <p:sp>
        <p:nvSpPr>
          <p:cNvPr id="7" name="文本框 6"/>
          <p:cNvSpPr txBox="1"/>
          <p:nvPr/>
        </p:nvSpPr>
        <p:spPr>
          <a:xfrm>
            <a:off x="8976360" y="2089150"/>
            <a:ext cx="1625600" cy="1630045"/>
          </a:xfrm>
          <a:prstGeom prst="rect">
            <a:avLst/>
          </a:prstGeom>
          <a:noFill/>
        </p:spPr>
        <p:txBody>
          <a:bodyPr wrap="square" rtlCol="0" anchor="t">
            <a:spAutoFit/>
          </a:bodyPr>
          <a:lstStyle/>
          <a:p>
            <a:pPr marL="285750" indent="-285750">
              <a:buFont typeface="Wingdings" panose="05000000000000000000" charset="0"/>
              <a:buChar char="u"/>
            </a:pPr>
            <a:r>
              <a:rPr lang="zh-CN" altLang="en-US" sz="2000"/>
              <a:t>堆块式</a:t>
            </a:r>
          </a:p>
          <a:p>
            <a:pPr marL="285750" indent="-285750">
              <a:buFont typeface="Wingdings" panose="05000000000000000000" charset="0"/>
              <a:buChar char="u"/>
            </a:pPr>
            <a:r>
              <a:rPr lang="zh-CN" altLang="en-US" sz="2000"/>
              <a:t>交叉带式</a:t>
            </a:r>
          </a:p>
          <a:p>
            <a:pPr marL="285750" indent="-285750">
              <a:buFont typeface="Wingdings" panose="05000000000000000000" charset="0"/>
              <a:buChar char="u"/>
            </a:pPr>
            <a:r>
              <a:rPr lang="zh-CN" altLang="en-US" sz="2000"/>
              <a:t>斜导轮式</a:t>
            </a:r>
          </a:p>
          <a:p>
            <a:pPr marL="285750" indent="-285750">
              <a:buFont typeface="Wingdings" panose="05000000000000000000" charset="0"/>
              <a:buChar char="u"/>
            </a:pPr>
            <a:r>
              <a:rPr lang="zh-CN" altLang="en-US" sz="2000"/>
              <a:t>摇臂式</a:t>
            </a:r>
          </a:p>
          <a:p>
            <a:pPr marL="285750" indent="-285750">
              <a:buFont typeface="Wingdings" panose="05000000000000000000" charset="0"/>
              <a:buChar char="u"/>
            </a:pPr>
            <a:r>
              <a:rPr lang="zh-CN" altLang="en-US" sz="2000"/>
              <a:t>挡板式等</a:t>
            </a:r>
          </a:p>
        </p:txBody>
      </p:sp>
      <p:pic>
        <p:nvPicPr>
          <p:cNvPr id="9" name="图片 8"/>
          <p:cNvPicPr>
            <a:picLocks noChangeAspect="1"/>
          </p:cNvPicPr>
          <p:nvPr/>
        </p:nvPicPr>
        <p:blipFill>
          <a:blip r:embed="rId2"/>
          <a:stretch>
            <a:fillRect/>
          </a:stretch>
        </p:blipFill>
        <p:spPr>
          <a:xfrm>
            <a:off x="8106410" y="4293235"/>
            <a:ext cx="3307080" cy="17907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设备分类及应用场景概述</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9.1.1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仓库中常见自动化设备</a:t>
            </a:r>
          </a:p>
        </p:txBody>
      </p:sp>
      <p:sp>
        <p:nvSpPr>
          <p:cNvPr id="20" name="文本框 19"/>
          <p:cNvSpPr txBox="1"/>
          <p:nvPr/>
        </p:nvSpPr>
        <p:spPr>
          <a:xfrm>
            <a:off x="1056005" y="1628775"/>
            <a:ext cx="2092325" cy="460375"/>
          </a:xfrm>
          <a:prstGeom prst="rect">
            <a:avLst/>
          </a:prstGeom>
          <a:solidFill>
            <a:schemeClr val="accent1">
              <a:lumMod val="50000"/>
            </a:schemeClr>
          </a:solidFill>
        </p:spPr>
        <p:txBody>
          <a:bodyPr wrap="square" rtlCol="0" anchor="t">
            <a:spAutoFit/>
          </a:bodyPr>
          <a:lstStyle/>
          <a:p>
            <a:pPr algn="ctr"/>
            <a:r>
              <a:rPr lang="zh-CN" altLang="en-US" sz="2400" b="1">
                <a:solidFill>
                  <a:schemeClr val="bg1"/>
                </a:solidFill>
                <a:sym typeface="+mn-ea"/>
              </a:rPr>
              <a:t>交叉带分拣机</a:t>
            </a:r>
          </a:p>
        </p:txBody>
      </p:sp>
      <p:sp>
        <p:nvSpPr>
          <p:cNvPr id="5" name="文本框 4"/>
          <p:cNvSpPr txBox="1"/>
          <p:nvPr/>
        </p:nvSpPr>
        <p:spPr>
          <a:xfrm>
            <a:off x="623570" y="2277110"/>
            <a:ext cx="3957320" cy="3538220"/>
          </a:xfrm>
          <a:prstGeom prst="rect">
            <a:avLst/>
          </a:prstGeom>
          <a:noFill/>
        </p:spPr>
        <p:txBody>
          <a:bodyPr wrap="square" rtlCol="0" anchor="t">
            <a:spAutoFit/>
          </a:bodyPr>
          <a:lstStyle/>
          <a:p>
            <a:pPr>
              <a:lnSpc>
                <a:spcPct val="140000"/>
              </a:lnSpc>
            </a:pPr>
            <a:r>
              <a:rPr lang="zh-CN" altLang="en-US" sz="2000" dirty="0"/>
              <a:t>交叉带分拣机系统是仓储物流分拣环节主流的解决方案，是一种通过交叉皮带分拣线来实现的、针对小件或者中件包裹的高效自动化分拣系统。</a:t>
            </a:r>
          </a:p>
          <a:p>
            <a:pPr>
              <a:lnSpc>
                <a:spcPct val="140000"/>
              </a:lnSpc>
            </a:pPr>
            <a:r>
              <a:rPr lang="zh-CN" altLang="en-US" sz="2000" dirty="0"/>
              <a:t>交叉带分</a:t>
            </a:r>
            <a:r>
              <a:rPr lang="zh-CN" altLang="en-US" sz="2000" b="1" dirty="0">
                <a:solidFill>
                  <a:srgbClr val="FF0000"/>
                </a:solidFill>
              </a:rPr>
              <a:t>拣机主线、供包台、格口滑槽、集包输送设备和WCS系统组成</a:t>
            </a:r>
            <a:r>
              <a:rPr lang="zh-CN" altLang="en-US" sz="2000" dirty="0"/>
              <a:t>。</a:t>
            </a:r>
          </a:p>
        </p:txBody>
      </p:sp>
      <p:sp>
        <p:nvSpPr>
          <p:cNvPr id="16" name="Freeform 9"/>
          <p:cNvSpPr>
            <a:spLocks noEditPoints="1"/>
          </p:cNvSpPr>
          <p:nvPr/>
        </p:nvSpPr>
        <p:spPr bwMode="auto">
          <a:xfrm>
            <a:off x="4580986" y="1716787"/>
            <a:ext cx="583929" cy="581800"/>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chemeClr val="accent1">
              <a:lumMod val="50000"/>
            </a:schemeClr>
          </a:solidFill>
          <a:ln>
            <a:noFill/>
          </a:ln>
        </p:spPr>
        <p:txBody>
          <a:bodyPr vert="horz" wrap="square" lIns="91440" tIns="45720" rIns="91440" bIns="45720" numCol="1" anchor="t" anchorCtr="0" compatLnSpc="1"/>
          <a:lstStyle/>
          <a:p>
            <a:pPr>
              <a:defRPr/>
            </a:pPr>
            <a:endParaRPr lang="zh-CN" altLang="en-US" sz="1600" kern="0">
              <a:solidFill>
                <a:sysClr val="windowText" lastClr="000000"/>
              </a:solidFill>
              <a:latin typeface="华文仿宋" panose="02010600040101010101" charset="-122"/>
              <a:ea typeface="华文仿宋" panose="02010600040101010101" charset="-122"/>
            </a:endParaRPr>
          </a:p>
        </p:txBody>
      </p:sp>
      <p:sp>
        <p:nvSpPr>
          <p:cNvPr id="17" name="Freeform 8"/>
          <p:cNvSpPr>
            <a:spLocks noEditPoints="1"/>
          </p:cNvSpPr>
          <p:nvPr/>
        </p:nvSpPr>
        <p:spPr bwMode="auto">
          <a:xfrm>
            <a:off x="4574377" y="4502407"/>
            <a:ext cx="634333" cy="555779"/>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pPr>
              <a:defRPr/>
            </a:pPr>
            <a:endParaRPr lang="zh-CN" altLang="en-US" kern="0">
              <a:solidFill>
                <a:sysClr val="windowText" lastClr="000000"/>
              </a:solidFill>
            </a:endParaRPr>
          </a:p>
        </p:txBody>
      </p:sp>
      <p:sp>
        <p:nvSpPr>
          <p:cNvPr id="79" name="TextBox 18"/>
          <p:cNvSpPr txBox="1"/>
          <p:nvPr/>
        </p:nvSpPr>
        <p:spPr>
          <a:xfrm>
            <a:off x="5347970" y="4580890"/>
            <a:ext cx="6316345" cy="1529715"/>
          </a:xfrm>
          <a:prstGeom prst="rect">
            <a:avLst/>
          </a:prstGeom>
          <a:ln w="28575">
            <a:solidFill>
              <a:schemeClr val="tx1">
                <a:lumMod val="85000"/>
                <a:lumOff val="15000"/>
              </a:schemeClr>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lnSpc>
                <a:spcPct val="130000"/>
              </a:lnSpc>
              <a:buFont typeface="Wingdings" panose="05000000000000000000" charset="0"/>
              <a:buChar char="u"/>
              <a:defRPr/>
            </a:pPr>
            <a:r>
              <a:rPr lang="zh-CN" altLang="en-US" kern="0" dirty="0">
                <a:solidFill>
                  <a:schemeClr val="tx1">
                    <a:lumMod val="75000"/>
                    <a:lumOff val="25000"/>
                  </a:schemeClr>
                </a:solidFill>
                <a:latin typeface="华文仿宋" panose="02010600040101010101" charset="-122"/>
                <a:ea typeface="华文仿宋" panose="02010600040101010101" charset="-122"/>
                <a:cs typeface="华文仿宋" panose="02010600040101010101" charset="-122"/>
              </a:rPr>
              <a:t>分拣中心、中转场地、仓库发货、站点等包裹按路向分拣</a:t>
            </a:r>
          </a:p>
          <a:p>
            <a:pPr marL="285750" indent="-285750">
              <a:lnSpc>
                <a:spcPct val="130000"/>
              </a:lnSpc>
              <a:buFont typeface="Wingdings" panose="05000000000000000000" charset="0"/>
              <a:buChar char="u"/>
              <a:defRPr/>
            </a:pPr>
            <a:r>
              <a:rPr lang="zh-CN" altLang="en-US" kern="0" dirty="0">
                <a:solidFill>
                  <a:schemeClr val="tx1">
                    <a:lumMod val="75000"/>
                    <a:lumOff val="25000"/>
                  </a:schemeClr>
                </a:solidFill>
                <a:latin typeface="华文仿宋" panose="02010600040101010101" charset="-122"/>
                <a:ea typeface="华文仿宋" panose="02010600040101010101" charset="-122"/>
                <a:cs typeface="华文仿宋" panose="02010600040101010101" charset="-122"/>
              </a:rPr>
              <a:t>商品播种--按订单分拨</a:t>
            </a:r>
          </a:p>
          <a:p>
            <a:pPr marL="285750" indent="-285750">
              <a:lnSpc>
                <a:spcPct val="130000"/>
              </a:lnSpc>
              <a:buFont typeface="Wingdings" panose="05000000000000000000" charset="0"/>
              <a:buChar char="u"/>
              <a:defRPr/>
            </a:pPr>
            <a:r>
              <a:rPr lang="zh-CN" altLang="en-US" kern="0" dirty="0">
                <a:solidFill>
                  <a:schemeClr val="tx1">
                    <a:lumMod val="75000"/>
                    <a:lumOff val="25000"/>
                  </a:schemeClr>
                </a:solidFill>
                <a:latin typeface="华文仿宋" panose="02010600040101010101" charset="-122"/>
                <a:ea typeface="华文仿宋" panose="02010600040101010101" charset="-122"/>
                <a:cs typeface="华文仿宋" panose="02010600040101010101" charset="-122"/>
              </a:rPr>
              <a:t>退货场景下的按库位分拣</a:t>
            </a:r>
          </a:p>
          <a:p>
            <a:pPr marL="285750" indent="-285750">
              <a:lnSpc>
                <a:spcPct val="130000"/>
              </a:lnSpc>
              <a:buFont typeface="Wingdings" panose="05000000000000000000" charset="0"/>
              <a:buChar char="u"/>
              <a:defRPr/>
            </a:pPr>
            <a:r>
              <a:rPr lang="zh-CN" altLang="en-US" kern="0" dirty="0">
                <a:solidFill>
                  <a:schemeClr val="tx1">
                    <a:lumMod val="75000"/>
                    <a:lumOff val="25000"/>
                  </a:schemeClr>
                </a:solidFill>
                <a:latin typeface="华文仿宋" panose="02010600040101010101" charset="-122"/>
                <a:ea typeface="华文仿宋" panose="02010600040101010101" charset="-122"/>
                <a:cs typeface="华文仿宋" panose="02010600040101010101" charset="-122"/>
              </a:rPr>
              <a:t>在穿梭车等场景下执行容器的按逻辑分拣</a:t>
            </a:r>
          </a:p>
        </p:txBody>
      </p:sp>
      <p:sp>
        <p:nvSpPr>
          <p:cNvPr id="80" name="TextBox 19"/>
          <p:cNvSpPr txBox="1"/>
          <p:nvPr/>
        </p:nvSpPr>
        <p:spPr>
          <a:xfrm>
            <a:off x="5738495" y="4077335"/>
            <a:ext cx="5642610" cy="415290"/>
          </a:xfrm>
          <a:prstGeom prst="rect">
            <a:avLst/>
          </a:prstGeom>
          <a:noFill/>
        </p:spPr>
        <p:txBody>
          <a:bodyPr wrap="square" tIns="0" bIns="0" rtlCol="0" anchor="t">
            <a:spAutoFit/>
          </a:bodyPr>
          <a:lstStyle/>
          <a:p>
            <a:pPr>
              <a:lnSpc>
                <a:spcPct val="150000"/>
              </a:lnSpc>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环形交叉带分拣机适用场景（</a:t>
            </a:r>
            <a:r>
              <a:rPr lang="zh-CN" altLang="en-US" kern="0" dirty="0">
                <a:solidFill>
                  <a:srgbClr val="FF0000"/>
                </a:solidFill>
                <a:latin typeface="微软雅黑" panose="020B0503020204020204" pitchFamily="34" charset="-122"/>
                <a:ea typeface="微软雅黑" panose="020B0503020204020204" pitchFamily="34" charset="-122"/>
                <a:cs typeface="华文黑体" pitchFamily="2" charset="-122"/>
              </a:rPr>
              <a:t>最多每小时</a:t>
            </a:r>
            <a:r>
              <a:rPr lang="en-US" altLang="zh-CN" kern="0" dirty="0">
                <a:solidFill>
                  <a:srgbClr val="FF0000"/>
                </a:solidFill>
                <a:latin typeface="微软雅黑" panose="020B0503020204020204" pitchFamily="34" charset="-122"/>
                <a:ea typeface="微软雅黑" panose="020B0503020204020204" pitchFamily="34" charset="-122"/>
                <a:cs typeface="华文黑体" pitchFamily="2" charset="-122"/>
              </a:rPr>
              <a:t>2</a:t>
            </a:r>
            <a:r>
              <a:rPr lang="zh-CN" altLang="en-US" kern="0" dirty="0">
                <a:solidFill>
                  <a:srgbClr val="FF0000"/>
                </a:solidFill>
                <a:latin typeface="微软雅黑" panose="020B0503020204020204" pitchFamily="34" charset="-122"/>
                <a:ea typeface="微软雅黑" panose="020B0503020204020204" pitchFamily="34" charset="-122"/>
                <a:cs typeface="华文黑体" pitchFamily="2" charset="-122"/>
              </a:rPr>
              <a:t>万</a:t>
            </a: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件）</a:t>
            </a:r>
          </a:p>
        </p:txBody>
      </p:sp>
      <p:sp>
        <p:nvSpPr>
          <p:cNvPr id="81" name="TextBox 18"/>
          <p:cNvSpPr txBox="1"/>
          <p:nvPr/>
        </p:nvSpPr>
        <p:spPr>
          <a:xfrm>
            <a:off x="5347970" y="1989455"/>
            <a:ext cx="6280785" cy="1832610"/>
          </a:xfrm>
          <a:prstGeom prst="rect">
            <a:avLst/>
          </a:prstGeom>
          <a:noFill/>
          <a:ln w="28575">
            <a:solidFill>
              <a:schemeClr val="accent1">
                <a:lumMod val="50000"/>
              </a:schemeClr>
            </a:solidFill>
            <a:prstDash val="dash"/>
          </a:ln>
        </p:spPr>
        <p:txBody>
          <a:bodyPr wrap="square" rtlCol="0">
            <a:spAutoFit/>
          </a:bodyPr>
          <a:lstStyle/>
          <a:p>
            <a:pPr marL="285750" indent="-285750">
              <a:lnSpc>
                <a:spcPct val="90000"/>
              </a:lnSpc>
              <a:buFont typeface="Wingdings" panose="05000000000000000000" charset="0"/>
              <a:buChar char="l"/>
              <a:defRPr/>
            </a:pPr>
            <a:r>
              <a:rPr lang="zh-CN" altLang="en-US" kern="0" dirty="0">
                <a:solidFill>
                  <a:schemeClr val="tx1">
                    <a:lumMod val="75000"/>
                    <a:lumOff val="25000"/>
                  </a:schemeClr>
                </a:solidFill>
                <a:latin typeface="华文仿宋" panose="02010600040101010101" charset="-122"/>
                <a:ea typeface="华文仿宋" panose="02010600040101010101" charset="-122"/>
                <a:cs typeface="华文仿宋" panose="02010600040101010101" charset="-122"/>
              </a:rPr>
              <a:t>中件分拣场景，因处理流程复杂、配套设备昂贵等原因，国内主要还是人工分拣，自动化程度低</a:t>
            </a:r>
          </a:p>
          <a:p>
            <a:pPr marL="285750" indent="-285750">
              <a:lnSpc>
                <a:spcPct val="90000"/>
              </a:lnSpc>
              <a:buFont typeface="Wingdings" panose="05000000000000000000" charset="0"/>
              <a:buChar char="l"/>
              <a:defRPr/>
            </a:pPr>
            <a:r>
              <a:rPr lang="zh-CN" altLang="en-US" kern="0" dirty="0">
                <a:solidFill>
                  <a:schemeClr val="tx1">
                    <a:lumMod val="75000"/>
                    <a:lumOff val="25000"/>
                  </a:schemeClr>
                </a:solidFill>
                <a:latin typeface="华文仿宋" panose="02010600040101010101" charset="-122"/>
                <a:ea typeface="华文仿宋" panose="02010600040101010101" charset="-122"/>
                <a:cs typeface="华文仿宋" panose="02010600040101010101" charset="-122"/>
              </a:rPr>
              <a:t>站点、接货仓、逆向退货等单量不大、路向不多的小型分拣场景/中转场</a:t>
            </a:r>
          </a:p>
          <a:p>
            <a:pPr marL="285750" indent="-285750">
              <a:lnSpc>
                <a:spcPct val="90000"/>
              </a:lnSpc>
              <a:buFont typeface="Wingdings" panose="05000000000000000000" charset="0"/>
              <a:buChar char="l"/>
              <a:defRPr/>
            </a:pPr>
            <a:r>
              <a:rPr lang="zh-CN" altLang="en-US" kern="0" dirty="0">
                <a:solidFill>
                  <a:schemeClr val="tx1">
                    <a:lumMod val="75000"/>
                    <a:lumOff val="25000"/>
                  </a:schemeClr>
                </a:solidFill>
                <a:latin typeface="华文仿宋" panose="02010600040101010101" charset="-122"/>
                <a:ea typeface="华文仿宋" panose="02010600040101010101" charset="-122"/>
                <a:cs typeface="华文仿宋" panose="02010600040101010101" charset="-122"/>
              </a:rPr>
              <a:t>旧仓库、分拣中心改造等场地受限改造场景，需要灵活的自动化分拣解决方案</a:t>
            </a:r>
          </a:p>
          <a:p>
            <a:pPr marL="285750" indent="-285750">
              <a:lnSpc>
                <a:spcPct val="90000"/>
              </a:lnSpc>
              <a:buFont typeface="Wingdings" panose="05000000000000000000" charset="0"/>
              <a:buChar char="l"/>
              <a:defRPr/>
            </a:pPr>
            <a:r>
              <a:rPr lang="zh-CN" altLang="en-US" kern="0" dirty="0">
                <a:solidFill>
                  <a:schemeClr val="tx1">
                    <a:lumMod val="75000"/>
                    <a:lumOff val="25000"/>
                  </a:schemeClr>
                </a:solidFill>
                <a:latin typeface="华文仿宋" panose="02010600040101010101" charset="-122"/>
                <a:ea typeface="华文仿宋" panose="02010600040101010101" charset="-122"/>
                <a:cs typeface="华文仿宋" panose="02010600040101010101" charset="-122"/>
              </a:rPr>
              <a:t>效率要求较高的商品播种/提总/退货分类分拣场景</a:t>
            </a:r>
          </a:p>
        </p:txBody>
      </p:sp>
      <p:sp>
        <p:nvSpPr>
          <p:cNvPr id="82" name="TextBox 19"/>
          <p:cNvSpPr txBox="1"/>
          <p:nvPr/>
        </p:nvSpPr>
        <p:spPr>
          <a:xfrm>
            <a:off x="5738495" y="1428115"/>
            <a:ext cx="3333750" cy="415290"/>
          </a:xfrm>
          <a:prstGeom prst="rect">
            <a:avLst/>
          </a:prstGeom>
          <a:noFill/>
        </p:spPr>
        <p:txBody>
          <a:bodyPr wrap="square" tIns="0" bIns="0" rtlCol="0" anchor="t">
            <a:spAutoFit/>
          </a:bodyPr>
          <a:lstStyle/>
          <a:p>
            <a:pPr>
              <a:lnSpc>
                <a:spcPct val="150000"/>
              </a:lnSpc>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直线交叉带分拣机适用场景</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设备分类及应用场景概述</a:t>
            </a:r>
          </a:p>
        </p:txBody>
      </p:sp>
      <p:graphicFrame>
        <p:nvGraphicFramePr>
          <p:cNvPr id="5" name="表格 4"/>
          <p:cNvGraphicFramePr/>
          <p:nvPr>
            <p:custDataLst>
              <p:tags r:id="rId1"/>
            </p:custDataLst>
            <p:extLst>
              <p:ext uri="{D42A27DB-BD31-4B8C-83A1-F6EECF244321}">
                <p14:modId xmlns:p14="http://schemas.microsoft.com/office/powerpoint/2010/main" val="3803317859"/>
              </p:ext>
            </p:extLst>
          </p:nvPr>
        </p:nvGraphicFramePr>
        <p:xfrm>
          <a:off x="1776095" y="2781300"/>
          <a:ext cx="8963025" cy="3291840"/>
        </p:xfrm>
        <a:graphic>
          <a:graphicData uri="http://schemas.openxmlformats.org/drawingml/2006/table">
            <a:tbl>
              <a:tblPr firstRow="1" bandRow="1">
                <a:tableStyleId>{5C22544A-7EE6-4342-B048-85BDC9FD1C3A}</a:tableStyleId>
              </a:tblPr>
              <a:tblGrid>
                <a:gridCol w="1579880">
                  <a:extLst>
                    <a:ext uri="{9D8B030D-6E8A-4147-A177-3AD203B41FA5}">
                      <a16:colId xmlns:a16="http://schemas.microsoft.com/office/drawing/2014/main" val="20000"/>
                    </a:ext>
                  </a:extLst>
                </a:gridCol>
                <a:gridCol w="1581150">
                  <a:extLst>
                    <a:ext uri="{9D8B030D-6E8A-4147-A177-3AD203B41FA5}">
                      <a16:colId xmlns:a16="http://schemas.microsoft.com/office/drawing/2014/main" val="20001"/>
                    </a:ext>
                  </a:extLst>
                </a:gridCol>
                <a:gridCol w="2110740">
                  <a:extLst>
                    <a:ext uri="{9D8B030D-6E8A-4147-A177-3AD203B41FA5}">
                      <a16:colId xmlns:a16="http://schemas.microsoft.com/office/drawing/2014/main" val="20002"/>
                    </a:ext>
                  </a:extLst>
                </a:gridCol>
                <a:gridCol w="1580515">
                  <a:extLst>
                    <a:ext uri="{9D8B030D-6E8A-4147-A177-3AD203B41FA5}">
                      <a16:colId xmlns:a16="http://schemas.microsoft.com/office/drawing/2014/main" val="20003"/>
                    </a:ext>
                  </a:extLst>
                </a:gridCol>
                <a:gridCol w="2110740">
                  <a:extLst>
                    <a:ext uri="{9D8B030D-6E8A-4147-A177-3AD203B41FA5}">
                      <a16:colId xmlns:a16="http://schemas.microsoft.com/office/drawing/2014/main" val="20004"/>
                    </a:ext>
                  </a:extLst>
                </a:gridCol>
              </a:tblGrid>
              <a:tr h="769620">
                <a:tc>
                  <a:txBody>
                    <a:bodyPr/>
                    <a:lstStyle/>
                    <a:p>
                      <a:pPr indent="0" algn="ctr">
                        <a:buNone/>
                      </a:pPr>
                      <a:endParaRPr lang="en-US" altLang="en-US" sz="24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solidFill>
                      <a:schemeClr val="accent1">
                        <a:lumMod val="50000"/>
                      </a:schemeClr>
                    </a:solidFill>
                  </a:tcPr>
                </a:tc>
                <a:tc>
                  <a:txBody>
                    <a:bodyPr/>
                    <a:lstStyle/>
                    <a:p>
                      <a:pPr indent="0" algn="ctr">
                        <a:buNone/>
                      </a:pPr>
                      <a:r>
                        <a:rPr lang="zh-CN" sz="2400" b="0" dirty="0">
                          <a:solidFill>
                            <a:schemeClr val="bg1"/>
                          </a:solidFill>
                          <a:latin typeface="华文仿宋" panose="02010600040101010101" charset="-122"/>
                          <a:ea typeface="华文仿宋" panose="02010600040101010101" charset="-122"/>
                          <a:cs typeface="华文仿宋" panose="02010600040101010101" charset="-122"/>
                        </a:rPr>
                        <a:t>搬运AGV</a:t>
                      </a:r>
                      <a:endParaRPr lang="zh-CN" altLang="en-US" sz="2400" b="0" dirty="0">
                        <a:solidFill>
                          <a:schemeClr val="bg1"/>
                        </a:solidFill>
                        <a:latin typeface="华文仿宋" panose="02010600040101010101" charset="-122"/>
                        <a:ea typeface="华文仿宋" panose="02010600040101010101" charset="-122"/>
                        <a:cs typeface="华文仿宋" panose="02010600040101010101"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zh-CN" sz="2400" b="0">
                          <a:solidFill>
                            <a:schemeClr val="bg1"/>
                          </a:solidFill>
                          <a:latin typeface="华文仿宋" panose="02010600040101010101" charset="-122"/>
                          <a:ea typeface="华文仿宋" panose="02010600040101010101" charset="-122"/>
                        </a:rPr>
                        <a:t>多层穿梭车</a:t>
                      </a:r>
                      <a:endParaRPr lang="zh-CN" altLang="en-US" sz="2400" b="0">
                        <a:solidFill>
                          <a:schemeClr val="bg1"/>
                        </a:solidFill>
                        <a:latin typeface="华文仿宋" panose="02010600040101010101" charset="-122"/>
                        <a:ea typeface="华文仿宋" panose="02010600040101010101"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zh-CN" sz="2400" b="0">
                          <a:solidFill>
                            <a:schemeClr val="bg1"/>
                          </a:solidFill>
                          <a:latin typeface="华文仿宋" panose="02010600040101010101" charset="-122"/>
                          <a:ea typeface="华文仿宋" panose="02010600040101010101" charset="-122"/>
                          <a:cs typeface="华文仿宋" panose="02010600040101010101" charset="-122"/>
                        </a:rPr>
                        <a:t>分拣AGV</a:t>
                      </a:r>
                      <a:endParaRPr lang="zh-CN" altLang="en-US" sz="2400" b="0">
                        <a:solidFill>
                          <a:schemeClr val="bg1"/>
                        </a:solidFill>
                        <a:latin typeface="华文仿宋" panose="02010600040101010101" charset="-122"/>
                        <a:ea typeface="华文仿宋" panose="02010600040101010101" charset="-122"/>
                        <a:cs typeface="华文仿宋" panose="02010600040101010101"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zh-CN" sz="2400" b="0">
                          <a:solidFill>
                            <a:schemeClr val="bg1"/>
                          </a:solidFill>
                          <a:latin typeface="华文仿宋" panose="02010600040101010101" charset="-122"/>
                          <a:ea typeface="华文仿宋" panose="02010600040101010101" charset="-122"/>
                        </a:rPr>
                        <a:t>自动分拣机</a:t>
                      </a:r>
                      <a:endParaRPr lang="zh-CN" altLang="en-US" sz="2400" b="0">
                        <a:solidFill>
                          <a:schemeClr val="bg1"/>
                        </a:solidFill>
                        <a:latin typeface="华文仿宋" panose="02010600040101010101" charset="-122"/>
                        <a:ea typeface="华文仿宋" panose="02010600040101010101" charset="-122"/>
                      </a:endParaRPr>
                    </a:p>
                  </a:txBody>
                  <a:tcPr marL="12700" marR="12700" marT="12700" anchor="ctr">
                    <a:lnL>
                      <a:noFill/>
                    </a:lnL>
                    <a:lnR cap="flat">
                      <a:noFill/>
                    </a:lnR>
                    <a:lnT cap="flat">
                      <a:noFill/>
                    </a:lnT>
                    <a:lnB w="12700" cap="flat">
                      <a:solidFill>
                        <a:schemeClr val="tx1"/>
                      </a:solidFill>
                      <a:prstDash val="solid"/>
                    </a:lnB>
                    <a:lnTlToBr>
                      <a:noFill/>
                    </a:lnTlToBr>
                    <a:lnBlToTr>
                      <a:noFill/>
                    </a:lnBlToTr>
                    <a:solidFill>
                      <a:schemeClr val="accent1">
                        <a:lumMod val="50000"/>
                      </a:schemeClr>
                    </a:solidFill>
                  </a:tcPr>
                </a:tc>
                <a:extLst>
                  <a:ext uri="{0D108BD9-81ED-4DB2-BD59-A6C34878D82A}">
                    <a16:rowId xmlns:a16="http://schemas.microsoft.com/office/drawing/2014/main" val="10000"/>
                  </a:ext>
                </a:extLst>
              </a:tr>
              <a:tr h="504825">
                <a:tc>
                  <a:txBody>
                    <a:bodyPr/>
                    <a:lstStyle/>
                    <a:p>
                      <a:pPr indent="0" algn="ctr">
                        <a:buNone/>
                      </a:pPr>
                      <a:r>
                        <a:rPr lang="zh-CN" sz="2400" b="0" dirty="0">
                          <a:solidFill>
                            <a:schemeClr val="bg1"/>
                          </a:solidFill>
                          <a:latin typeface="华文仿宋" panose="02010600040101010101" charset="-122"/>
                          <a:ea typeface="华文仿宋" panose="02010600040101010101" charset="-122"/>
                        </a:rPr>
                        <a:t>入库</a:t>
                      </a:r>
                      <a:endParaRPr lang="zh-CN" altLang="en-US" sz="2400" b="0" dirty="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50000"/>
                      </a:schemeClr>
                    </a:solidFill>
                  </a:tcPr>
                </a:tc>
                <a:tc>
                  <a:txBody>
                    <a:bodyPr/>
                    <a:lstStyle/>
                    <a:p>
                      <a:pPr indent="0" algn="ctr">
                        <a:buNone/>
                      </a:pPr>
                      <a:r>
                        <a:rPr lang="zh-CN" altLang="en-US" sz="2400" dirty="0">
                          <a:latin typeface="华文仿宋" panose="02010600040101010101" charset="-122"/>
                          <a:ea typeface="华文仿宋" panose="02010600040101010101" charset="-122"/>
                          <a:sym typeface="Wingdings" panose="05000000000000000000" pitchFamily="2" charset="2"/>
                        </a:rPr>
                        <a:t></a:t>
                      </a:r>
                      <a:endParaRPr lang="zh-CN" altLang="en-US" sz="2400" dirty="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zh-CN" altLang="en-US" sz="2400" dirty="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503555">
                <a:tc>
                  <a:txBody>
                    <a:bodyPr/>
                    <a:lstStyle/>
                    <a:p>
                      <a:pPr indent="0" algn="ctr">
                        <a:buNone/>
                      </a:pPr>
                      <a:r>
                        <a:rPr lang="zh-CN" sz="2400" b="0" dirty="0">
                          <a:solidFill>
                            <a:schemeClr val="bg1"/>
                          </a:solidFill>
                          <a:latin typeface="华文仿宋" panose="02010600040101010101" charset="-122"/>
                          <a:ea typeface="华文仿宋" panose="02010600040101010101" charset="-122"/>
                        </a:rPr>
                        <a:t>盘点</a:t>
                      </a:r>
                      <a:endParaRPr lang="zh-CN" altLang="en-US" sz="2400" b="0" dirty="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50000"/>
                      </a:schemeClr>
                    </a:solidFill>
                  </a:tcPr>
                </a:tc>
                <a:tc>
                  <a:txBody>
                    <a:bodyPr/>
                    <a:lstStyle/>
                    <a:p>
                      <a:pPr indent="0" algn="ctr">
                        <a:buNone/>
                      </a:pPr>
                      <a:endParaRPr lang="zh-CN" altLang="en-US" sz="2400" dirty="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504190">
                <a:tc>
                  <a:txBody>
                    <a:bodyPr/>
                    <a:lstStyle/>
                    <a:p>
                      <a:pPr indent="0" algn="ctr">
                        <a:buNone/>
                      </a:pPr>
                      <a:r>
                        <a:rPr lang="zh-CN" sz="2400" b="0" dirty="0">
                          <a:solidFill>
                            <a:schemeClr val="bg1"/>
                          </a:solidFill>
                          <a:latin typeface="华文仿宋" panose="02010600040101010101" charset="-122"/>
                          <a:ea typeface="华文仿宋" panose="02010600040101010101" charset="-122"/>
                        </a:rPr>
                        <a:t>拣货</a:t>
                      </a:r>
                      <a:endParaRPr lang="zh-CN" altLang="en-US" sz="2400" b="0" dirty="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50000"/>
                      </a:schemeClr>
                    </a:solidFill>
                  </a:tcPr>
                </a:tc>
                <a:tc>
                  <a:txBody>
                    <a:bodyPr/>
                    <a:lstStyle/>
                    <a:p>
                      <a:pPr indent="0" algn="ctr">
                        <a:buNone/>
                      </a:pPr>
                      <a:endParaRPr lang="zh-CN" altLang="en-US" sz="2400" dirty="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504825">
                <a:tc>
                  <a:txBody>
                    <a:bodyPr/>
                    <a:lstStyle/>
                    <a:p>
                      <a:pPr indent="0" algn="ctr">
                        <a:buNone/>
                      </a:pPr>
                      <a:r>
                        <a:rPr lang="zh-CN" sz="2400" b="0" dirty="0">
                          <a:solidFill>
                            <a:schemeClr val="bg1"/>
                          </a:solidFill>
                          <a:latin typeface="华文仿宋" panose="02010600040101010101" charset="-122"/>
                          <a:ea typeface="华文仿宋" panose="02010600040101010101" charset="-122"/>
                        </a:rPr>
                        <a:t>分货</a:t>
                      </a:r>
                      <a:endParaRPr lang="zh-CN" altLang="en-US" sz="2400" b="0" dirty="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50000"/>
                      </a:schemeClr>
                    </a:solidFill>
                  </a:tcPr>
                </a:tc>
                <a:tc>
                  <a:txBody>
                    <a:bodyPr/>
                    <a:lstStyle/>
                    <a:p>
                      <a:pPr indent="0" algn="ctr">
                        <a:buNone/>
                      </a:pPr>
                      <a:r>
                        <a:rPr lang="zh-CN" altLang="en-US" sz="2400" dirty="0">
                          <a:latin typeface="华文仿宋" panose="02010600040101010101" charset="-122"/>
                          <a:ea typeface="华文仿宋" panose="02010600040101010101" charset="-122"/>
                          <a:sym typeface="Wingdings" panose="05000000000000000000" pitchFamily="2" charset="2"/>
                        </a:rPr>
                        <a:t></a:t>
                      </a:r>
                      <a:endParaRPr lang="zh-CN" altLang="en-US" sz="2400" dirty="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504825">
                <a:tc>
                  <a:txBody>
                    <a:bodyPr/>
                    <a:lstStyle/>
                    <a:p>
                      <a:pPr indent="0" algn="ctr">
                        <a:buNone/>
                      </a:pPr>
                      <a:r>
                        <a:rPr lang="zh-CN" sz="2400" b="0" dirty="0">
                          <a:solidFill>
                            <a:schemeClr val="bg1"/>
                          </a:solidFill>
                          <a:latin typeface="华文仿宋" panose="02010600040101010101" charset="-122"/>
                          <a:ea typeface="华文仿宋" panose="02010600040101010101" charset="-122"/>
                        </a:rPr>
                        <a:t>发货</a:t>
                      </a:r>
                      <a:endParaRPr lang="zh-CN" altLang="en-US" sz="2400" b="0" dirty="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50000"/>
                      </a:schemeClr>
                    </a:solidFill>
                  </a:tcPr>
                </a:tc>
                <a:tc>
                  <a:txBody>
                    <a:bodyPr/>
                    <a:lstStyle/>
                    <a:p>
                      <a:pPr indent="0" algn="ctr">
                        <a:buNone/>
                      </a:pPr>
                      <a:endParaRPr lang="zh-CN" altLang="en-US" sz="2400" dirty="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zh-CN" altLang="en-US" sz="2400" dirty="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 name="文本框 5"/>
          <p:cNvSpPr txBox="1"/>
          <p:nvPr/>
        </p:nvSpPr>
        <p:spPr>
          <a:xfrm>
            <a:off x="1776730" y="1557020"/>
            <a:ext cx="8962390" cy="1038860"/>
          </a:xfrm>
          <a:prstGeom prst="rect">
            <a:avLst/>
          </a:prstGeom>
          <a:noFill/>
        </p:spPr>
        <p:txBody>
          <a:bodyPr wrap="square" rtlCol="0">
            <a:spAutoFit/>
          </a:bodyPr>
          <a:lstStyle/>
          <a:p>
            <a:pPr algn="ctr">
              <a:lnSpc>
                <a:spcPct val="110000"/>
              </a:lnSpc>
            </a:pPr>
            <a:r>
              <a:rPr lang="zh-CN" altLang="en-US" sz="2800" dirty="0"/>
              <a:t>分小组讨论，比较各种设备适应的不同场景，将设备与作业环节匹配</a:t>
            </a:r>
          </a:p>
        </p:txBody>
      </p:sp>
      <p:sp>
        <p:nvSpPr>
          <p:cNvPr id="7"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9.1.1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仓库中常见自动化设备</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设备分类及应用场景概述</a:t>
            </a:r>
          </a:p>
        </p:txBody>
      </p:sp>
      <p:graphicFrame>
        <p:nvGraphicFramePr>
          <p:cNvPr id="5" name="表格 4"/>
          <p:cNvGraphicFramePr/>
          <p:nvPr>
            <p:custDataLst>
              <p:tags r:id="rId1"/>
            </p:custDataLst>
          </p:nvPr>
        </p:nvGraphicFramePr>
        <p:xfrm>
          <a:off x="1520825" y="1988820"/>
          <a:ext cx="9150350" cy="3992880"/>
        </p:xfrm>
        <a:graphic>
          <a:graphicData uri="http://schemas.openxmlformats.org/drawingml/2006/table">
            <a:tbl>
              <a:tblPr firstRow="1" bandRow="1">
                <a:tableStyleId>{5C22544A-7EE6-4342-B048-85BDC9FD1C3A}</a:tableStyleId>
              </a:tblPr>
              <a:tblGrid>
                <a:gridCol w="1612900">
                  <a:extLst>
                    <a:ext uri="{9D8B030D-6E8A-4147-A177-3AD203B41FA5}">
                      <a16:colId xmlns:a16="http://schemas.microsoft.com/office/drawing/2014/main" val="20000"/>
                    </a:ext>
                  </a:extLst>
                </a:gridCol>
                <a:gridCol w="1614170">
                  <a:extLst>
                    <a:ext uri="{9D8B030D-6E8A-4147-A177-3AD203B41FA5}">
                      <a16:colId xmlns:a16="http://schemas.microsoft.com/office/drawing/2014/main" val="20001"/>
                    </a:ext>
                  </a:extLst>
                </a:gridCol>
                <a:gridCol w="2155190">
                  <a:extLst>
                    <a:ext uri="{9D8B030D-6E8A-4147-A177-3AD203B41FA5}">
                      <a16:colId xmlns:a16="http://schemas.microsoft.com/office/drawing/2014/main" val="20002"/>
                    </a:ext>
                  </a:extLst>
                </a:gridCol>
                <a:gridCol w="1613535">
                  <a:extLst>
                    <a:ext uri="{9D8B030D-6E8A-4147-A177-3AD203B41FA5}">
                      <a16:colId xmlns:a16="http://schemas.microsoft.com/office/drawing/2014/main" val="20003"/>
                    </a:ext>
                  </a:extLst>
                </a:gridCol>
                <a:gridCol w="2154555">
                  <a:extLst>
                    <a:ext uri="{9D8B030D-6E8A-4147-A177-3AD203B41FA5}">
                      <a16:colId xmlns:a16="http://schemas.microsoft.com/office/drawing/2014/main" val="20004"/>
                    </a:ext>
                  </a:extLst>
                </a:gridCol>
              </a:tblGrid>
              <a:tr h="933450">
                <a:tc>
                  <a:txBody>
                    <a:bodyPr/>
                    <a:lstStyle/>
                    <a:p>
                      <a:pPr indent="0" algn="ctr">
                        <a:buNone/>
                      </a:pPr>
                      <a:endParaRPr lang="en-US" altLang="en-US" sz="24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solidFill>
                      <a:schemeClr val="accent1">
                        <a:lumMod val="50000"/>
                      </a:schemeClr>
                    </a:solidFill>
                  </a:tcPr>
                </a:tc>
                <a:tc>
                  <a:txBody>
                    <a:bodyPr/>
                    <a:lstStyle/>
                    <a:p>
                      <a:pPr indent="0" algn="ctr">
                        <a:buNone/>
                      </a:pPr>
                      <a:r>
                        <a:rPr lang="zh-CN" sz="2400" b="0">
                          <a:solidFill>
                            <a:schemeClr val="bg1"/>
                          </a:solidFill>
                          <a:latin typeface="华文仿宋" panose="02010600040101010101" charset="-122"/>
                          <a:ea typeface="华文仿宋" panose="02010600040101010101" charset="-122"/>
                          <a:cs typeface="华文仿宋" panose="02010600040101010101" charset="-122"/>
                        </a:rPr>
                        <a:t>搬运AGV</a:t>
                      </a:r>
                      <a:endParaRPr lang="zh-CN" altLang="en-US" sz="2400" b="0">
                        <a:solidFill>
                          <a:schemeClr val="bg1"/>
                        </a:solidFill>
                        <a:latin typeface="华文仿宋" panose="02010600040101010101" charset="-122"/>
                        <a:ea typeface="华文仿宋" panose="02010600040101010101" charset="-122"/>
                        <a:cs typeface="华文仿宋" panose="02010600040101010101"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zh-CN" sz="2400" b="0">
                          <a:solidFill>
                            <a:schemeClr val="bg1"/>
                          </a:solidFill>
                          <a:latin typeface="华文仿宋" panose="02010600040101010101" charset="-122"/>
                          <a:ea typeface="华文仿宋" panose="02010600040101010101" charset="-122"/>
                        </a:rPr>
                        <a:t>多层穿梭车</a:t>
                      </a:r>
                      <a:endParaRPr lang="zh-CN" altLang="en-US" sz="2400" b="0">
                        <a:solidFill>
                          <a:schemeClr val="bg1"/>
                        </a:solidFill>
                        <a:latin typeface="华文仿宋" panose="02010600040101010101" charset="-122"/>
                        <a:ea typeface="华文仿宋" panose="02010600040101010101"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zh-CN" sz="2400" b="0">
                          <a:solidFill>
                            <a:schemeClr val="bg1"/>
                          </a:solidFill>
                          <a:latin typeface="华文仿宋" panose="02010600040101010101" charset="-122"/>
                          <a:ea typeface="华文仿宋" panose="02010600040101010101" charset="-122"/>
                          <a:cs typeface="华文仿宋" panose="02010600040101010101" charset="-122"/>
                        </a:rPr>
                        <a:t>分拣AGV</a:t>
                      </a:r>
                      <a:endParaRPr lang="zh-CN" altLang="en-US" sz="2400" b="0">
                        <a:solidFill>
                          <a:schemeClr val="bg1"/>
                        </a:solidFill>
                        <a:latin typeface="华文仿宋" panose="02010600040101010101" charset="-122"/>
                        <a:ea typeface="华文仿宋" panose="02010600040101010101" charset="-122"/>
                        <a:cs typeface="华文仿宋" panose="02010600040101010101"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zh-CN" sz="2400" b="0">
                          <a:solidFill>
                            <a:schemeClr val="bg1"/>
                          </a:solidFill>
                          <a:latin typeface="华文仿宋" panose="02010600040101010101" charset="-122"/>
                          <a:ea typeface="华文仿宋" panose="02010600040101010101" charset="-122"/>
                        </a:rPr>
                        <a:t>自动分拣机</a:t>
                      </a:r>
                      <a:endParaRPr lang="zh-CN" altLang="en-US" sz="2400" b="0">
                        <a:solidFill>
                          <a:schemeClr val="bg1"/>
                        </a:solidFill>
                        <a:latin typeface="华文仿宋" panose="02010600040101010101" charset="-122"/>
                        <a:ea typeface="华文仿宋" panose="02010600040101010101" charset="-122"/>
                      </a:endParaRPr>
                    </a:p>
                  </a:txBody>
                  <a:tcPr marL="12700" marR="12700" marT="12700" anchor="ctr">
                    <a:lnL>
                      <a:noFill/>
                    </a:lnL>
                    <a:lnR cap="flat">
                      <a:noFill/>
                    </a:lnR>
                    <a:lnT cap="flat">
                      <a:noFill/>
                    </a:lnT>
                    <a:lnB w="12700" cap="flat">
                      <a:solidFill>
                        <a:schemeClr val="tx1"/>
                      </a:solidFill>
                      <a:prstDash val="solid"/>
                    </a:lnB>
                    <a:lnTlToBr>
                      <a:noFill/>
                    </a:lnTlToBr>
                    <a:lnBlToTr>
                      <a:noFill/>
                    </a:lnBlToTr>
                    <a:solidFill>
                      <a:schemeClr val="accent1">
                        <a:lumMod val="50000"/>
                      </a:schemeClr>
                    </a:solidFill>
                  </a:tcPr>
                </a:tc>
                <a:extLst>
                  <a:ext uri="{0D108BD9-81ED-4DB2-BD59-A6C34878D82A}">
                    <a16:rowId xmlns:a16="http://schemas.microsoft.com/office/drawing/2014/main" val="10000"/>
                  </a:ext>
                </a:extLst>
              </a:tr>
              <a:tr h="612140">
                <a:tc>
                  <a:txBody>
                    <a:bodyPr/>
                    <a:lstStyle/>
                    <a:p>
                      <a:pPr indent="0" algn="ctr">
                        <a:buNone/>
                      </a:pPr>
                      <a:r>
                        <a:rPr lang="zh-CN" sz="2400" b="0">
                          <a:solidFill>
                            <a:schemeClr val="bg1"/>
                          </a:solidFill>
                          <a:latin typeface="华文仿宋" panose="02010600040101010101" charset="-122"/>
                          <a:ea typeface="华文仿宋" panose="02010600040101010101" charset="-122"/>
                        </a:rPr>
                        <a:t>入库</a:t>
                      </a:r>
                      <a:endParaRPr lang="zh-CN" altLang="en-US" sz="24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50000"/>
                      </a:schemeClr>
                    </a:solid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610870">
                <a:tc>
                  <a:txBody>
                    <a:bodyPr/>
                    <a:lstStyle/>
                    <a:p>
                      <a:pPr indent="0" algn="ctr">
                        <a:buNone/>
                      </a:pPr>
                      <a:r>
                        <a:rPr lang="zh-CN" sz="2400" b="0">
                          <a:solidFill>
                            <a:schemeClr val="bg1"/>
                          </a:solidFill>
                          <a:latin typeface="华文仿宋" panose="02010600040101010101" charset="-122"/>
                          <a:ea typeface="华文仿宋" panose="02010600040101010101" charset="-122"/>
                        </a:rPr>
                        <a:t>盘点</a:t>
                      </a:r>
                      <a:endParaRPr lang="zh-CN" altLang="en-US" sz="24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50000"/>
                      </a:schemeClr>
                    </a:solid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611505">
                <a:tc>
                  <a:txBody>
                    <a:bodyPr/>
                    <a:lstStyle/>
                    <a:p>
                      <a:pPr indent="0" algn="ctr">
                        <a:buNone/>
                      </a:pPr>
                      <a:r>
                        <a:rPr lang="zh-CN" sz="2400" b="0">
                          <a:solidFill>
                            <a:schemeClr val="bg1"/>
                          </a:solidFill>
                          <a:latin typeface="华文仿宋" panose="02010600040101010101" charset="-122"/>
                          <a:ea typeface="华文仿宋" panose="02010600040101010101" charset="-122"/>
                        </a:rPr>
                        <a:t>拣货</a:t>
                      </a:r>
                      <a:endParaRPr lang="zh-CN" altLang="en-US" sz="24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50000"/>
                      </a:schemeClr>
                    </a:solid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612775">
                <a:tc>
                  <a:txBody>
                    <a:bodyPr/>
                    <a:lstStyle/>
                    <a:p>
                      <a:pPr indent="0" algn="ctr">
                        <a:buNone/>
                      </a:pPr>
                      <a:r>
                        <a:rPr lang="zh-CN" sz="2400" b="0">
                          <a:solidFill>
                            <a:schemeClr val="bg1"/>
                          </a:solidFill>
                          <a:latin typeface="华文仿宋" panose="02010600040101010101" charset="-122"/>
                          <a:ea typeface="华文仿宋" panose="02010600040101010101" charset="-122"/>
                        </a:rPr>
                        <a:t>分货</a:t>
                      </a:r>
                      <a:endParaRPr lang="zh-CN" altLang="en-US" sz="24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50000"/>
                      </a:schemeClr>
                    </a:solid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612140">
                <a:tc>
                  <a:txBody>
                    <a:bodyPr/>
                    <a:lstStyle/>
                    <a:p>
                      <a:pPr indent="0" algn="ctr">
                        <a:buNone/>
                      </a:pPr>
                      <a:r>
                        <a:rPr lang="zh-CN" sz="2400" b="0">
                          <a:solidFill>
                            <a:schemeClr val="bg1"/>
                          </a:solidFill>
                          <a:latin typeface="华文仿宋" panose="02010600040101010101" charset="-122"/>
                          <a:ea typeface="华文仿宋" panose="02010600040101010101" charset="-122"/>
                        </a:rPr>
                        <a:t>发货</a:t>
                      </a:r>
                      <a:endParaRPr lang="zh-CN" altLang="en-US" sz="24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50000"/>
                      </a:schemeClr>
                    </a:solid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zh-CN" altLang="en-US" sz="24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文本框 1"/>
          <p:cNvSpPr txBox="1"/>
          <p:nvPr/>
        </p:nvSpPr>
        <p:spPr>
          <a:xfrm>
            <a:off x="3792220" y="3068955"/>
            <a:ext cx="349885" cy="460375"/>
          </a:xfrm>
          <a:prstGeom prst="rect">
            <a:avLst/>
          </a:prstGeom>
          <a:noFill/>
        </p:spPr>
        <p:txBody>
          <a:bodyPr wrap="none" rtlCol="0" anchor="t">
            <a:spAutoFit/>
          </a:bodyPr>
          <a:lstStyle/>
          <a:p>
            <a:r>
              <a:rPr lang="zh-CN" altLang="en-US" sz="2400">
                <a:latin typeface="Arial" panose="020B0604020202020204" pitchFamily="34" charset="0"/>
                <a:cs typeface="Arial" panose="020B0604020202020204" pitchFamily="34" charset="0"/>
              </a:rPr>
              <a:t>√</a:t>
            </a:r>
          </a:p>
        </p:txBody>
      </p:sp>
      <p:sp>
        <p:nvSpPr>
          <p:cNvPr id="3" name="文本框 2"/>
          <p:cNvSpPr txBox="1"/>
          <p:nvPr/>
        </p:nvSpPr>
        <p:spPr>
          <a:xfrm>
            <a:off x="3792220" y="4869180"/>
            <a:ext cx="349885" cy="460375"/>
          </a:xfrm>
          <a:prstGeom prst="rect">
            <a:avLst/>
          </a:prstGeom>
          <a:noFill/>
        </p:spPr>
        <p:txBody>
          <a:bodyPr wrap="none" rtlCol="0" anchor="t">
            <a:spAutoFit/>
          </a:bodyPr>
          <a:lstStyle/>
          <a:p>
            <a:r>
              <a:rPr lang="zh-CN" altLang="en-US" sz="2400">
                <a:latin typeface="Arial" panose="020B0604020202020204" pitchFamily="34" charset="0"/>
                <a:cs typeface="Arial" panose="020B0604020202020204" pitchFamily="34" charset="0"/>
              </a:rPr>
              <a:t>√</a:t>
            </a:r>
          </a:p>
        </p:txBody>
      </p:sp>
      <p:sp>
        <p:nvSpPr>
          <p:cNvPr id="4" name="文本框 3"/>
          <p:cNvSpPr txBox="1"/>
          <p:nvPr/>
        </p:nvSpPr>
        <p:spPr>
          <a:xfrm>
            <a:off x="5664200" y="3644900"/>
            <a:ext cx="349885" cy="460375"/>
          </a:xfrm>
          <a:prstGeom prst="rect">
            <a:avLst/>
          </a:prstGeom>
          <a:noFill/>
        </p:spPr>
        <p:txBody>
          <a:bodyPr wrap="none" rtlCol="0" anchor="t">
            <a:spAutoFit/>
          </a:bodyPr>
          <a:lstStyle/>
          <a:p>
            <a:r>
              <a:rPr lang="zh-CN" altLang="en-US" sz="2400">
                <a:latin typeface="Arial" panose="020B0604020202020204" pitchFamily="34" charset="0"/>
                <a:cs typeface="Arial" panose="020B0604020202020204" pitchFamily="34" charset="0"/>
              </a:rPr>
              <a:t>√</a:t>
            </a:r>
          </a:p>
        </p:txBody>
      </p:sp>
      <p:sp>
        <p:nvSpPr>
          <p:cNvPr id="7" name="文本框 6"/>
          <p:cNvSpPr txBox="1"/>
          <p:nvPr/>
        </p:nvSpPr>
        <p:spPr>
          <a:xfrm>
            <a:off x="5664200" y="4221480"/>
            <a:ext cx="349885" cy="460375"/>
          </a:xfrm>
          <a:prstGeom prst="rect">
            <a:avLst/>
          </a:prstGeom>
          <a:noFill/>
        </p:spPr>
        <p:txBody>
          <a:bodyPr wrap="none" rtlCol="0" anchor="t">
            <a:spAutoFit/>
          </a:bodyPr>
          <a:lstStyle/>
          <a:p>
            <a:r>
              <a:rPr lang="zh-CN" altLang="en-US" sz="2400" dirty="0">
                <a:latin typeface="Arial" panose="020B0604020202020204" pitchFamily="34" charset="0"/>
                <a:cs typeface="Arial" panose="020B0604020202020204" pitchFamily="34" charset="0"/>
              </a:rPr>
              <a:t>√</a:t>
            </a:r>
          </a:p>
        </p:txBody>
      </p:sp>
      <p:sp>
        <p:nvSpPr>
          <p:cNvPr id="12" name="文本框 11"/>
          <p:cNvSpPr txBox="1"/>
          <p:nvPr/>
        </p:nvSpPr>
        <p:spPr>
          <a:xfrm>
            <a:off x="7536180" y="4221480"/>
            <a:ext cx="349885" cy="460375"/>
          </a:xfrm>
          <a:prstGeom prst="rect">
            <a:avLst/>
          </a:prstGeom>
          <a:noFill/>
        </p:spPr>
        <p:txBody>
          <a:bodyPr wrap="none" rtlCol="0" anchor="t">
            <a:spAutoFit/>
          </a:bodyPr>
          <a:lstStyle/>
          <a:p>
            <a:r>
              <a:rPr lang="zh-CN" altLang="en-US" sz="2400" dirty="0">
                <a:latin typeface="Arial" panose="020B0604020202020204" pitchFamily="34" charset="0"/>
                <a:cs typeface="Arial" panose="020B0604020202020204" pitchFamily="34" charset="0"/>
              </a:rPr>
              <a:t>√</a:t>
            </a:r>
          </a:p>
        </p:txBody>
      </p:sp>
      <p:sp>
        <p:nvSpPr>
          <p:cNvPr id="13" name="文本框 12"/>
          <p:cNvSpPr txBox="1"/>
          <p:nvPr/>
        </p:nvSpPr>
        <p:spPr>
          <a:xfrm>
            <a:off x="7536815" y="4869180"/>
            <a:ext cx="349885" cy="460375"/>
          </a:xfrm>
          <a:prstGeom prst="rect">
            <a:avLst/>
          </a:prstGeom>
          <a:noFill/>
        </p:spPr>
        <p:txBody>
          <a:bodyPr wrap="none" rtlCol="0" anchor="t">
            <a:spAutoFit/>
          </a:bodyPr>
          <a:lstStyle/>
          <a:p>
            <a:r>
              <a:rPr lang="zh-CN" altLang="en-US" sz="2400">
                <a:latin typeface="Arial" panose="020B0604020202020204" pitchFamily="34" charset="0"/>
                <a:cs typeface="Arial" panose="020B0604020202020204" pitchFamily="34" charset="0"/>
              </a:rPr>
              <a:t>√</a:t>
            </a:r>
          </a:p>
        </p:txBody>
      </p:sp>
      <p:sp>
        <p:nvSpPr>
          <p:cNvPr id="14" name="文本框 13"/>
          <p:cNvSpPr txBox="1"/>
          <p:nvPr/>
        </p:nvSpPr>
        <p:spPr>
          <a:xfrm>
            <a:off x="9408160" y="4221480"/>
            <a:ext cx="349885" cy="460375"/>
          </a:xfrm>
          <a:prstGeom prst="rect">
            <a:avLst/>
          </a:prstGeom>
          <a:noFill/>
        </p:spPr>
        <p:txBody>
          <a:bodyPr wrap="none" rtlCol="0" anchor="t">
            <a:spAutoFit/>
          </a:bodyPr>
          <a:lstStyle/>
          <a:p>
            <a:r>
              <a:rPr lang="zh-CN" altLang="en-US" sz="2400" dirty="0">
                <a:latin typeface="Arial" panose="020B0604020202020204" pitchFamily="34" charset="0"/>
                <a:cs typeface="Arial" panose="020B0604020202020204" pitchFamily="34" charset="0"/>
              </a:rPr>
              <a:t>√</a:t>
            </a:r>
          </a:p>
        </p:txBody>
      </p:sp>
      <p:sp>
        <p:nvSpPr>
          <p:cNvPr id="1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9.1.1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仓库中常见自动化设备</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设备分类及应用场景概述</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9.1.2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设备的运动动作机构</a:t>
            </a:r>
            <a:endPar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文本框 1"/>
          <p:cNvSpPr txBox="1"/>
          <p:nvPr/>
        </p:nvSpPr>
        <p:spPr>
          <a:xfrm>
            <a:off x="1127760" y="1700530"/>
            <a:ext cx="4750435" cy="3784600"/>
          </a:xfrm>
          <a:prstGeom prst="rect">
            <a:avLst/>
          </a:prstGeom>
          <a:noFill/>
        </p:spPr>
        <p:txBody>
          <a:bodyPr wrap="square" rtlCol="0" anchor="t">
            <a:spAutoFit/>
          </a:bodyPr>
          <a:lstStyle/>
          <a:p>
            <a:pPr>
              <a:lnSpc>
                <a:spcPct val="150000"/>
              </a:lnSpc>
            </a:pPr>
            <a:r>
              <a:rPr lang="zh-CN" altLang="en-US" sz="2000" b="1" dirty="0"/>
              <a:t>设备的运动动作结构</a:t>
            </a:r>
          </a:p>
          <a:p>
            <a:pPr>
              <a:lnSpc>
                <a:spcPct val="150000"/>
              </a:lnSpc>
            </a:pPr>
            <a:r>
              <a:rPr lang="zh-CN" altLang="en-US" sz="2000" dirty="0"/>
              <a:t>智能机器人设备需要运动机构，使设备在环境中无约束地运动，运动机构很大程度上决定着智能机器人的运动性能。</a:t>
            </a:r>
          </a:p>
          <a:p>
            <a:pPr>
              <a:lnSpc>
                <a:spcPct val="150000"/>
              </a:lnSpc>
            </a:pPr>
            <a:endParaRPr lang="zh-CN" altLang="en-US" sz="2000" dirty="0"/>
          </a:p>
          <a:p>
            <a:pPr>
              <a:lnSpc>
                <a:spcPct val="150000"/>
              </a:lnSpc>
            </a:pPr>
            <a:r>
              <a:rPr lang="zh-CN" altLang="en-US" sz="2000" b="1" dirty="0"/>
              <a:t>常见的机器人运动动作包括</a:t>
            </a:r>
            <a:r>
              <a:rPr lang="zh-CN" altLang="en-US" sz="2000" dirty="0"/>
              <a:t>：</a:t>
            </a:r>
          </a:p>
          <a:p>
            <a:pPr>
              <a:lnSpc>
                <a:spcPct val="150000"/>
              </a:lnSpc>
            </a:pPr>
            <a:r>
              <a:rPr lang="zh-CN" altLang="en-US" sz="2000" b="1" dirty="0">
                <a:solidFill>
                  <a:srgbClr val="FF0000"/>
                </a:solidFill>
              </a:rPr>
              <a:t>顶升、放下、托盘旋转、直行、转弯、翻板</a:t>
            </a:r>
            <a:r>
              <a:rPr lang="zh-CN" altLang="en-US" sz="2000" dirty="0"/>
              <a:t>等。</a:t>
            </a:r>
          </a:p>
        </p:txBody>
      </p:sp>
      <p:pic>
        <p:nvPicPr>
          <p:cNvPr id="3" name="图片 2"/>
          <p:cNvPicPr>
            <a:picLocks noChangeAspect="1"/>
          </p:cNvPicPr>
          <p:nvPr/>
        </p:nvPicPr>
        <p:blipFill>
          <a:blip r:embed="rId2"/>
          <a:stretch>
            <a:fillRect/>
          </a:stretch>
        </p:blipFill>
        <p:spPr>
          <a:xfrm>
            <a:off x="6168390" y="1878330"/>
            <a:ext cx="4861560" cy="3429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设备分类及应用场景概述</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9.1.2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设备的运动动作机构</a:t>
            </a:r>
            <a:endPar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文本框 1"/>
          <p:cNvSpPr txBox="1"/>
          <p:nvPr/>
        </p:nvSpPr>
        <p:spPr>
          <a:xfrm>
            <a:off x="1991360" y="2132965"/>
            <a:ext cx="8446135" cy="1900555"/>
          </a:xfrm>
          <a:prstGeom prst="rect">
            <a:avLst/>
          </a:prstGeom>
          <a:noFill/>
        </p:spPr>
        <p:txBody>
          <a:bodyPr wrap="square" rtlCol="0" anchor="t">
            <a:noAutofit/>
          </a:bodyPr>
          <a:lstStyle/>
          <a:p>
            <a:pPr marL="342900" indent="-342900">
              <a:lnSpc>
                <a:spcPct val="150000"/>
              </a:lnSpc>
              <a:buFont typeface="Arial" panose="020B0604020202020204" pitchFamily="34" charset="0"/>
              <a:buChar char="•"/>
            </a:pPr>
            <a:r>
              <a:rPr lang="zh-CN" altLang="en-US" sz="2400" dirty="0"/>
              <a:t>以搬运AGV设备为例，详细解释AGV设备的运动动作机构。</a:t>
            </a:r>
          </a:p>
          <a:p>
            <a:pPr marL="342900" indent="-342900">
              <a:lnSpc>
                <a:spcPct val="150000"/>
              </a:lnSpc>
              <a:buFont typeface="Arial" panose="020B0604020202020204" pitchFamily="34" charset="0"/>
              <a:buChar char="•"/>
            </a:pPr>
            <a:r>
              <a:rPr lang="zh-CN" altLang="en-US" sz="2400" dirty="0"/>
              <a:t>搬运AGV顶升、放下、托盘旋转、直行、转弯、翻板动作</a:t>
            </a:r>
          </a:p>
          <a:p>
            <a:pPr>
              <a:lnSpc>
                <a:spcPct val="150000"/>
              </a:lnSpc>
            </a:pPr>
            <a:r>
              <a:rPr lang="en-US" altLang="zh-CN" sz="2400" dirty="0"/>
              <a:t>--</a:t>
            </a:r>
            <a:r>
              <a:rPr lang="zh-CN" altLang="en-US" sz="2400" dirty="0"/>
              <a:t>-《京东无人仓地狼货到人解决方案mp4》</a:t>
            </a:r>
          </a:p>
        </p:txBody>
      </p:sp>
      <p:sp>
        <p:nvSpPr>
          <p:cNvPr id="3" name="文本框 2"/>
          <p:cNvSpPr txBox="1"/>
          <p:nvPr/>
        </p:nvSpPr>
        <p:spPr>
          <a:xfrm>
            <a:off x="2856230" y="4033520"/>
            <a:ext cx="6096000" cy="1198880"/>
          </a:xfrm>
          <a:prstGeom prst="rect">
            <a:avLst/>
          </a:prstGeom>
          <a:noFill/>
        </p:spPr>
        <p:txBody>
          <a:bodyPr wrap="square" rtlCol="0" anchor="t">
            <a:spAutoFit/>
          </a:bodyPr>
          <a:lstStyle/>
          <a:p>
            <a:r>
              <a:rPr lang="zh-CN" altLang="en-US" dirty="0"/>
              <a:t>https：//v.youku.com/v_show/id_XNTA2OTAzMzI3Ng==.html?spm=a2hbt.13141534.1_2.d_0&amp;scm=20140719.manual.114461.video_XNTA2OTAzMzI3Ng==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设备分类及应用场景概述</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9.1.2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设备的运动动作机构</a:t>
            </a:r>
            <a:endPar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aphicFrame>
        <p:nvGraphicFramePr>
          <p:cNvPr id="4" name="表格 3"/>
          <p:cNvGraphicFramePr/>
          <p:nvPr>
            <p:custDataLst>
              <p:tags r:id="rId1"/>
            </p:custDataLst>
          </p:nvPr>
        </p:nvGraphicFramePr>
        <p:xfrm>
          <a:off x="1141095" y="1844675"/>
          <a:ext cx="10542905" cy="4286250"/>
        </p:xfrm>
        <a:graphic>
          <a:graphicData uri="http://schemas.openxmlformats.org/drawingml/2006/table">
            <a:tbl>
              <a:tblPr firstRow="1" bandRow="1">
                <a:tableStyleId>{5C22544A-7EE6-4342-B048-85BDC9FD1C3A}</a:tableStyleId>
              </a:tblPr>
              <a:tblGrid>
                <a:gridCol w="2261870">
                  <a:extLst>
                    <a:ext uri="{9D8B030D-6E8A-4147-A177-3AD203B41FA5}">
                      <a16:colId xmlns:a16="http://schemas.microsoft.com/office/drawing/2014/main" val="20000"/>
                    </a:ext>
                  </a:extLst>
                </a:gridCol>
                <a:gridCol w="4139565">
                  <a:extLst>
                    <a:ext uri="{9D8B030D-6E8A-4147-A177-3AD203B41FA5}">
                      <a16:colId xmlns:a16="http://schemas.microsoft.com/office/drawing/2014/main" val="20001"/>
                    </a:ext>
                  </a:extLst>
                </a:gridCol>
                <a:gridCol w="4141470">
                  <a:extLst>
                    <a:ext uri="{9D8B030D-6E8A-4147-A177-3AD203B41FA5}">
                      <a16:colId xmlns:a16="http://schemas.microsoft.com/office/drawing/2014/main" val="20002"/>
                    </a:ext>
                  </a:extLst>
                </a:gridCol>
              </a:tblGrid>
              <a:tr h="635000">
                <a:tc>
                  <a:txBody>
                    <a:bodyPr/>
                    <a:lstStyle/>
                    <a:p>
                      <a:pPr indent="0" algn="ctr">
                        <a:buNone/>
                      </a:pPr>
                      <a:endParaRPr lang="en-US" altLang="en-US" sz="24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solidFill>
                      <a:schemeClr val="accent1">
                        <a:lumMod val="50000"/>
                      </a:schemeClr>
                    </a:solidFill>
                  </a:tcPr>
                </a:tc>
                <a:tc>
                  <a:txBody>
                    <a:bodyPr/>
                    <a:lstStyle/>
                    <a:p>
                      <a:pPr indent="0" algn="ctr">
                        <a:buNone/>
                      </a:pPr>
                      <a:r>
                        <a:rPr lang="zh-CN" sz="2400" b="0">
                          <a:solidFill>
                            <a:srgbClr val="FFFFFF"/>
                          </a:solidFill>
                          <a:latin typeface="华文仿宋" panose="02010600040101010101" charset="-122"/>
                          <a:ea typeface="华文仿宋" panose="02010600040101010101" charset="-122"/>
                          <a:cs typeface="华文仿宋" panose="02010600040101010101" charset="-122"/>
                        </a:rPr>
                        <a:t>Advantages优势</a:t>
                      </a:r>
                      <a:endParaRPr lang="zh-CN" altLang="en-US" sz="2400" b="0">
                        <a:solidFill>
                          <a:srgbClr val="FFFFFF"/>
                        </a:solidFill>
                        <a:latin typeface="华文仿宋" panose="02010600040101010101" charset="-122"/>
                        <a:ea typeface="华文仿宋" panose="02010600040101010101" charset="-122"/>
                        <a:cs typeface="华文仿宋" panose="02010600040101010101"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zh-CN" sz="2400" b="0">
                          <a:solidFill>
                            <a:srgbClr val="FFFFFF"/>
                          </a:solidFill>
                          <a:latin typeface="华文仿宋" panose="02010600040101010101" charset="-122"/>
                          <a:ea typeface="华文仿宋" panose="02010600040101010101" charset="-122"/>
                          <a:cs typeface="华文仿宋" panose="02010600040101010101" charset="-122"/>
                        </a:rPr>
                        <a:t>Disadvantages劣势</a:t>
                      </a:r>
                      <a:endParaRPr lang="zh-CN" altLang="en-US" sz="2400" b="0">
                        <a:solidFill>
                          <a:srgbClr val="FFFFFF"/>
                        </a:solidFill>
                        <a:latin typeface="华文仿宋" panose="02010600040101010101" charset="-122"/>
                        <a:ea typeface="华文仿宋" panose="02010600040101010101" charset="-122"/>
                        <a:cs typeface="华文仿宋" panose="02010600040101010101" charset="-122"/>
                      </a:endParaRPr>
                    </a:p>
                  </a:txBody>
                  <a:tcPr marL="12700" marR="12700" marT="12700" anchor="ctr">
                    <a:lnL>
                      <a:noFill/>
                    </a:lnL>
                    <a:lnR cap="flat">
                      <a:noFill/>
                    </a:lnR>
                    <a:lnT cap="flat">
                      <a:noFill/>
                    </a:lnT>
                    <a:lnB w="12700" cap="flat">
                      <a:solidFill>
                        <a:schemeClr val="tx1"/>
                      </a:solidFill>
                      <a:prstDash val="solid"/>
                    </a:lnB>
                    <a:lnTlToBr>
                      <a:noFill/>
                    </a:lnTlToBr>
                    <a:lnBlToTr>
                      <a:noFill/>
                    </a:lnBlToTr>
                    <a:solidFill>
                      <a:srgbClr val="222B35"/>
                    </a:solidFill>
                  </a:tcPr>
                </a:tc>
                <a:extLst>
                  <a:ext uri="{0D108BD9-81ED-4DB2-BD59-A6C34878D82A}">
                    <a16:rowId xmlns:a16="http://schemas.microsoft.com/office/drawing/2014/main" val="10000"/>
                  </a:ext>
                </a:extLst>
              </a:tr>
              <a:tr h="1054100">
                <a:tc>
                  <a:txBody>
                    <a:bodyPr/>
                    <a:lstStyle/>
                    <a:p>
                      <a:pPr indent="0" algn="ctr">
                        <a:buNone/>
                      </a:pPr>
                      <a:r>
                        <a:rPr lang="zh-CN" sz="2400" b="0">
                          <a:solidFill>
                            <a:srgbClr val="FFFFFF"/>
                          </a:solidFill>
                          <a:latin typeface="华文仿宋" panose="02010600040101010101" charset="-122"/>
                          <a:ea typeface="华文仿宋" panose="02010600040101010101" charset="-122"/>
                        </a:rPr>
                        <a:t>轮式行走机构</a:t>
                      </a:r>
                      <a:endParaRPr lang="zh-CN" altLang="en-US" sz="2400" b="0">
                        <a:solidFill>
                          <a:srgbClr val="FFFFFF"/>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rgbClr val="222B35"/>
                    </a:solidFill>
                  </a:tcPr>
                </a:tc>
                <a:tc>
                  <a:txBody>
                    <a:bodyPr/>
                    <a:lstStyle/>
                    <a:p>
                      <a:pPr indent="0" algn="ctr">
                        <a:buNone/>
                      </a:pPr>
                      <a:r>
                        <a:rPr lang="zh-CN" sz="2400" b="0">
                          <a:solidFill>
                            <a:srgbClr val="000000"/>
                          </a:solidFill>
                          <a:latin typeface="华文仿宋" panose="02010600040101010101" charset="-122"/>
                          <a:ea typeface="华文仿宋" panose="02010600040101010101" charset="-122"/>
                        </a:rPr>
                        <a:t>速度快，耗能小，机械结构简单稳定性高，相对容易控制</a:t>
                      </a:r>
                      <a:endParaRPr lang="zh-CN" altLang="en-US" sz="2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2400" b="0">
                          <a:solidFill>
                            <a:srgbClr val="000000"/>
                          </a:solidFill>
                          <a:latin typeface="华文仿宋" panose="02010600040101010101" charset="-122"/>
                          <a:ea typeface="华文仿宋" panose="02010600040101010101" charset="-122"/>
                        </a:rPr>
                        <a:t>在粗糙地形环境、不平整的地面应用起来较为困难</a:t>
                      </a:r>
                      <a:endParaRPr lang="zh-CN" altLang="en-US" sz="2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720725">
                <a:tc>
                  <a:txBody>
                    <a:bodyPr/>
                    <a:lstStyle/>
                    <a:p>
                      <a:pPr indent="0" algn="ctr">
                        <a:buNone/>
                      </a:pPr>
                      <a:r>
                        <a:rPr lang="zh-CN" sz="2400" b="0">
                          <a:solidFill>
                            <a:srgbClr val="FFFFFF"/>
                          </a:solidFill>
                          <a:latin typeface="华文仿宋" panose="02010600040101010101" charset="-122"/>
                          <a:ea typeface="华文仿宋" panose="02010600040101010101" charset="-122"/>
                        </a:rPr>
                        <a:t>腿式行走机构</a:t>
                      </a:r>
                      <a:endParaRPr lang="zh-CN" altLang="en-US" sz="2400" b="0">
                        <a:solidFill>
                          <a:srgbClr val="FFFFFF"/>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rgbClr val="222B35"/>
                    </a:solidFill>
                  </a:tcPr>
                </a:tc>
                <a:tc>
                  <a:txBody>
                    <a:bodyPr/>
                    <a:lstStyle/>
                    <a:p>
                      <a:pPr indent="0" algn="ctr">
                        <a:buNone/>
                      </a:pPr>
                      <a:r>
                        <a:rPr lang="zh-CN" sz="2400" b="0">
                          <a:solidFill>
                            <a:srgbClr val="000000"/>
                          </a:solidFill>
                          <a:latin typeface="华文仿宋" panose="02010600040101010101" charset="-122"/>
                          <a:ea typeface="华文仿宋" panose="02010600040101010101" charset="-122"/>
                        </a:rPr>
                        <a:t>可在粗糙和非结构化地形运行</a:t>
                      </a:r>
                      <a:endParaRPr lang="zh-CN" altLang="en-US" sz="2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2400" b="0">
                          <a:solidFill>
                            <a:srgbClr val="000000"/>
                          </a:solidFill>
                          <a:latin typeface="华文仿宋" panose="02010600040101010101" charset="-122"/>
                          <a:ea typeface="华文仿宋" panose="02010600040101010101" charset="-122"/>
                        </a:rPr>
                        <a:t>动力表现较差，机械复杂性高</a:t>
                      </a:r>
                      <a:endParaRPr lang="zh-CN" altLang="en-US" sz="2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1155700">
                <a:tc>
                  <a:txBody>
                    <a:bodyPr/>
                    <a:lstStyle/>
                    <a:p>
                      <a:pPr indent="0" algn="ctr">
                        <a:buNone/>
                      </a:pPr>
                      <a:r>
                        <a:rPr lang="zh-CN" sz="2400" b="0">
                          <a:solidFill>
                            <a:srgbClr val="FFFFFF"/>
                          </a:solidFill>
                          <a:latin typeface="华文仿宋" panose="02010600040101010101" charset="-122"/>
                          <a:ea typeface="华文仿宋" panose="02010600040101010101" charset="-122"/>
                        </a:rPr>
                        <a:t>履带式行走机构</a:t>
                      </a:r>
                      <a:endParaRPr lang="zh-CN" altLang="en-US" sz="2400" b="0">
                        <a:solidFill>
                          <a:srgbClr val="FFFFFF"/>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rgbClr val="222B35"/>
                    </a:solidFill>
                  </a:tcPr>
                </a:tc>
                <a:tc>
                  <a:txBody>
                    <a:bodyPr/>
                    <a:lstStyle/>
                    <a:p>
                      <a:pPr indent="0" algn="ctr">
                        <a:buNone/>
                      </a:pPr>
                      <a:r>
                        <a:rPr lang="zh-CN" sz="2400" b="0">
                          <a:solidFill>
                            <a:srgbClr val="000000"/>
                          </a:solidFill>
                          <a:latin typeface="华文仿宋" panose="02010600040101010101" charset="-122"/>
                          <a:ea typeface="华文仿宋" panose="02010600040101010101" charset="-122"/>
                          <a:cs typeface="华文仿宋" panose="02010600040101010101" charset="-122"/>
                        </a:rPr>
                        <a:t>可提供更大的牵引力，更大的加速度；平衡性好，具有较强的越障能力</a:t>
                      </a:r>
                      <a:endParaRPr lang="zh-CN" altLang="en-US" sz="2400" b="0">
                        <a:solidFill>
                          <a:srgbClr val="000000"/>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2400" b="0">
                          <a:solidFill>
                            <a:srgbClr val="000000"/>
                          </a:solidFill>
                          <a:latin typeface="华文仿宋" panose="02010600040101010101" charset="-122"/>
                          <a:ea typeface="华文仿宋" panose="02010600040101010101" charset="-122"/>
                        </a:rPr>
                        <a:t>履带容易发生卡脱，修理相对复杂，运动速度较慢</a:t>
                      </a:r>
                      <a:endParaRPr lang="zh-CN" altLang="en-US" sz="2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720725">
                <a:tc>
                  <a:txBody>
                    <a:bodyPr/>
                    <a:lstStyle/>
                    <a:p>
                      <a:pPr indent="0" algn="ctr">
                        <a:buNone/>
                      </a:pPr>
                      <a:r>
                        <a:rPr lang="zh-CN" sz="2400" b="0">
                          <a:solidFill>
                            <a:srgbClr val="FFFFFF"/>
                          </a:solidFill>
                          <a:latin typeface="华文仿宋" panose="02010600040101010101" charset="-122"/>
                          <a:ea typeface="华文仿宋" panose="02010600040101010101" charset="-122"/>
                        </a:rPr>
                        <a:t>复合式行走机构</a:t>
                      </a:r>
                      <a:endParaRPr lang="zh-CN" altLang="en-US" sz="2400" b="0">
                        <a:solidFill>
                          <a:srgbClr val="FFFFFF"/>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rgbClr val="222B35"/>
                    </a:solidFill>
                  </a:tcPr>
                </a:tc>
                <a:tc>
                  <a:txBody>
                    <a:bodyPr/>
                    <a:lstStyle/>
                    <a:p>
                      <a:pPr indent="0" algn="ctr">
                        <a:buNone/>
                      </a:pPr>
                      <a:r>
                        <a:rPr lang="zh-CN" sz="2400" b="0">
                          <a:solidFill>
                            <a:srgbClr val="000000"/>
                          </a:solidFill>
                          <a:latin typeface="华文仿宋" panose="02010600040101010101" charset="-122"/>
                          <a:ea typeface="华文仿宋" panose="02010600040101010101" charset="-122"/>
                        </a:rPr>
                        <a:t>组合不同行走机构的优势</a:t>
                      </a:r>
                      <a:endParaRPr lang="zh-CN" altLang="en-US" sz="2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2400" b="0">
                          <a:solidFill>
                            <a:srgbClr val="000000"/>
                          </a:solidFill>
                          <a:latin typeface="华文仿宋" panose="02010600040101010101" charset="-122"/>
                          <a:ea typeface="华文仿宋" panose="02010600040101010101" charset="-122"/>
                        </a:rPr>
                        <a:t>规避不同行走机构的劣势</a:t>
                      </a:r>
                      <a:endParaRPr lang="zh-CN" altLang="en-US" sz="2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 name="文本框 4"/>
          <p:cNvSpPr txBox="1"/>
          <p:nvPr/>
        </p:nvSpPr>
        <p:spPr>
          <a:xfrm flipH="1">
            <a:off x="479425" y="2492375"/>
            <a:ext cx="518160" cy="3415030"/>
          </a:xfrm>
          <a:prstGeom prst="rect">
            <a:avLst/>
          </a:prstGeom>
          <a:noFill/>
        </p:spPr>
        <p:txBody>
          <a:bodyPr wrap="square" rtlCol="0">
            <a:spAutoFit/>
          </a:bodyPr>
          <a:lstStyle/>
          <a:p>
            <a:pPr algn="ctr"/>
            <a:r>
              <a:rPr lang="en-US" altLang="zh-CN" sz="2400" b="1">
                <a:solidFill>
                  <a:srgbClr val="FF0000"/>
                </a:solidFill>
                <a:latin typeface="华文仿宋" panose="02010600040101010101" charset="-122"/>
                <a:ea typeface="华文仿宋" panose="02010600040101010101" charset="-122"/>
                <a:cs typeface="华文仿宋" panose="02010600040101010101" charset="-122"/>
              </a:rPr>
              <a:t>AGV</a:t>
            </a:r>
            <a:r>
              <a:rPr lang="zh-CN" altLang="en-US" sz="2400" b="1">
                <a:solidFill>
                  <a:srgbClr val="FF0000"/>
                </a:solidFill>
                <a:latin typeface="华文仿宋" panose="02010600040101010101" charset="-122"/>
                <a:ea typeface="华文仿宋" panose="02010600040101010101" charset="-122"/>
                <a:cs typeface="华文仿宋" panose="02010600040101010101" charset="-122"/>
              </a:rPr>
              <a:t>设备行走机构</a:t>
            </a:r>
          </a:p>
        </p:txBody>
      </p:sp>
      <p:sp>
        <p:nvSpPr>
          <p:cNvPr id="2" name="文本框 1"/>
          <p:cNvSpPr txBox="1"/>
          <p:nvPr/>
        </p:nvSpPr>
        <p:spPr>
          <a:xfrm>
            <a:off x="3575685" y="1412240"/>
            <a:ext cx="3048000" cy="368300"/>
          </a:xfrm>
          <a:prstGeom prst="rect">
            <a:avLst/>
          </a:prstGeom>
          <a:noFill/>
        </p:spPr>
        <p:txBody>
          <a:bodyPr wrap="square" rtlCol="0">
            <a:spAutoFit/>
          </a:bodyPr>
          <a:lstStyle/>
          <a:p>
            <a:r>
              <a:rPr lang="zh-CN" altLang="en-US">
                <a:solidFill>
                  <a:srgbClr val="FF0000"/>
                </a:solidFill>
                <a:latin typeface="华文仿宋" panose="02010600040101010101" charset="-122"/>
                <a:ea typeface="华文仿宋" panose="02010600040101010101" charset="-122"/>
                <a:cs typeface="华文仿宋" panose="02010600040101010101" charset="-122"/>
              </a:rPr>
              <a:t>转弯</a:t>
            </a:r>
            <a:r>
              <a:rPr lang="en-US" altLang="zh-CN">
                <a:solidFill>
                  <a:srgbClr val="FF0000"/>
                </a:solidFill>
                <a:latin typeface="华文仿宋" panose="02010600040101010101" charset="-122"/>
                <a:ea typeface="华文仿宋" panose="02010600040101010101" charset="-122"/>
                <a:cs typeface="华文仿宋" panose="02010600040101010101" charset="-122"/>
              </a:rPr>
              <a:t>----</a:t>
            </a:r>
            <a:r>
              <a:rPr lang="zh-CN" altLang="en-US">
                <a:solidFill>
                  <a:srgbClr val="FF0000"/>
                </a:solidFill>
                <a:latin typeface="华文仿宋" panose="02010600040101010101" charset="-122"/>
                <a:ea typeface="华文仿宋" panose="02010600040101010101" charset="-122"/>
                <a:cs typeface="华文仿宋" panose="02010600040101010101" charset="-122"/>
              </a:rPr>
              <a:t>差分差速？</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087888" y="1628800"/>
            <a:ext cx="4714170" cy="857081"/>
          </a:xfrm>
          <a:custGeom>
            <a:avLst/>
            <a:gdLst/>
            <a:ahLst/>
            <a:cxnLst/>
            <a:rect l="l" t="t" r="r" b="b"/>
            <a:pathLst>
              <a:path w="6632575" h="1205864">
                <a:moveTo>
                  <a:pt x="0" y="1205483"/>
                </a:moveTo>
                <a:lnTo>
                  <a:pt x="6632447" y="1205483"/>
                </a:lnTo>
                <a:lnTo>
                  <a:pt x="6632447" y="0"/>
                </a:lnTo>
                <a:lnTo>
                  <a:pt x="0" y="0"/>
                </a:lnTo>
                <a:lnTo>
                  <a:pt x="0" y="1205483"/>
                </a:lnTo>
              </a:path>
            </a:pathLst>
          </a:custGeom>
          <a:solidFill>
            <a:schemeClr val="accent6">
              <a:lumMod val="75000"/>
            </a:schemeClr>
          </a:solidFill>
        </p:spPr>
        <p:txBody>
          <a:bodyPr wrap="square" lIns="0" tIns="0" rIns="0" bIns="0" rtlCol="0"/>
          <a:lstStyle/>
          <a:p>
            <a:endParaRPr sz="1100"/>
          </a:p>
        </p:txBody>
      </p:sp>
      <p:sp>
        <p:nvSpPr>
          <p:cNvPr id="5" name="object 5"/>
          <p:cNvSpPr txBox="1"/>
          <p:nvPr/>
        </p:nvSpPr>
        <p:spPr>
          <a:xfrm>
            <a:off x="5352274" y="1841895"/>
            <a:ext cx="4204892" cy="430530"/>
          </a:xfrm>
          <a:prstGeom prst="rect">
            <a:avLst/>
          </a:prstGeom>
        </p:spPr>
        <p:txBody>
          <a:bodyPr vert="horz" wrap="square" lIns="0" tIns="0" rIns="0" bIns="0" rtlCol="0">
            <a:spAutoFit/>
          </a:bodyPr>
          <a:lstStyle/>
          <a:p>
            <a:pPr marL="8890" algn="ctr">
              <a:tabLst>
                <a:tab pos="1146810" algn="l"/>
              </a:tabLst>
            </a:pPr>
            <a:r>
              <a:rPr lang="zh-CN" altLang="en-US" sz="2800" spc="4" dirty="0">
                <a:solidFill>
                  <a:srgbClr val="FFFFFF"/>
                </a:solidFill>
                <a:latin typeface="等线" panose="02010600030101010101" pitchFamily="2" charset="-122"/>
                <a:ea typeface="等线" panose="02010600030101010101" pitchFamily="2" charset="-122"/>
                <a:cs typeface="微软雅黑" panose="020B0503020204020204" pitchFamily="34" charset="-122"/>
              </a:rPr>
              <a:t>设备性能分析</a:t>
            </a:r>
          </a:p>
        </p:txBody>
      </p:sp>
      <p:sp>
        <p:nvSpPr>
          <p:cNvPr id="6" name="object 3"/>
          <p:cNvSpPr txBox="1"/>
          <p:nvPr/>
        </p:nvSpPr>
        <p:spPr>
          <a:xfrm>
            <a:off x="2683501" y="1504911"/>
            <a:ext cx="2271919" cy="1076960"/>
          </a:xfrm>
          <a:prstGeom prst="rect">
            <a:avLst/>
          </a:prstGeom>
        </p:spPr>
        <p:txBody>
          <a:bodyPr vert="horz" wrap="square" lIns="0" tIns="0" rIns="0" bIns="0" rtlCol="0">
            <a:spAutoFit/>
          </a:bodyPr>
          <a:lstStyle/>
          <a:p>
            <a:pPr marL="8890"/>
            <a:r>
              <a:rPr sz="3600" dirty="0">
                <a:solidFill>
                  <a:schemeClr val="accent5">
                    <a:lumMod val="50000"/>
                  </a:schemeClr>
                </a:solidFill>
                <a:latin typeface="Arial" panose="020B0604020202020204"/>
                <a:cs typeface="Arial" panose="020B0604020202020204"/>
              </a:rPr>
              <a:t>P</a:t>
            </a:r>
            <a:r>
              <a:rPr sz="4400" spc="4" dirty="0">
                <a:solidFill>
                  <a:schemeClr val="accent5">
                    <a:lumMod val="50000"/>
                  </a:schemeClr>
                </a:solidFill>
                <a:latin typeface="Arial" panose="020B0604020202020204"/>
                <a:cs typeface="Arial" panose="020B0604020202020204"/>
              </a:rPr>
              <a:t>art</a:t>
            </a:r>
            <a:r>
              <a:rPr sz="2985" spc="288" dirty="0">
                <a:solidFill>
                  <a:schemeClr val="accent5">
                    <a:lumMod val="50000"/>
                  </a:schemeClr>
                </a:solidFill>
                <a:latin typeface="Arial" panose="020B0604020202020204"/>
                <a:cs typeface="Arial" panose="020B0604020202020204"/>
              </a:rPr>
              <a:t> </a:t>
            </a:r>
            <a:r>
              <a:rPr sz="10770" spc="11" baseline="-3000" dirty="0">
                <a:solidFill>
                  <a:schemeClr val="accent5">
                    <a:lumMod val="50000"/>
                  </a:schemeClr>
                </a:solidFill>
                <a:latin typeface="Arial" panose="020B0604020202020204"/>
                <a:cs typeface="Arial" panose="020B0604020202020204"/>
              </a:rPr>
              <a:t>0</a:t>
            </a:r>
            <a:r>
              <a:rPr lang="en-US" altLang="zh-CN" sz="10770" spc="11" baseline="-3000" dirty="0">
                <a:solidFill>
                  <a:schemeClr val="accent5">
                    <a:lumMod val="50000"/>
                  </a:schemeClr>
                </a:solidFill>
                <a:latin typeface="Arial" panose="020B0604020202020204"/>
                <a:cs typeface="Arial" panose="020B0604020202020204"/>
              </a:rPr>
              <a:t>2</a:t>
            </a:r>
            <a:endParaRPr sz="10770" baseline="-3000" dirty="0">
              <a:solidFill>
                <a:schemeClr val="accent5">
                  <a:lumMod val="50000"/>
                </a:schemeClr>
              </a:solidFill>
              <a:latin typeface="Arial" panose="020B0604020202020204"/>
              <a:cs typeface="Arial" panose="020B0604020202020204"/>
            </a:endParaRPr>
          </a:p>
        </p:txBody>
      </p:sp>
      <p:sp>
        <p:nvSpPr>
          <p:cNvPr id="2" name="文本框 1"/>
          <p:cNvSpPr txBox="1"/>
          <p:nvPr/>
        </p:nvSpPr>
        <p:spPr>
          <a:xfrm>
            <a:off x="2683510" y="2924810"/>
            <a:ext cx="8367395" cy="2889885"/>
          </a:xfrm>
          <a:prstGeom prst="rect">
            <a:avLst/>
          </a:prstGeom>
          <a:noFill/>
        </p:spPr>
        <p:txBody>
          <a:bodyPr wrap="square" rtlCol="0">
            <a:spAutoFit/>
          </a:bodyPr>
          <a:lstStyle/>
          <a:p>
            <a:pPr marL="457200" indent="-457200">
              <a:lnSpc>
                <a:spcPct val="130000"/>
              </a:lnSpc>
              <a:buFont typeface="Wingdings" panose="05000000000000000000" charset="0"/>
              <a:buChar char="n"/>
            </a:pPr>
            <a:r>
              <a:rPr lang="en-US" altLang="zh-CN" sz="2800" dirty="0"/>
              <a:t>AGV</a:t>
            </a:r>
            <a:r>
              <a:rPr lang="zh-CN" altLang="en-US" sz="2800" dirty="0"/>
              <a:t>小车设备的主要性能指标</a:t>
            </a:r>
            <a:endParaRPr lang="en-US" altLang="zh-CN" sz="2800" dirty="0"/>
          </a:p>
          <a:p>
            <a:pPr marL="457200" indent="-457200">
              <a:lnSpc>
                <a:spcPct val="130000"/>
              </a:lnSpc>
              <a:buFont typeface="Wingdings" panose="05000000000000000000" charset="0"/>
              <a:buChar char="n"/>
            </a:pPr>
            <a:r>
              <a:rPr lang="zh-CN" altLang="en-US" sz="2800" dirty="0"/>
              <a:t>AGV设备的动作执行时间描述统计计算</a:t>
            </a:r>
          </a:p>
          <a:p>
            <a:pPr marL="457200" indent="-457200">
              <a:lnSpc>
                <a:spcPct val="130000"/>
              </a:lnSpc>
              <a:buFont typeface="Wingdings" panose="05000000000000000000" charset="0"/>
              <a:buChar char="n"/>
            </a:pPr>
            <a:r>
              <a:rPr lang="zh-CN" altLang="en-US" sz="2800" dirty="0"/>
              <a:t>AGV设备的动作执行时间频率分布直方图</a:t>
            </a:r>
          </a:p>
          <a:p>
            <a:pPr marL="457200" indent="-457200">
              <a:lnSpc>
                <a:spcPct val="130000"/>
              </a:lnSpc>
              <a:buFont typeface="Wingdings" panose="05000000000000000000" charset="0"/>
              <a:buChar char="n"/>
            </a:pPr>
            <a:r>
              <a:rPr lang="zh-CN" altLang="en-US" sz="2800" dirty="0"/>
              <a:t>AGV设备的动作执行时间核密度估计拟合</a:t>
            </a:r>
          </a:p>
          <a:p>
            <a:pPr marL="457200" indent="-457200">
              <a:lnSpc>
                <a:spcPct val="130000"/>
              </a:lnSpc>
              <a:buFont typeface="Wingdings" panose="05000000000000000000" charset="0"/>
              <a:buChar char="n"/>
            </a:pPr>
            <a:r>
              <a:rPr lang="zh-CN" altLang="en-US" sz="2800" dirty="0">
                <a:sym typeface="+mn-ea"/>
              </a:rPr>
              <a:t>AGV设备</a:t>
            </a:r>
            <a:r>
              <a:rPr lang="zh-CN" altLang="en-US" sz="2800" dirty="0"/>
              <a:t>性能参数的随机数生成</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871864" y="227949"/>
            <a:ext cx="3262066" cy="492443"/>
          </a:xfrm>
          <a:prstGeom prst="rect">
            <a:avLst/>
          </a:prstGeom>
        </p:spPr>
        <p:txBody>
          <a:bodyPr vert="horz" wrap="square" lIns="0" tIns="0" rIns="0" bIns="0" rtlCol="0">
            <a:spAutoFit/>
          </a:bodyPr>
          <a:lstStyle/>
          <a:p>
            <a:pPr marL="12700" algn="ctr">
              <a:lnSpc>
                <a:spcPct val="100000"/>
              </a:lnSpc>
            </a:pPr>
            <a:r>
              <a:rPr lang="zh-CN" altLang="en-US" sz="3200" b="1" dirty="0">
                <a:latin typeface="宋体" panose="02010600030101010101" pitchFamily="2" charset="-122"/>
                <a:ea typeface="宋体" panose="02010600030101010101" pitchFamily="2" charset="-122"/>
                <a:cs typeface="微软雅黑" panose="020B0503020204020204" pitchFamily="34" charset="-122"/>
              </a:rPr>
              <a:t>教学标准</a:t>
            </a:r>
            <a:endParaRPr sz="3200" b="1" dirty="0">
              <a:latin typeface="宋体" panose="02010600030101010101" pitchFamily="2" charset="-122"/>
              <a:ea typeface="宋体" panose="02010600030101010101" pitchFamily="2" charset="-122"/>
              <a:cs typeface="微软雅黑" panose="020B0503020204020204" pitchFamily="34" charset="-122"/>
            </a:endParaRPr>
          </a:p>
        </p:txBody>
      </p:sp>
      <p:sp>
        <p:nvSpPr>
          <p:cNvPr id="2" name="object 2"/>
          <p:cNvSpPr/>
          <p:nvPr/>
        </p:nvSpPr>
        <p:spPr>
          <a:xfrm>
            <a:off x="3823970" y="1700530"/>
            <a:ext cx="7370445" cy="1401445"/>
          </a:xfrm>
          <a:custGeom>
            <a:avLst/>
            <a:gdLst/>
            <a:ahLst/>
            <a:cxnLst/>
            <a:rect l="l" t="t" r="r" b="b"/>
            <a:pathLst>
              <a:path w="5824220" h="706755">
                <a:moveTo>
                  <a:pt x="0" y="706754"/>
                </a:moveTo>
                <a:lnTo>
                  <a:pt x="5824220" y="706754"/>
                </a:lnTo>
                <a:lnTo>
                  <a:pt x="5824220" y="0"/>
                </a:lnTo>
                <a:lnTo>
                  <a:pt x="0" y="0"/>
                </a:lnTo>
                <a:lnTo>
                  <a:pt x="0" y="706754"/>
                </a:lnTo>
              </a:path>
            </a:pathLst>
          </a:custGeom>
          <a:solidFill>
            <a:schemeClr val="accent1">
              <a:lumMod val="50000"/>
            </a:schemeClr>
          </a:solidFill>
        </p:spPr>
        <p:txBody>
          <a:bodyPr wrap="square" lIns="0" tIns="0" rIns="0" bIns="0" rtlCol="0"/>
          <a:lstStyle/>
          <a:p>
            <a:endParaRPr sz="1600">
              <a:latin typeface="宋体" panose="02010600030101010101" pitchFamily="2" charset="-122"/>
              <a:ea typeface="宋体" panose="02010600030101010101" pitchFamily="2" charset="-122"/>
            </a:endParaRPr>
          </a:p>
        </p:txBody>
      </p:sp>
      <p:sp>
        <p:nvSpPr>
          <p:cNvPr id="3" name="object 3"/>
          <p:cNvSpPr txBox="1"/>
          <p:nvPr/>
        </p:nvSpPr>
        <p:spPr>
          <a:xfrm>
            <a:off x="4012565" y="1772920"/>
            <a:ext cx="7064375" cy="1358265"/>
          </a:xfrm>
          <a:prstGeom prst="rect">
            <a:avLst/>
          </a:prstGeom>
        </p:spPr>
        <p:txBody>
          <a:bodyPr vert="horz" wrap="square" lIns="0" tIns="0" rIns="0" bIns="0" rtlCol="0">
            <a:noAutofit/>
          </a:bodyPr>
          <a:lstStyle/>
          <a:p>
            <a:pPr marL="12700" marR="5080">
              <a:lnSpc>
                <a:spcPct val="130000"/>
              </a:lnSpc>
            </a:pPr>
            <a:r>
              <a:rPr sz="1600" b="0">
                <a:solidFill>
                  <a:schemeClr val="bg1"/>
                </a:solidFill>
                <a:latin typeface="宋体" panose="02010600030101010101" pitchFamily="2" charset="-122"/>
                <a:ea typeface="宋体" panose="02010600030101010101" pitchFamily="2" charset="-122"/>
                <a:cs typeface="微软雅黑 Light" panose="020B0502040204020203" charset="-122"/>
              </a:rPr>
              <a:t>1.了解仓库中常见的自动化设备及其作业场景</a:t>
            </a:r>
          </a:p>
          <a:p>
            <a:pPr marL="12700" marR="5080">
              <a:lnSpc>
                <a:spcPct val="130000"/>
              </a:lnSpc>
            </a:pPr>
            <a:r>
              <a:rPr sz="1600" b="0">
                <a:solidFill>
                  <a:schemeClr val="bg1"/>
                </a:solidFill>
                <a:latin typeface="宋体" panose="02010600030101010101" pitchFamily="2" charset="-122"/>
                <a:ea typeface="宋体" panose="02010600030101010101" pitchFamily="2" charset="-122"/>
                <a:cs typeface="微软雅黑 Light" panose="020B0502040204020203" charset="-122"/>
              </a:rPr>
              <a:t>2.了解仓库中常见自动化设备的运动动作机构及行走机构</a:t>
            </a:r>
          </a:p>
          <a:p>
            <a:pPr marL="12700" marR="5080">
              <a:lnSpc>
                <a:spcPct val="130000"/>
              </a:lnSpc>
            </a:pPr>
            <a:r>
              <a:rPr sz="1600" b="0">
                <a:solidFill>
                  <a:schemeClr val="bg1"/>
                </a:solidFill>
                <a:latin typeface="宋体" panose="02010600030101010101" pitchFamily="2" charset="-122"/>
                <a:ea typeface="宋体" panose="02010600030101010101" pitchFamily="2" charset="-122"/>
                <a:cs typeface="微软雅黑 Light" panose="020B0502040204020203" charset="-122"/>
              </a:rPr>
              <a:t>3.运用统计方法</a:t>
            </a:r>
            <a:r>
              <a:rPr lang="zh-CN" sz="1600" b="0">
                <a:solidFill>
                  <a:schemeClr val="bg1"/>
                </a:solidFill>
                <a:latin typeface="宋体" panose="02010600030101010101" pitchFamily="2" charset="-122"/>
                <a:ea typeface="宋体" panose="02010600030101010101" pitchFamily="2" charset="-122"/>
                <a:cs typeface="微软雅黑 Light" panose="020B0502040204020203" charset="-122"/>
              </a:rPr>
              <a:t>分析</a:t>
            </a:r>
            <a:r>
              <a:rPr sz="1600" b="0">
                <a:solidFill>
                  <a:schemeClr val="bg1"/>
                </a:solidFill>
                <a:latin typeface="宋体" panose="02010600030101010101" pitchFamily="2" charset="-122"/>
                <a:ea typeface="宋体" panose="02010600030101010101" pitchFamily="2" charset="-122"/>
                <a:cs typeface="微软雅黑 Light" panose="020B0502040204020203" charset="-122"/>
              </a:rPr>
              <a:t>仓库内运行的设备，应用描述性统计指标</a:t>
            </a:r>
            <a:r>
              <a:rPr lang="zh-CN" sz="1600" b="0">
                <a:solidFill>
                  <a:schemeClr val="bg1"/>
                </a:solidFill>
                <a:latin typeface="宋体" panose="02010600030101010101" pitchFamily="2" charset="-122"/>
                <a:ea typeface="宋体" panose="02010600030101010101" pitchFamily="2" charset="-122"/>
                <a:cs typeface="微软雅黑 Light" panose="020B0502040204020203" charset="-122"/>
              </a:rPr>
              <a:t>分析</a:t>
            </a:r>
            <a:r>
              <a:rPr sz="1600" b="0">
                <a:solidFill>
                  <a:schemeClr val="bg1"/>
                </a:solidFill>
                <a:latin typeface="宋体" panose="02010600030101010101" pitchFamily="2" charset="-122"/>
                <a:ea typeface="宋体" panose="02010600030101010101" pitchFamily="2" charset="-122"/>
                <a:cs typeface="微软雅黑 Light" panose="020B0502040204020203" charset="-122"/>
              </a:rPr>
              <a:t>运行状态</a:t>
            </a:r>
          </a:p>
          <a:p>
            <a:pPr marL="12700" marR="5080">
              <a:lnSpc>
                <a:spcPct val="130000"/>
              </a:lnSpc>
            </a:pPr>
            <a:r>
              <a:rPr sz="1600" b="0">
                <a:solidFill>
                  <a:schemeClr val="bg1"/>
                </a:solidFill>
                <a:latin typeface="宋体" panose="02010600030101010101" pitchFamily="2" charset="-122"/>
                <a:ea typeface="宋体" panose="02010600030101010101" pitchFamily="2" charset="-122"/>
                <a:cs typeface="微软雅黑 Light" panose="020B0502040204020203" charset="-122"/>
              </a:rPr>
              <a:t>4.分析设备的各项运动机构的实际性能，以反映设备最终落地的实际运行效果</a:t>
            </a:r>
          </a:p>
        </p:txBody>
      </p:sp>
      <p:sp>
        <p:nvSpPr>
          <p:cNvPr id="7" name="object 7"/>
          <p:cNvSpPr/>
          <p:nvPr/>
        </p:nvSpPr>
        <p:spPr>
          <a:xfrm>
            <a:off x="4441190" y="3355975"/>
            <a:ext cx="7146925" cy="1316990"/>
          </a:xfrm>
          <a:custGeom>
            <a:avLst/>
            <a:gdLst/>
            <a:ahLst/>
            <a:cxnLst/>
            <a:rect l="l" t="t" r="r" b="b"/>
            <a:pathLst>
              <a:path w="5824220" h="706754">
                <a:moveTo>
                  <a:pt x="0" y="706755"/>
                </a:moveTo>
                <a:lnTo>
                  <a:pt x="5824220" y="706755"/>
                </a:lnTo>
                <a:lnTo>
                  <a:pt x="5824220" y="0"/>
                </a:lnTo>
                <a:lnTo>
                  <a:pt x="0" y="0"/>
                </a:lnTo>
                <a:lnTo>
                  <a:pt x="0" y="706755"/>
                </a:lnTo>
              </a:path>
            </a:pathLst>
          </a:custGeom>
          <a:solidFill>
            <a:schemeClr val="accent4">
              <a:lumMod val="50000"/>
            </a:schemeClr>
          </a:solidFill>
        </p:spPr>
        <p:txBody>
          <a:bodyPr wrap="square" lIns="0" tIns="0" rIns="0" bIns="0" rtlCol="0"/>
          <a:lstStyle/>
          <a:p>
            <a:endParaRPr sz="1600">
              <a:latin typeface="宋体" panose="02010600030101010101" pitchFamily="2" charset="-122"/>
              <a:ea typeface="宋体" panose="02010600030101010101" pitchFamily="2" charset="-122"/>
            </a:endParaRPr>
          </a:p>
        </p:txBody>
      </p:sp>
      <p:sp>
        <p:nvSpPr>
          <p:cNvPr id="8" name="object 8"/>
          <p:cNvSpPr txBox="1"/>
          <p:nvPr/>
        </p:nvSpPr>
        <p:spPr>
          <a:xfrm>
            <a:off x="4656455" y="3429635"/>
            <a:ext cx="6906895" cy="1179830"/>
          </a:xfrm>
          <a:prstGeom prst="rect">
            <a:avLst/>
          </a:prstGeom>
        </p:spPr>
        <p:txBody>
          <a:bodyPr vert="horz" wrap="square" lIns="0" tIns="0" rIns="0" bIns="0" rtlCol="0">
            <a:spAutoFit/>
          </a:bodyPr>
          <a:lstStyle/>
          <a:p>
            <a:pPr marL="12700" marR="5080">
              <a:lnSpc>
                <a:spcPct val="120000"/>
              </a:lnSpc>
            </a:pPr>
            <a:r>
              <a:rPr sz="1600" b="0" dirty="0">
                <a:solidFill>
                  <a:schemeClr val="bg1"/>
                </a:solidFill>
                <a:latin typeface="宋体" panose="02010600030101010101" pitchFamily="2" charset="-122"/>
                <a:ea typeface="宋体" panose="02010600030101010101" pitchFamily="2" charset="-122"/>
                <a:cs typeface="微软雅黑 Light" panose="020B0502040204020203" charset="-122"/>
              </a:rPr>
              <a:t>1.对设备各种运动动作时长的最大值、最小值、分位值等描述性指标的计算</a:t>
            </a:r>
          </a:p>
          <a:p>
            <a:pPr marL="12700" marR="5080">
              <a:lnSpc>
                <a:spcPct val="120000"/>
              </a:lnSpc>
            </a:pPr>
            <a:r>
              <a:rPr sz="1600" b="0" dirty="0">
                <a:solidFill>
                  <a:schemeClr val="bg1"/>
                </a:solidFill>
                <a:latin typeface="宋体" panose="02010600030101010101" pitchFamily="2" charset="-122"/>
                <a:ea typeface="宋体" panose="02010600030101010101" pitchFamily="2" charset="-122"/>
                <a:cs typeface="微软雅黑 Light" panose="020B0502040204020203" charset="-122"/>
              </a:rPr>
              <a:t>2.频率分布直方图的绘制与分析</a:t>
            </a:r>
          </a:p>
          <a:p>
            <a:pPr marL="12700" marR="5080">
              <a:lnSpc>
                <a:spcPct val="120000"/>
              </a:lnSpc>
            </a:pPr>
            <a:r>
              <a:rPr sz="1600" b="0" dirty="0">
                <a:solidFill>
                  <a:schemeClr val="bg1"/>
                </a:solidFill>
                <a:latin typeface="宋体" panose="02010600030101010101" pitchFamily="2" charset="-122"/>
                <a:ea typeface="宋体" panose="02010600030101010101" pitchFamily="2" charset="-122"/>
                <a:cs typeface="微软雅黑 Light" panose="020B0502040204020203" charset="-122"/>
              </a:rPr>
              <a:t>3.核密度估计方法的理解与运用</a:t>
            </a:r>
          </a:p>
          <a:p>
            <a:pPr marL="12700" marR="5080">
              <a:lnSpc>
                <a:spcPct val="120000"/>
              </a:lnSpc>
            </a:pPr>
            <a:r>
              <a:rPr sz="1600" b="0" dirty="0">
                <a:solidFill>
                  <a:schemeClr val="bg1"/>
                </a:solidFill>
                <a:latin typeface="宋体" panose="02010600030101010101" pitchFamily="2" charset="-122"/>
                <a:ea typeface="宋体" panose="02010600030101010101" pitchFamily="2" charset="-122"/>
                <a:cs typeface="微软雅黑 Light" panose="020B0502040204020203" charset="-122"/>
              </a:rPr>
              <a:t>4.性能参数的随机数生成</a:t>
            </a:r>
          </a:p>
        </p:txBody>
      </p:sp>
      <p:sp>
        <p:nvSpPr>
          <p:cNvPr id="9" name="object 9"/>
          <p:cNvSpPr/>
          <p:nvPr/>
        </p:nvSpPr>
        <p:spPr>
          <a:xfrm>
            <a:off x="5193030" y="4834255"/>
            <a:ext cx="6748780" cy="1381125"/>
          </a:xfrm>
          <a:custGeom>
            <a:avLst/>
            <a:gdLst/>
            <a:ahLst/>
            <a:cxnLst/>
            <a:rect l="l" t="t" r="r" b="b"/>
            <a:pathLst>
              <a:path w="5824220" h="706754">
                <a:moveTo>
                  <a:pt x="0" y="706755"/>
                </a:moveTo>
                <a:lnTo>
                  <a:pt x="5824220" y="706755"/>
                </a:lnTo>
                <a:lnTo>
                  <a:pt x="5824220" y="0"/>
                </a:lnTo>
                <a:lnTo>
                  <a:pt x="0" y="0"/>
                </a:lnTo>
                <a:lnTo>
                  <a:pt x="0" y="706755"/>
                </a:lnTo>
                <a:close/>
              </a:path>
            </a:pathLst>
          </a:custGeom>
          <a:solidFill>
            <a:schemeClr val="bg2">
              <a:lumMod val="25000"/>
            </a:schemeClr>
          </a:solidFill>
        </p:spPr>
        <p:txBody>
          <a:bodyPr wrap="square" lIns="0" tIns="0" rIns="0" bIns="0" rtlCol="0"/>
          <a:lstStyle/>
          <a:p>
            <a:endParaRPr sz="1600">
              <a:latin typeface="宋体" panose="02010600030101010101" pitchFamily="2" charset="-122"/>
              <a:ea typeface="宋体" panose="02010600030101010101" pitchFamily="2" charset="-122"/>
            </a:endParaRPr>
          </a:p>
        </p:txBody>
      </p:sp>
      <p:sp>
        <p:nvSpPr>
          <p:cNvPr id="10" name="object 10"/>
          <p:cNvSpPr txBox="1"/>
          <p:nvPr/>
        </p:nvSpPr>
        <p:spPr>
          <a:xfrm>
            <a:off x="5591810" y="5055870"/>
            <a:ext cx="4767580" cy="937895"/>
          </a:xfrm>
          <a:prstGeom prst="rect">
            <a:avLst/>
          </a:prstGeom>
          <a:solidFill>
            <a:schemeClr val="bg2">
              <a:lumMod val="25000"/>
            </a:schemeClr>
          </a:solidFill>
        </p:spPr>
        <p:txBody>
          <a:bodyPr vert="horz" wrap="square" lIns="0" tIns="0" rIns="0" bIns="0" rtlCol="0">
            <a:noAutofit/>
          </a:bodyPr>
          <a:lstStyle/>
          <a:p>
            <a:pPr marL="12700" marR="5080">
              <a:lnSpc>
                <a:spcPct val="100000"/>
              </a:lnSpc>
            </a:pPr>
            <a:r>
              <a:rPr sz="1600" b="0" dirty="0">
                <a:solidFill>
                  <a:schemeClr val="bg1"/>
                </a:solidFill>
                <a:latin typeface="宋体" panose="02010600030101010101" pitchFamily="2" charset="-122"/>
                <a:ea typeface="宋体" panose="02010600030101010101" pitchFamily="2" charset="-122"/>
                <a:cs typeface="微软雅黑 Light" panose="020B0502040204020203" charset="-122"/>
              </a:rPr>
              <a:t>1.理解并绘制AGV设备各种动作的频率分布直方图</a:t>
            </a:r>
          </a:p>
          <a:p>
            <a:pPr marL="12700" marR="5080">
              <a:lnSpc>
                <a:spcPct val="100000"/>
              </a:lnSpc>
            </a:pPr>
            <a:r>
              <a:rPr sz="1600" b="0" dirty="0">
                <a:solidFill>
                  <a:schemeClr val="bg1"/>
                </a:solidFill>
                <a:latin typeface="宋体" panose="02010600030101010101" pitchFamily="2" charset="-122"/>
                <a:ea typeface="宋体" panose="02010600030101010101" pitchFamily="2" charset="-122"/>
                <a:cs typeface="微软雅黑 Light" panose="020B0502040204020203" charset="-122"/>
              </a:rPr>
              <a:t>2.运用和密度计法对数据进行拟合并分析</a:t>
            </a:r>
          </a:p>
          <a:p>
            <a:pPr marL="12700" marR="5080"/>
            <a:r>
              <a:rPr sz="1600" dirty="0">
                <a:solidFill>
                  <a:schemeClr val="bg1"/>
                </a:solidFill>
                <a:latin typeface="宋体" panose="02010600030101010101" pitchFamily="2" charset="-122"/>
                <a:ea typeface="宋体" panose="02010600030101010101" pitchFamily="2" charset="-122"/>
              </a:rPr>
              <a:t>3.性能参数的随机数生成</a:t>
            </a:r>
          </a:p>
        </p:txBody>
      </p:sp>
      <p:sp>
        <p:nvSpPr>
          <p:cNvPr id="11" name="object 11"/>
          <p:cNvSpPr/>
          <p:nvPr/>
        </p:nvSpPr>
        <p:spPr>
          <a:xfrm>
            <a:off x="1405258" y="2181498"/>
            <a:ext cx="2421680" cy="735330"/>
          </a:xfrm>
          <a:custGeom>
            <a:avLst/>
            <a:gdLst/>
            <a:ahLst/>
            <a:cxnLst/>
            <a:rect l="l" t="t" r="r" b="b"/>
            <a:pathLst>
              <a:path w="4187190" h="735329">
                <a:moveTo>
                  <a:pt x="3819143" y="0"/>
                </a:moveTo>
                <a:lnTo>
                  <a:pt x="0" y="0"/>
                </a:lnTo>
                <a:lnTo>
                  <a:pt x="0" y="735076"/>
                </a:lnTo>
                <a:lnTo>
                  <a:pt x="3819143" y="735076"/>
                </a:lnTo>
                <a:lnTo>
                  <a:pt x="4186681" y="367538"/>
                </a:lnTo>
                <a:lnTo>
                  <a:pt x="3819143" y="0"/>
                </a:lnTo>
                <a:close/>
              </a:path>
            </a:pathLst>
          </a:custGeom>
          <a:solidFill>
            <a:schemeClr val="accent1">
              <a:lumMod val="50000"/>
            </a:schemeClr>
          </a:solidFill>
        </p:spPr>
        <p:txBody>
          <a:bodyPr wrap="square" lIns="0" tIns="0" rIns="0" bIns="0" rtlCol="0"/>
          <a:lstStyle/>
          <a:p>
            <a:endParaRPr sz="2400"/>
          </a:p>
        </p:txBody>
      </p:sp>
      <p:sp>
        <p:nvSpPr>
          <p:cNvPr id="12" name="object 12"/>
          <p:cNvSpPr txBox="1"/>
          <p:nvPr/>
        </p:nvSpPr>
        <p:spPr>
          <a:xfrm>
            <a:off x="1605119" y="2420275"/>
            <a:ext cx="1588796" cy="430887"/>
          </a:xfrm>
          <a:prstGeom prst="rect">
            <a:avLst/>
          </a:prstGeom>
          <a:solidFill>
            <a:schemeClr val="accent1">
              <a:lumMod val="50000"/>
            </a:schemeClr>
          </a:solidFill>
        </p:spPr>
        <p:txBody>
          <a:bodyPr vert="horz" wrap="square" lIns="0" tIns="0" rIns="0" bIns="0" rtlCol="0">
            <a:spAutoFit/>
          </a:bodyPr>
          <a:lstStyle/>
          <a:p>
            <a:pPr marL="12700">
              <a:lnSpc>
                <a:spcPct val="100000"/>
              </a:lnSpc>
            </a:pPr>
            <a:r>
              <a:rPr lang="zh-CN" altLang="en-US" sz="2800" b="0" dirty="0">
                <a:solidFill>
                  <a:srgbClr val="FFFFFF"/>
                </a:solidFill>
                <a:latin typeface="微软雅黑 Light" panose="020B0502040204020203" charset="-122"/>
                <a:cs typeface="微软雅黑 Light" panose="020B0502040204020203" charset="-122"/>
              </a:rPr>
              <a:t>教学目标</a:t>
            </a:r>
            <a:endParaRPr sz="2800" dirty="0">
              <a:latin typeface="微软雅黑 Light" panose="020B0502040204020203" charset="-122"/>
              <a:cs typeface="微软雅黑 Light" panose="020B0502040204020203" charset="-122"/>
            </a:endParaRPr>
          </a:p>
        </p:txBody>
      </p:sp>
      <p:sp>
        <p:nvSpPr>
          <p:cNvPr id="13" name="object 13"/>
          <p:cNvSpPr/>
          <p:nvPr/>
        </p:nvSpPr>
        <p:spPr>
          <a:xfrm>
            <a:off x="370554" y="2060911"/>
            <a:ext cx="693378" cy="976630"/>
          </a:xfrm>
          <a:custGeom>
            <a:avLst/>
            <a:gdLst/>
            <a:ahLst/>
            <a:cxnLst/>
            <a:rect l="l" t="t" r="r" b="b"/>
            <a:pathLst>
              <a:path w="1198880" h="976629">
                <a:moveTo>
                  <a:pt x="1712" y="976312"/>
                </a:moveTo>
                <a:lnTo>
                  <a:pt x="1200150" y="976312"/>
                </a:lnTo>
                <a:lnTo>
                  <a:pt x="1200150" y="0"/>
                </a:lnTo>
                <a:lnTo>
                  <a:pt x="1712" y="0"/>
                </a:lnTo>
                <a:lnTo>
                  <a:pt x="1712" y="976312"/>
                </a:lnTo>
              </a:path>
            </a:pathLst>
          </a:custGeom>
          <a:solidFill>
            <a:schemeClr val="accent1">
              <a:lumMod val="50000"/>
            </a:schemeClr>
          </a:solidFill>
        </p:spPr>
        <p:txBody>
          <a:bodyPr wrap="square" lIns="0" tIns="0" rIns="0" bIns="0" rtlCol="0"/>
          <a:lstStyle/>
          <a:p>
            <a:endParaRPr sz="2400"/>
          </a:p>
        </p:txBody>
      </p:sp>
      <p:sp>
        <p:nvSpPr>
          <p:cNvPr id="15" name="object 15"/>
          <p:cNvSpPr/>
          <p:nvPr/>
        </p:nvSpPr>
        <p:spPr>
          <a:xfrm>
            <a:off x="1050211" y="2060848"/>
            <a:ext cx="356237" cy="976630"/>
          </a:xfrm>
          <a:custGeom>
            <a:avLst/>
            <a:gdLst/>
            <a:ahLst/>
            <a:cxnLst/>
            <a:rect l="l" t="t" r="r" b="b"/>
            <a:pathLst>
              <a:path w="615950" h="976629">
                <a:moveTo>
                  <a:pt x="3175" y="0"/>
                </a:moveTo>
                <a:lnTo>
                  <a:pt x="0" y="976376"/>
                </a:lnTo>
                <a:lnTo>
                  <a:pt x="615924" y="858012"/>
                </a:lnTo>
                <a:lnTo>
                  <a:pt x="615924" y="124713"/>
                </a:lnTo>
                <a:lnTo>
                  <a:pt x="3175" y="0"/>
                </a:lnTo>
                <a:close/>
              </a:path>
            </a:pathLst>
          </a:custGeom>
          <a:solidFill>
            <a:schemeClr val="accent1">
              <a:lumMod val="50000"/>
            </a:schemeClr>
          </a:solidFill>
        </p:spPr>
        <p:txBody>
          <a:bodyPr wrap="square" lIns="0" tIns="0" rIns="0" bIns="0" rtlCol="0"/>
          <a:lstStyle/>
          <a:p>
            <a:endParaRPr sz="2400"/>
          </a:p>
        </p:txBody>
      </p:sp>
      <p:sp>
        <p:nvSpPr>
          <p:cNvPr id="16" name="object 16"/>
          <p:cNvSpPr/>
          <p:nvPr/>
        </p:nvSpPr>
        <p:spPr>
          <a:xfrm>
            <a:off x="2771143" y="5087723"/>
            <a:ext cx="2421680" cy="736600"/>
          </a:xfrm>
          <a:custGeom>
            <a:avLst/>
            <a:gdLst/>
            <a:ahLst/>
            <a:cxnLst/>
            <a:rect l="l" t="t" r="r" b="b"/>
            <a:pathLst>
              <a:path w="4187190" h="736600">
                <a:moveTo>
                  <a:pt x="3818381" y="0"/>
                </a:moveTo>
                <a:lnTo>
                  <a:pt x="0" y="0"/>
                </a:lnTo>
                <a:lnTo>
                  <a:pt x="0" y="736536"/>
                </a:lnTo>
                <a:lnTo>
                  <a:pt x="3818381" y="736536"/>
                </a:lnTo>
                <a:lnTo>
                  <a:pt x="4186681" y="368236"/>
                </a:lnTo>
                <a:lnTo>
                  <a:pt x="3818381" y="0"/>
                </a:lnTo>
                <a:close/>
              </a:path>
            </a:pathLst>
          </a:custGeom>
          <a:solidFill>
            <a:schemeClr val="bg2">
              <a:lumMod val="25000"/>
            </a:schemeClr>
          </a:solidFill>
        </p:spPr>
        <p:txBody>
          <a:bodyPr wrap="square" lIns="0" tIns="0" rIns="0" bIns="0" rtlCol="0"/>
          <a:lstStyle/>
          <a:p>
            <a:endParaRPr sz="2400"/>
          </a:p>
        </p:txBody>
      </p:sp>
      <p:sp>
        <p:nvSpPr>
          <p:cNvPr id="17" name="object 17"/>
          <p:cNvSpPr txBox="1"/>
          <p:nvPr/>
        </p:nvSpPr>
        <p:spPr>
          <a:xfrm>
            <a:off x="2971004" y="5327773"/>
            <a:ext cx="1588796" cy="430887"/>
          </a:xfrm>
          <a:prstGeom prst="rect">
            <a:avLst/>
          </a:prstGeom>
          <a:solidFill>
            <a:schemeClr val="bg2">
              <a:lumMod val="25000"/>
            </a:schemeClr>
          </a:solidFill>
        </p:spPr>
        <p:txBody>
          <a:bodyPr vert="horz" wrap="square" lIns="0" tIns="0" rIns="0" bIns="0" rtlCol="0">
            <a:spAutoFit/>
          </a:bodyPr>
          <a:lstStyle/>
          <a:p>
            <a:pPr marL="12700">
              <a:lnSpc>
                <a:spcPct val="100000"/>
              </a:lnSpc>
            </a:pPr>
            <a:r>
              <a:rPr lang="zh-CN" altLang="en-US" sz="2800" b="0" dirty="0">
                <a:solidFill>
                  <a:srgbClr val="FFFFFF"/>
                </a:solidFill>
                <a:latin typeface="微软雅黑 Light" panose="020B0502040204020203" charset="-122"/>
                <a:cs typeface="微软雅黑 Light" panose="020B0502040204020203" charset="-122"/>
              </a:rPr>
              <a:t>教学难点</a:t>
            </a:r>
            <a:endParaRPr sz="2800" dirty="0">
              <a:latin typeface="微软雅黑 Light" panose="020B0502040204020203" charset="-122"/>
              <a:cs typeface="微软雅黑 Light" panose="020B0502040204020203" charset="-122"/>
            </a:endParaRPr>
          </a:p>
        </p:txBody>
      </p:sp>
      <p:sp>
        <p:nvSpPr>
          <p:cNvPr id="18" name="object 18"/>
          <p:cNvSpPr/>
          <p:nvPr/>
        </p:nvSpPr>
        <p:spPr>
          <a:xfrm>
            <a:off x="1736439" y="4975583"/>
            <a:ext cx="693378" cy="976630"/>
          </a:xfrm>
          <a:custGeom>
            <a:avLst/>
            <a:gdLst/>
            <a:ahLst/>
            <a:cxnLst/>
            <a:rect l="l" t="t" r="r" b="b"/>
            <a:pathLst>
              <a:path w="1198880" h="976629">
                <a:moveTo>
                  <a:pt x="1712" y="976312"/>
                </a:moveTo>
                <a:lnTo>
                  <a:pt x="1200150" y="976312"/>
                </a:lnTo>
                <a:lnTo>
                  <a:pt x="1200150" y="0"/>
                </a:lnTo>
                <a:lnTo>
                  <a:pt x="1712" y="0"/>
                </a:lnTo>
                <a:lnTo>
                  <a:pt x="1712" y="976312"/>
                </a:lnTo>
              </a:path>
            </a:pathLst>
          </a:custGeom>
          <a:solidFill>
            <a:schemeClr val="bg2">
              <a:lumMod val="25000"/>
            </a:schemeClr>
          </a:solidFill>
        </p:spPr>
        <p:txBody>
          <a:bodyPr wrap="square" lIns="0" tIns="0" rIns="0" bIns="0" rtlCol="0"/>
          <a:lstStyle/>
          <a:p>
            <a:endParaRPr sz="2400"/>
          </a:p>
        </p:txBody>
      </p:sp>
      <p:sp>
        <p:nvSpPr>
          <p:cNvPr id="20" name="object 20"/>
          <p:cNvSpPr/>
          <p:nvPr/>
        </p:nvSpPr>
        <p:spPr>
          <a:xfrm>
            <a:off x="2416096" y="4974059"/>
            <a:ext cx="356237" cy="977900"/>
          </a:xfrm>
          <a:custGeom>
            <a:avLst/>
            <a:gdLst/>
            <a:ahLst/>
            <a:cxnLst/>
            <a:rect l="l" t="t" r="r" b="b"/>
            <a:pathLst>
              <a:path w="615950" h="977900">
                <a:moveTo>
                  <a:pt x="3175" y="0"/>
                </a:moveTo>
                <a:lnTo>
                  <a:pt x="0" y="977836"/>
                </a:lnTo>
                <a:lnTo>
                  <a:pt x="615924" y="859370"/>
                </a:lnTo>
                <a:lnTo>
                  <a:pt x="615924" y="124840"/>
                </a:lnTo>
                <a:lnTo>
                  <a:pt x="3175" y="0"/>
                </a:lnTo>
                <a:close/>
              </a:path>
            </a:pathLst>
          </a:custGeom>
          <a:solidFill>
            <a:schemeClr val="bg2">
              <a:lumMod val="25000"/>
            </a:schemeClr>
          </a:solidFill>
        </p:spPr>
        <p:txBody>
          <a:bodyPr wrap="square" lIns="0" tIns="0" rIns="0" bIns="0" rtlCol="0"/>
          <a:lstStyle/>
          <a:p>
            <a:endParaRPr sz="2400"/>
          </a:p>
        </p:txBody>
      </p:sp>
      <p:sp>
        <p:nvSpPr>
          <p:cNvPr id="21" name="object 21"/>
          <p:cNvSpPr/>
          <p:nvPr/>
        </p:nvSpPr>
        <p:spPr>
          <a:xfrm>
            <a:off x="2019303" y="3645808"/>
            <a:ext cx="2421680" cy="736600"/>
          </a:xfrm>
          <a:custGeom>
            <a:avLst/>
            <a:gdLst/>
            <a:ahLst/>
            <a:cxnLst/>
            <a:rect l="l" t="t" r="r" b="b"/>
            <a:pathLst>
              <a:path w="4187190" h="736600">
                <a:moveTo>
                  <a:pt x="3818381" y="0"/>
                </a:moveTo>
                <a:lnTo>
                  <a:pt x="0" y="0"/>
                </a:lnTo>
                <a:lnTo>
                  <a:pt x="0" y="736600"/>
                </a:lnTo>
                <a:lnTo>
                  <a:pt x="3818381" y="736600"/>
                </a:lnTo>
                <a:lnTo>
                  <a:pt x="4186681" y="368300"/>
                </a:lnTo>
                <a:lnTo>
                  <a:pt x="3818381" y="0"/>
                </a:lnTo>
                <a:close/>
              </a:path>
            </a:pathLst>
          </a:custGeom>
          <a:solidFill>
            <a:schemeClr val="accent4">
              <a:lumMod val="50000"/>
            </a:schemeClr>
          </a:solidFill>
        </p:spPr>
        <p:txBody>
          <a:bodyPr wrap="square" lIns="0" tIns="0" rIns="0" bIns="0" rtlCol="0"/>
          <a:lstStyle/>
          <a:p>
            <a:endParaRPr sz="2400"/>
          </a:p>
        </p:txBody>
      </p:sp>
      <p:sp>
        <p:nvSpPr>
          <p:cNvPr id="22" name="object 22"/>
          <p:cNvSpPr txBox="1"/>
          <p:nvPr/>
        </p:nvSpPr>
        <p:spPr>
          <a:xfrm>
            <a:off x="2219164" y="3885728"/>
            <a:ext cx="1588796" cy="430887"/>
          </a:xfrm>
          <a:prstGeom prst="rect">
            <a:avLst/>
          </a:prstGeom>
          <a:solidFill>
            <a:schemeClr val="accent4">
              <a:lumMod val="50000"/>
            </a:schemeClr>
          </a:solidFill>
        </p:spPr>
        <p:txBody>
          <a:bodyPr vert="horz" wrap="square" lIns="0" tIns="0" rIns="0" bIns="0" rtlCol="0">
            <a:spAutoFit/>
          </a:bodyPr>
          <a:lstStyle/>
          <a:p>
            <a:pPr marL="12700">
              <a:lnSpc>
                <a:spcPct val="100000"/>
              </a:lnSpc>
            </a:pPr>
            <a:r>
              <a:rPr lang="zh-CN" altLang="en-US" sz="2800" b="0" dirty="0">
                <a:solidFill>
                  <a:srgbClr val="FFFFFF"/>
                </a:solidFill>
                <a:latin typeface="微软雅黑 Light" panose="020B0502040204020203" charset="-122"/>
                <a:cs typeface="微软雅黑 Light" panose="020B0502040204020203" charset="-122"/>
              </a:rPr>
              <a:t>教学重点</a:t>
            </a:r>
            <a:endParaRPr sz="2800" dirty="0">
              <a:latin typeface="微软雅黑 Light" panose="020B0502040204020203" charset="-122"/>
              <a:cs typeface="微软雅黑 Light" panose="020B0502040204020203" charset="-122"/>
            </a:endParaRPr>
          </a:p>
        </p:txBody>
      </p:sp>
      <p:sp>
        <p:nvSpPr>
          <p:cNvPr id="23" name="object 23"/>
          <p:cNvSpPr/>
          <p:nvPr/>
        </p:nvSpPr>
        <p:spPr>
          <a:xfrm>
            <a:off x="984599" y="3523570"/>
            <a:ext cx="693378" cy="976630"/>
          </a:xfrm>
          <a:custGeom>
            <a:avLst/>
            <a:gdLst/>
            <a:ahLst/>
            <a:cxnLst/>
            <a:rect l="l" t="t" r="r" b="b"/>
            <a:pathLst>
              <a:path w="1198880" h="976629">
                <a:moveTo>
                  <a:pt x="1712" y="976312"/>
                </a:moveTo>
                <a:lnTo>
                  <a:pt x="1200150" y="976312"/>
                </a:lnTo>
                <a:lnTo>
                  <a:pt x="1200150" y="0"/>
                </a:lnTo>
                <a:lnTo>
                  <a:pt x="1712" y="0"/>
                </a:lnTo>
                <a:lnTo>
                  <a:pt x="1712" y="976312"/>
                </a:lnTo>
              </a:path>
            </a:pathLst>
          </a:custGeom>
          <a:solidFill>
            <a:schemeClr val="accent4">
              <a:lumMod val="50000"/>
            </a:schemeClr>
          </a:solidFill>
        </p:spPr>
        <p:txBody>
          <a:bodyPr wrap="square" lIns="0" tIns="0" rIns="0" bIns="0" rtlCol="0"/>
          <a:lstStyle/>
          <a:p>
            <a:endParaRPr sz="2400"/>
          </a:p>
        </p:txBody>
      </p:sp>
      <p:sp>
        <p:nvSpPr>
          <p:cNvPr id="25" name="object 25"/>
          <p:cNvSpPr/>
          <p:nvPr/>
        </p:nvSpPr>
        <p:spPr>
          <a:xfrm>
            <a:off x="1664256" y="3521983"/>
            <a:ext cx="356237" cy="977900"/>
          </a:xfrm>
          <a:custGeom>
            <a:avLst/>
            <a:gdLst/>
            <a:ahLst/>
            <a:cxnLst/>
            <a:rect l="l" t="t" r="r" b="b"/>
            <a:pathLst>
              <a:path w="615950" h="977900">
                <a:moveTo>
                  <a:pt x="3175" y="0"/>
                </a:moveTo>
                <a:lnTo>
                  <a:pt x="0" y="977900"/>
                </a:lnTo>
                <a:lnTo>
                  <a:pt x="615924" y="859409"/>
                </a:lnTo>
                <a:lnTo>
                  <a:pt x="615924" y="124968"/>
                </a:lnTo>
                <a:lnTo>
                  <a:pt x="3175" y="0"/>
                </a:lnTo>
                <a:close/>
              </a:path>
            </a:pathLst>
          </a:custGeom>
          <a:solidFill>
            <a:schemeClr val="accent4">
              <a:lumMod val="50000"/>
            </a:schemeClr>
          </a:solidFill>
        </p:spPr>
        <p:txBody>
          <a:bodyPr wrap="square" lIns="0" tIns="0" rIns="0" bIns="0" rtlCol="0"/>
          <a:lstStyle/>
          <a:p>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设备性能分析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9.2.1 AGV</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小车</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设备的主要性能指标</a:t>
            </a:r>
          </a:p>
        </p:txBody>
      </p:sp>
      <p:grpSp>
        <p:nvGrpSpPr>
          <p:cNvPr id="3" name="组合 2"/>
          <p:cNvGrpSpPr/>
          <p:nvPr/>
        </p:nvGrpSpPr>
        <p:grpSpPr>
          <a:xfrm>
            <a:off x="1343660" y="1772285"/>
            <a:ext cx="9855200" cy="4101470"/>
            <a:chOff x="4184" y="3743"/>
            <a:chExt cx="12125" cy="5298"/>
          </a:xfrm>
        </p:grpSpPr>
        <p:grpSp>
          <p:nvGrpSpPr>
            <p:cNvPr id="73" name="组合 72"/>
            <p:cNvGrpSpPr/>
            <p:nvPr/>
          </p:nvGrpSpPr>
          <p:grpSpPr>
            <a:xfrm>
              <a:off x="4184" y="3743"/>
              <a:ext cx="1210" cy="1116"/>
              <a:chOff x="764535" y="1625600"/>
              <a:chExt cx="1024209" cy="944788"/>
            </a:xfrm>
            <a:solidFill>
              <a:schemeClr val="accent1">
                <a:lumMod val="50000"/>
              </a:schemeClr>
            </a:solidFill>
          </p:grpSpPr>
          <p:grpSp>
            <p:nvGrpSpPr>
              <p:cNvPr id="74" name="组合 73"/>
              <p:cNvGrpSpPr/>
              <p:nvPr/>
            </p:nvGrpSpPr>
            <p:grpSpPr>
              <a:xfrm rot="16200000">
                <a:off x="804245" y="1585889"/>
                <a:ext cx="944788" cy="1024209"/>
                <a:chOff x="764788" y="1059582"/>
                <a:chExt cx="1558144" cy="1689124"/>
              </a:xfrm>
              <a:grpFill/>
              <a:effectLst>
                <a:outerShdw blurRad="228600" dist="101600" dir="8400000" sx="105000" sy="105000" algn="tr" rotWithShape="0">
                  <a:prstClr val="black">
                    <a:alpha val="40000"/>
                  </a:prstClr>
                </a:outerShdw>
              </a:effectLst>
            </p:grpSpPr>
            <p:sp>
              <p:nvSpPr>
                <p:cNvPr id="76"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华文仿宋" panose="02010600040101010101" charset="-122"/>
                    <a:ea typeface="华文仿宋" panose="02010600040101010101" charset="-122"/>
                  </a:endParaRPr>
                </a:p>
              </p:txBody>
            </p:sp>
            <p:sp>
              <p:nvSpPr>
                <p:cNvPr id="77"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grp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华文仿宋" panose="02010600040101010101" charset="-122"/>
                    <a:ea typeface="华文仿宋" panose="02010600040101010101" charset="-122"/>
                  </a:endParaRPr>
                </a:p>
              </p:txBody>
            </p:sp>
          </p:grpSp>
          <p:sp>
            <p:nvSpPr>
              <p:cNvPr id="75" name="文本框 74"/>
              <p:cNvSpPr txBox="1"/>
              <p:nvPr/>
            </p:nvSpPr>
            <p:spPr>
              <a:xfrm>
                <a:off x="1024649" y="1774826"/>
                <a:ext cx="479192" cy="638266"/>
              </a:xfrm>
              <a:prstGeom prst="rect">
                <a:avLst/>
              </a:prstGeom>
              <a:grpFill/>
            </p:spPr>
            <p:txBody>
              <a:bodyPr wrap="square" rtlCol="0">
                <a:spAutoFit/>
              </a:bodyPr>
              <a:lstStyle/>
              <a:p>
                <a:r>
                  <a:rPr lang="en-US" altLang="zh-CN" sz="3200" dirty="0">
                    <a:solidFill>
                      <a:schemeClr val="bg1"/>
                    </a:solidFill>
                    <a:latin typeface="华文仿宋" panose="02010600040101010101" charset="-122"/>
                    <a:ea typeface="华文仿宋" panose="02010600040101010101" charset="-122"/>
                  </a:rPr>
                  <a:t>1</a:t>
                </a:r>
              </a:p>
            </p:txBody>
          </p:sp>
        </p:grpSp>
        <p:grpSp>
          <p:nvGrpSpPr>
            <p:cNvPr id="78" name="组合 77"/>
            <p:cNvGrpSpPr/>
            <p:nvPr/>
          </p:nvGrpSpPr>
          <p:grpSpPr>
            <a:xfrm>
              <a:off x="4986" y="4994"/>
              <a:ext cx="1210" cy="1116"/>
              <a:chOff x="1443354" y="2685293"/>
              <a:chExt cx="1024209" cy="944788"/>
            </a:xfrm>
            <a:solidFill>
              <a:schemeClr val="accent1">
                <a:lumMod val="50000"/>
              </a:schemeClr>
            </a:solidFill>
          </p:grpSpPr>
          <p:grpSp>
            <p:nvGrpSpPr>
              <p:cNvPr id="79" name="组合 78"/>
              <p:cNvGrpSpPr/>
              <p:nvPr/>
            </p:nvGrpSpPr>
            <p:grpSpPr>
              <a:xfrm rot="16200000">
                <a:off x="1483064" y="2645582"/>
                <a:ext cx="944788" cy="1024209"/>
                <a:chOff x="764788" y="1059582"/>
                <a:chExt cx="1558144" cy="1689124"/>
              </a:xfrm>
              <a:grpFill/>
              <a:effectLst>
                <a:outerShdw blurRad="228600" dist="101600" dir="8400000" sx="105000" sy="105000" algn="tr" rotWithShape="0">
                  <a:prstClr val="black">
                    <a:alpha val="40000"/>
                  </a:prstClr>
                </a:outerShdw>
              </a:effectLst>
            </p:grpSpPr>
            <p:sp>
              <p:nvSpPr>
                <p:cNvPr id="81"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华文仿宋" panose="02010600040101010101" charset="-122"/>
                    <a:ea typeface="华文仿宋" panose="02010600040101010101" charset="-122"/>
                  </a:endParaRPr>
                </a:p>
              </p:txBody>
            </p:sp>
            <p:sp>
              <p:nvSpPr>
                <p:cNvPr id="82"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tx1">
                    <a:lumMod val="65000"/>
                    <a:lumOff val="3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华文仿宋" panose="02010600040101010101" charset="-122"/>
                    <a:ea typeface="华文仿宋" panose="02010600040101010101" charset="-122"/>
                  </a:endParaRPr>
                </a:p>
              </p:txBody>
            </p:sp>
          </p:grpSp>
          <p:sp>
            <p:nvSpPr>
              <p:cNvPr id="80" name="文本框 79"/>
              <p:cNvSpPr txBox="1"/>
              <p:nvPr/>
            </p:nvSpPr>
            <p:spPr>
              <a:xfrm>
                <a:off x="1734048" y="2845229"/>
                <a:ext cx="479192" cy="638267"/>
              </a:xfrm>
              <a:prstGeom prst="rect">
                <a:avLst/>
              </a:prstGeom>
              <a:solidFill>
                <a:schemeClr val="tx1">
                  <a:lumMod val="65000"/>
                  <a:lumOff val="35000"/>
                </a:schemeClr>
              </a:solidFill>
            </p:spPr>
            <p:txBody>
              <a:bodyPr wrap="square" rtlCol="0">
                <a:spAutoFit/>
              </a:bodyPr>
              <a:lstStyle/>
              <a:p>
                <a:r>
                  <a:rPr lang="en-US" altLang="zh-CN" sz="3200" dirty="0">
                    <a:solidFill>
                      <a:schemeClr val="bg1"/>
                    </a:solidFill>
                    <a:latin typeface="华文仿宋" panose="02010600040101010101" charset="-122"/>
                    <a:ea typeface="华文仿宋" panose="02010600040101010101" charset="-122"/>
                  </a:rPr>
                  <a:t>2</a:t>
                </a:r>
              </a:p>
            </p:txBody>
          </p:sp>
        </p:grpSp>
        <p:grpSp>
          <p:nvGrpSpPr>
            <p:cNvPr id="83" name="组合 82"/>
            <p:cNvGrpSpPr/>
            <p:nvPr/>
          </p:nvGrpSpPr>
          <p:grpSpPr>
            <a:xfrm>
              <a:off x="5805" y="6289"/>
              <a:ext cx="1210" cy="1116"/>
              <a:chOff x="2136348" y="3781272"/>
              <a:chExt cx="1024209" cy="944788"/>
            </a:xfrm>
            <a:solidFill>
              <a:schemeClr val="accent1">
                <a:lumMod val="50000"/>
              </a:schemeClr>
            </a:solidFill>
          </p:grpSpPr>
          <p:grpSp>
            <p:nvGrpSpPr>
              <p:cNvPr id="84" name="组合 83"/>
              <p:cNvGrpSpPr/>
              <p:nvPr/>
            </p:nvGrpSpPr>
            <p:grpSpPr>
              <a:xfrm rot="16200000">
                <a:off x="2176058" y="3741561"/>
                <a:ext cx="944788" cy="1024209"/>
                <a:chOff x="764788" y="1059582"/>
                <a:chExt cx="1558144" cy="1689124"/>
              </a:xfrm>
              <a:grpFill/>
              <a:effectLst>
                <a:outerShdw blurRad="228600" dist="101600" dir="8400000" sx="105000" sy="105000" algn="tr" rotWithShape="0">
                  <a:prstClr val="black">
                    <a:alpha val="40000"/>
                  </a:prstClr>
                </a:outerShdw>
              </a:effectLst>
            </p:grpSpPr>
            <p:sp>
              <p:nvSpPr>
                <p:cNvPr id="86"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华文仿宋" panose="02010600040101010101" charset="-122"/>
                    <a:ea typeface="华文仿宋" panose="02010600040101010101" charset="-122"/>
                  </a:endParaRPr>
                </a:p>
              </p:txBody>
            </p:sp>
            <p:sp>
              <p:nvSpPr>
                <p:cNvPr id="87"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accent4">
                    <a:lumMod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华文仿宋" panose="02010600040101010101" charset="-122"/>
                    <a:ea typeface="华文仿宋" panose="02010600040101010101" charset="-122"/>
                  </a:endParaRPr>
                </a:p>
              </p:txBody>
            </p:sp>
          </p:grpSp>
          <p:sp>
            <p:nvSpPr>
              <p:cNvPr id="85" name="文本框 84"/>
              <p:cNvSpPr txBox="1"/>
              <p:nvPr/>
            </p:nvSpPr>
            <p:spPr>
              <a:xfrm>
                <a:off x="2439099" y="3930498"/>
                <a:ext cx="479192" cy="638266"/>
              </a:xfrm>
              <a:prstGeom prst="rect">
                <a:avLst/>
              </a:prstGeom>
              <a:solidFill>
                <a:schemeClr val="accent4">
                  <a:lumMod val="50000"/>
                </a:schemeClr>
              </a:solidFill>
            </p:spPr>
            <p:txBody>
              <a:bodyPr wrap="square" rtlCol="0">
                <a:spAutoFit/>
              </a:bodyPr>
              <a:lstStyle/>
              <a:p>
                <a:r>
                  <a:rPr lang="en-US" altLang="zh-CN" sz="3200" dirty="0">
                    <a:solidFill>
                      <a:schemeClr val="bg1"/>
                    </a:solidFill>
                    <a:latin typeface="华文仿宋" panose="02010600040101010101" charset="-122"/>
                    <a:ea typeface="华文仿宋" panose="02010600040101010101" charset="-122"/>
                  </a:rPr>
                  <a:t>3</a:t>
                </a:r>
              </a:p>
            </p:txBody>
          </p:sp>
        </p:grpSp>
        <p:grpSp>
          <p:nvGrpSpPr>
            <p:cNvPr id="88" name="组合 87"/>
            <p:cNvGrpSpPr/>
            <p:nvPr/>
          </p:nvGrpSpPr>
          <p:grpSpPr>
            <a:xfrm>
              <a:off x="6551" y="7583"/>
              <a:ext cx="1210" cy="1116"/>
              <a:chOff x="2768672" y="4877250"/>
              <a:chExt cx="1024209" cy="944788"/>
            </a:xfrm>
            <a:solidFill>
              <a:schemeClr val="accent1">
                <a:lumMod val="50000"/>
              </a:schemeClr>
            </a:solidFill>
          </p:grpSpPr>
          <p:grpSp>
            <p:nvGrpSpPr>
              <p:cNvPr id="89" name="组合 88"/>
              <p:cNvGrpSpPr/>
              <p:nvPr/>
            </p:nvGrpSpPr>
            <p:grpSpPr>
              <a:xfrm rot="16200000">
                <a:off x="2808382" y="4837539"/>
                <a:ext cx="944788" cy="1024209"/>
                <a:chOff x="764788" y="1059582"/>
                <a:chExt cx="1558144" cy="1689124"/>
              </a:xfrm>
              <a:grpFill/>
              <a:effectLst>
                <a:outerShdw blurRad="228600" dist="101600" dir="8400000" sx="105000" sy="105000" algn="tr" rotWithShape="0">
                  <a:prstClr val="black">
                    <a:alpha val="40000"/>
                  </a:prstClr>
                </a:outerShdw>
              </a:effectLst>
            </p:grpSpPr>
            <p:sp>
              <p:nvSpPr>
                <p:cNvPr id="91"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华文仿宋" panose="02010600040101010101" charset="-122"/>
                    <a:ea typeface="华文仿宋" panose="02010600040101010101" charset="-122"/>
                  </a:endParaRPr>
                </a:p>
              </p:txBody>
            </p:sp>
            <p:sp>
              <p:nvSpPr>
                <p:cNvPr id="92"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accent2">
                    <a:lumMod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华文仿宋" panose="02010600040101010101" charset="-122"/>
                    <a:ea typeface="华文仿宋" panose="02010600040101010101" charset="-122"/>
                  </a:endParaRPr>
                </a:p>
              </p:txBody>
            </p:sp>
          </p:grpSp>
          <p:sp>
            <p:nvSpPr>
              <p:cNvPr id="90" name="文本框 89"/>
              <p:cNvSpPr txBox="1"/>
              <p:nvPr/>
            </p:nvSpPr>
            <p:spPr>
              <a:xfrm>
                <a:off x="2990076" y="5026476"/>
                <a:ext cx="479192" cy="638266"/>
              </a:xfrm>
              <a:prstGeom prst="rect">
                <a:avLst/>
              </a:prstGeom>
              <a:solidFill>
                <a:schemeClr val="accent2">
                  <a:lumMod val="50000"/>
                </a:schemeClr>
              </a:solidFill>
            </p:spPr>
            <p:txBody>
              <a:bodyPr wrap="square" rtlCol="0">
                <a:spAutoFit/>
              </a:bodyPr>
              <a:lstStyle/>
              <a:p>
                <a:r>
                  <a:rPr lang="en-US" altLang="zh-CN" sz="3200" dirty="0">
                    <a:solidFill>
                      <a:schemeClr val="bg1"/>
                    </a:solidFill>
                    <a:latin typeface="华文仿宋" panose="02010600040101010101" charset="-122"/>
                    <a:ea typeface="华文仿宋" panose="02010600040101010101" charset="-122"/>
                  </a:rPr>
                  <a:t>4</a:t>
                </a:r>
              </a:p>
            </p:txBody>
          </p:sp>
        </p:grpSp>
        <p:sp>
          <p:nvSpPr>
            <p:cNvPr id="93" name="TextBox 5"/>
            <p:cNvSpPr txBox="1"/>
            <p:nvPr/>
          </p:nvSpPr>
          <p:spPr>
            <a:xfrm>
              <a:off x="5805" y="3813"/>
              <a:ext cx="8523" cy="1072"/>
            </a:xfrm>
            <a:prstGeom prst="rect">
              <a:avLst/>
            </a:prstGeom>
            <a:solidFill>
              <a:schemeClr val="accent1">
                <a:lumMod val="50000"/>
              </a:schemeClr>
            </a:solidFill>
          </p:spPr>
          <p:txBody>
            <a:bodyPr wrap="square" rtlCol="0">
              <a:spAutoFit/>
            </a:bodyPr>
            <a:lstStyle/>
            <a:p>
              <a:pPr marL="285750" indent="-285750">
                <a:buFont typeface="Arial" panose="020B0604020202020204" pitchFamily="34" charset="0"/>
                <a:buChar char="•"/>
              </a:pPr>
              <a:r>
                <a:rPr lang="zh-CN" altLang="en-US" sz="1600" b="1" dirty="0">
                  <a:solidFill>
                    <a:schemeClr val="bg1"/>
                  </a:solidFill>
                  <a:latin typeface="华文仿宋" panose="02010600040101010101" charset="-122"/>
                  <a:ea typeface="华文仿宋" panose="02010600040101010101" charset="-122"/>
                </a:rPr>
                <a:t>额定载重量</a:t>
              </a:r>
            </a:p>
            <a:p>
              <a:r>
                <a:rPr lang="zh-CN" altLang="en-US" sz="1600" dirty="0">
                  <a:solidFill>
                    <a:schemeClr val="bg1"/>
                  </a:solidFill>
                  <a:latin typeface="华文仿宋" panose="02010600040101010101" charset="-122"/>
                  <a:ea typeface="华文仿宋" panose="02010600040101010101" charset="-122"/>
                </a:rPr>
                <a:t>额定载重量即自动导引搬运车所能承载货物的最大重量。AGV小车的载重量范围在50~20000 千克，其中以中小型居多。</a:t>
              </a:r>
            </a:p>
          </p:txBody>
        </p:sp>
        <p:sp>
          <p:nvSpPr>
            <p:cNvPr id="94" name="TextBox 5"/>
            <p:cNvSpPr txBox="1"/>
            <p:nvPr/>
          </p:nvSpPr>
          <p:spPr>
            <a:xfrm>
              <a:off x="6404" y="5177"/>
              <a:ext cx="8523" cy="1072"/>
            </a:xfrm>
            <a:prstGeom prst="rect">
              <a:avLst/>
            </a:prstGeom>
            <a:solidFill>
              <a:schemeClr val="tx1">
                <a:lumMod val="65000"/>
                <a:lumOff val="35000"/>
              </a:schemeClr>
            </a:solidFill>
          </p:spPr>
          <p:txBody>
            <a:bodyPr wrap="square" rtlCol="0">
              <a:spAutoFit/>
            </a:bodyPr>
            <a:lstStyle/>
            <a:p>
              <a:pPr marL="285750" indent="-285750" algn="l">
                <a:buClrTx/>
                <a:buSzTx/>
                <a:buFont typeface="Arial" panose="020B0604020202020204" pitchFamily="34" charset="0"/>
                <a:buChar char="•"/>
              </a:pPr>
              <a:r>
                <a:rPr lang="zh-CN" altLang="en-US" sz="1600" b="1" dirty="0">
                  <a:solidFill>
                    <a:schemeClr val="bg1"/>
                  </a:solidFill>
                  <a:latin typeface="华文仿宋" panose="02010600040101010101" charset="-122"/>
                  <a:ea typeface="华文仿宋" panose="02010600040101010101" charset="-122"/>
                </a:rPr>
                <a:t>自重</a:t>
              </a:r>
            </a:p>
            <a:p>
              <a:r>
                <a:rPr lang="zh-CN" altLang="en-US" sz="1600" dirty="0">
                  <a:solidFill>
                    <a:schemeClr val="bg1"/>
                  </a:solidFill>
                  <a:latin typeface="华文仿宋" panose="02010600040101010101" charset="-122"/>
                  <a:ea typeface="华文仿宋" panose="02010600040101010101" charset="-122"/>
                </a:rPr>
                <a:t>自重是指自动导引搬运车与电池加起来的总重量。目前AGV自重20千克至几百千克不等，主要与载重量和结构有关。</a:t>
              </a:r>
            </a:p>
          </p:txBody>
        </p:sp>
        <p:sp>
          <p:nvSpPr>
            <p:cNvPr id="95" name="TextBox 5"/>
            <p:cNvSpPr txBox="1"/>
            <p:nvPr/>
          </p:nvSpPr>
          <p:spPr>
            <a:xfrm>
              <a:off x="7177" y="6429"/>
              <a:ext cx="8523" cy="1072"/>
            </a:xfrm>
            <a:prstGeom prst="rect">
              <a:avLst/>
            </a:prstGeom>
            <a:solidFill>
              <a:schemeClr val="accent4">
                <a:lumMod val="50000"/>
              </a:schemeClr>
            </a:solidFill>
          </p:spPr>
          <p:txBody>
            <a:bodyPr wrap="square" rtlCol="0">
              <a:spAutoFit/>
            </a:bodyPr>
            <a:lstStyle/>
            <a:p>
              <a:pPr marL="285750" indent="-285750" algn="l">
                <a:buClrTx/>
                <a:buSzTx/>
                <a:buFont typeface="Arial" panose="020B0604020202020204" pitchFamily="34" charset="0"/>
                <a:buChar char="•"/>
              </a:pPr>
              <a:r>
                <a:rPr lang="zh-CN" altLang="en-US" sz="1600" b="1" dirty="0">
                  <a:solidFill>
                    <a:schemeClr val="bg1"/>
                  </a:solidFill>
                  <a:latin typeface="华文仿宋" panose="02010600040101010101" charset="-122"/>
                  <a:ea typeface="华文仿宋" panose="02010600040101010101" charset="-122"/>
                </a:rPr>
                <a:t>车体尺寸</a:t>
              </a:r>
            </a:p>
            <a:p>
              <a:r>
                <a:rPr lang="zh-CN" altLang="en-US" sz="1600" dirty="0">
                  <a:solidFill>
                    <a:schemeClr val="bg1"/>
                  </a:solidFill>
                  <a:latin typeface="华文仿宋" panose="02010600040101010101" charset="-122"/>
                  <a:ea typeface="华文仿宋" panose="02010600040101010101" charset="-122"/>
                </a:rPr>
                <a:t>车体尺寸是指车体的长、宽、高外形尺寸，该尺寸应该与所承载货物的尺寸和通道宽度相适应。分拣 AGV 的车体尺寸一般小于搬运 AGV。</a:t>
              </a:r>
            </a:p>
          </p:txBody>
        </p:sp>
        <p:sp>
          <p:nvSpPr>
            <p:cNvPr id="2" name="TextBox 5"/>
            <p:cNvSpPr txBox="1"/>
            <p:nvPr/>
          </p:nvSpPr>
          <p:spPr>
            <a:xfrm>
              <a:off x="7786" y="7651"/>
              <a:ext cx="8523" cy="1390"/>
            </a:xfrm>
            <a:prstGeom prst="rect">
              <a:avLst/>
            </a:prstGeom>
            <a:solidFill>
              <a:schemeClr val="accent2">
                <a:lumMod val="50000"/>
              </a:schemeClr>
            </a:solidFill>
          </p:spPr>
          <p:txBody>
            <a:bodyPr wrap="square" rtlCol="0">
              <a:spAutoFit/>
            </a:bodyPr>
            <a:lstStyle/>
            <a:p>
              <a:pPr marL="285750" indent="-285750" algn="l">
                <a:buClrTx/>
                <a:buSzTx/>
                <a:buFont typeface="Arial" panose="020B0604020202020204" pitchFamily="34" charset="0"/>
                <a:buChar char="•"/>
              </a:pPr>
              <a:r>
                <a:rPr lang="zh-CN" altLang="en-US" sz="1600" b="1" dirty="0">
                  <a:solidFill>
                    <a:schemeClr val="bg1"/>
                  </a:solidFill>
                  <a:latin typeface="华文仿宋" panose="02010600040101010101" charset="-122"/>
                  <a:ea typeface="华文仿宋" panose="02010600040101010101" charset="-122"/>
                </a:rPr>
                <a:t>停位精度</a:t>
              </a:r>
            </a:p>
            <a:p>
              <a:r>
                <a:rPr lang="zh-CN" altLang="en-US" sz="1600" dirty="0">
                  <a:solidFill>
                    <a:schemeClr val="bg1"/>
                  </a:solidFill>
                  <a:latin typeface="华文仿宋" panose="02010600040101010101" charset="-122"/>
                  <a:ea typeface="华文仿宋" panose="02010600040101010101" charset="-122"/>
                </a:rPr>
                <a:t>停位精度指 AGV小车到达目的地址处并准备自动移载时所处的实际位置与程序设定的位置之间的偏差值，是确定移载方式的主要依据，不同的移载方式要求不同的停位精度。目前，主流 AGV 的停位精度均小于 10毫米。</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设备性能分析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9.2.1 AGV</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小车</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设备的主要性能指标</a:t>
            </a:r>
          </a:p>
        </p:txBody>
      </p:sp>
      <p:grpSp>
        <p:nvGrpSpPr>
          <p:cNvPr id="73" name="组合 72"/>
          <p:cNvGrpSpPr/>
          <p:nvPr/>
        </p:nvGrpSpPr>
        <p:grpSpPr>
          <a:xfrm>
            <a:off x="1343660" y="1988820"/>
            <a:ext cx="1032510" cy="1017270"/>
            <a:chOff x="764535" y="1625600"/>
            <a:chExt cx="1024209" cy="944788"/>
          </a:xfrm>
          <a:solidFill>
            <a:schemeClr val="accent5">
              <a:lumMod val="75000"/>
            </a:schemeClr>
          </a:solidFill>
        </p:grpSpPr>
        <p:grpSp>
          <p:nvGrpSpPr>
            <p:cNvPr id="74" name="组合 73"/>
            <p:cNvGrpSpPr/>
            <p:nvPr/>
          </p:nvGrpSpPr>
          <p:grpSpPr>
            <a:xfrm rot="16200000">
              <a:off x="804245" y="1585889"/>
              <a:ext cx="944788" cy="1024209"/>
              <a:chOff x="764788" y="1059582"/>
              <a:chExt cx="1558144" cy="1689124"/>
            </a:xfrm>
            <a:grpFill/>
            <a:effectLst>
              <a:outerShdw blurRad="228600" dist="101600" dir="8400000" sx="105000" sy="105000" algn="tr" rotWithShape="0">
                <a:prstClr val="black">
                  <a:alpha val="40000"/>
                </a:prstClr>
              </a:outerShdw>
            </a:effectLst>
          </p:grpSpPr>
          <p:sp>
            <p:nvSpPr>
              <p:cNvPr id="76"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华文仿宋" panose="02010600040101010101" charset="-122"/>
                  <a:ea typeface="华文仿宋" panose="02010600040101010101" charset="-122"/>
                </a:endParaRPr>
              </a:p>
            </p:txBody>
          </p:sp>
          <p:sp>
            <p:nvSpPr>
              <p:cNvPr id="77"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grp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华文仿宋" panose="02010600040101010101" charset="-122"/>
                  <a:ea typeface="华文仿宋" panose="02010600040101010101" charset="-122"/>
                </a:endParaRPr>
              </a:p>
            </p:txBody>
          </p:sp>
        </p:grpSp>
        <p:sp>
          <p:nvSpPr>
            <p:cNvPr id="75" name="文本框 74"/>
            <p:cNvSpPr txBox="1"/>
            <p:nvPr/>
          </p:nvSpPr>
          <p:spPr>
            <a:xfrm>
              <a:off x="1024649" y="1774826"/>
              <a:ext cx="479192" cy="541855"/>
            </a:xfrm>
            <a:prstGeom prst="rect">
              <a:avLst/>
            </a:prstGeom>
            <a:grpFill/>
          </p:spPr>
          <p:txBody>
            <a:bodyPr wrap="square" rtlCol="0">
              <a:spAutoFit/>
            </a:bodyPr>
            <a:lstStyle/>
            <a:p>
              <a:r>
                <a:rPr lang="en-US" altLang="zh-CN" sz="3200" dirty="0">
                  <a:solidFill>
                    <a:schemeClr val="bg1"/>
                  </a:solidFill>
                  <a:latin typeface="华文仿宋" panose="02010600040101010101" charset="-122"/>
                  <a:ea typeface="华文仿宋" panose="02010600040101010101" charset="-122"/>
                </a:rPr>
                <a:t>5</a:t>
              </a:r>
            </a:p>
          </p:txBody>
        </p:sp>
      </p:grpSp>
      <p:grpSp>
        <p:nvGrpSpPr>
          <p:cNvPr id="78" name="组合 77"/>
          <p:cNvGrpSpPr/>
          <p:nvPr/>
        </p:nvGrpSpPr>
        <p:grpSpPr>
          <a:xfrm>
            <a:off x="1997710" y="3472815"/>
            <a:ext cx="1032510" cy="1017270"/>
            <a:chOff x="1443354" y="2685293"/>
            <a:chExt cx="1024209" cy="944788"/>
          </a:xfrm>
          <a:solidFill>
            <a:schemeClr val="tx2">
              <a:lumMod val="60000"/>
              <a:lumOff val="40000"/>
            </a:schemeClr>
          </a:solidFill>
        </p:grpSpPr>
        <p:grpSp>
          <p:nvGrpSpPr>
            <p:cNvPr id="79" name="组合 78"/>
            <p:cNvGrpSpPr/>
            <p:nvPr/>
          </p:nvGrpSpPr>
          <p:grpSpPr>
            <a:xfrm rot="16200000">
              <a:off x="1483064" y="2645582"/>
              <a:ext cx="944788" cy="1024209"/>
              <a:chOff x="764788" y="1059582"/>
              <a:chExt cx="1558144" cy="1689124"/>
            </a:xfrm>
            <a:grpFill/>
            <a:effectLst>
              <a:outerShdw blurRad="228600" dist="101600" dir="8400000" sx="105000" sy="105000" algn="tr" rotWithShape="0">
                <a:prstClr val="black">
                  <a:alpha val="40000"/>
                </a:prstClr>
              </a:outerShdw>
            </a:effectLst>
          </p:grpSpPr>
          <p:sp>
            <p:nvSpPr>
              <p:cNvPr id="81"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华文仿宋" panose="02010600040101010101" charset="-122"/>
                  <a:ea typeface="华文仿宋" panose="02010600040101010101" charset="-122"/>
                </a:endParaRPr>
              </a:p>
            </p:txBody>
          </p:sp>
          <p:sp>
            <p:nvSpPr>
              <p:cNvPr id="82"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grp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华文仿宋" panose="02010600040101010101" charset="-122"/>
                  <a:ea typeface="华文仿宋" panose="02010600040101010101" charset="-122"/>
                </a:endParaRPr>
              </a:p>
            </p:txBody>
          </p:sp>
        </p:grpSp>
        <p:sp>
          <p:nvSpPr>
            <p:cNvPr id="80" name="文本框 79"/>
            <p:cNvSpPr txBox="1"/>
            <p:nvPr/>
          </p:nvSpPr>
          <p:spPr>
            <a:xfrm>
              <a:off x="1734048" y="2845229"/>
              <a:ext cx="479192" cy="541855"/>
            </a:xfrm>
            <a:prstGeom prst="rect">
              <a:avLst/>
            </a:prstGeom>
            <a:grpFill/>
          </p:spPr>
          <p:txBody>
            <a:bodyPr wrap="square" rtlCol="0">
              <a:spAutoFit/>
            </a:bodyPr>
            <a:lstStyle/>
            <a:p>
              <a:r>
                <a:rPr lang="en-US" altLang="zh-CN" sz="3200" dirty="0">
                  <a:solidFill>
                    <a:schemeClr val="bg1"/>
                  </a:solidFill>
                  <a:latin typeface="华文仿宋" panose="02010600040101010101" charset="-122"/>
                  <a:ea typeface="华文仿宋" panose="02010600040101010101" charset="-122"/>
                </a:rPr>
                <a:t>6</a:t>
              </a:r>
            </a:p>
          </p:txBody>
        </p:sp>
      </p:grpSp>
      <p:grpSp>
        <p:nvGrpSpPr>
          <p:cNvPr id="83" name="组合 82"/>
          <p:cNvGrpSpPr/>
          <p:nvPr/>
        </p:nvGrpSpPr>
        <p:grpSpPr>
          <a:xfrm>
            <a:off x="2727325" y="4740910"/>
            <a:ext cx="1032510" cy="1017270"/>
            <a:chOff x="2136348" y="3781272"/>
            <a:chExt cx="1024209" cy="944788"/>
          </a:xfrm>
          <a:solidFill>
            <a:schemeClr val="bg2">
              <a:lumMod val="25000"/>
            </a:schemeClr>
          </a:solidFill>
        </p:grpSpPr>
        <p:grpSp>
          <p:nvGrpSpPr>
            <p:cNvPr id="84" name="组合 83"/>
            <p:cNvGrpSpPr/>
            <p:nvPr/>
          </p:nvGrpSpPr>
          <p:grpSpPr>
            <a:xfrm rot="16200000">
              <a:off x="2176058" y="3741561"/>
              <a:ext cx="944788" cy="1024209"/>
              <a:chOff x="764788" y="1059582"/>
              <a:chExt cx="1558144" cy="1689124"/>
            </a:xfrm>
            <a:grpFill/>
            <a:effectLst>
              <a:outerShdw blurRad="228600" dist="101600" dir="8400000" sx="105000" sy="105000" algn="tr" rotWithShape="0">
                <a:prstClr val="black">
                  <a:alpha val="40000"/>
                </a:prstClr>
              </a:outerShdw>
            </a:effectLst>
          </p:grpSpPr>
          <p:sp>
            <p:nvSpPr>
              <p:cNvPr id="86"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华文仿宋" panose="02010600040101010101" charset="-122"/>
                  <a:ea typeface="华文仿宋" panose="02010600040101010101" charset="-122"/>
                </a:endParaRPr>
              </a:p>
            </p:txBody>
          </p:sp>
          <p:sp>
            <p:nvSpPr>
              <p:cNvPr id="87"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grp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华文仿宋" panose="02010600040101010101" charset="-122"/>
                  <a:ea typeface="华文仿宋" panose="02010600040101010101" charset="-122"/>
                </a:endParaRPr>
              </a:p>
            </p:txBody>
          </p:sp>
        </p:grpSp>
        <p:sp>
          <p:nvSpPr>
            <p:cNvPr id="85" name="文本框 84"/>
            <p:cNvSpPr txBox="1"/>
            <p:nvPr/>
          </p:nvSpPr>
          <p:spPr>
            <a:xfrm>
              <a:off x="2439099" y="3930498"/>
              <a:ext cx="479192" cy="541855"/>
            </a:xfrm>
            <a:prstGeom prst="rect">
              <a:avLst/>
            </a:prstGeom>
            <a:grpFill/>
          </p:spPr>
          <p:txBody>
            <a:bodyPr wrap="square" rtlCol="0">
              <a:spAutoFit/>
            </a:bodyPr>
            <a:lstStyle/>
            <a:p>
              <a:r>
                <a:rPr lang="en-US" altLang="zh-CN" sz="3200" dirty="0">
                  <a:solidFill>
                    <a:schemeClr val="bg1"/>
                  </a:solidFill>
                  <a:latin typeface="华文仿宋" panose="02010600040101010101" charset="-122"/>
                  <a:ea typeface="华文仿宋" panose="02010600040101010101" charset="-122"/>
                </a:rPr>
                <a:t>7</a:t>
              </a:r>
            </a:p>
          </p:txBody>
        </p:sp>
      </p:grpSp>
      <p:sp>
        <p:nvSpPr>
          <p:cNvPr id="93" name="TextBox 5"/>
          <p:cNvSpPr txBox="1"/>
          <p:nvPr/>
        </p:nvSpPr>
        <p:spPr>
          <a:xfrm>
            <a:off x="2727325" y="2052955"/>
            <a:ext cx="7274560" cy="975995"/>
          </a:xfrm>
          <a:prstGeom prst="rect">
            <a:avLst/>
          </a:prstGeom>
          <a:solidFill>
            <a:schemeClr val="accent5">
              <a:lumMod val="75000"/>
            </a:schemeClr>
          </a:solidFill>
        </p:spPr>
        <p:txBody>
          <a:bodyPr wrap="square" rtlCol="0">
            <a:spAutoFit/>
          </a:bodyPr>
          <a:lstStyle/>
          <a:p>
            <a:pPr marL="285750" indent="-285750">
              <a:lnSpc>
                <a:spcPct val="120000"/>
              </a:lnSpc>
              <a:buFont typeface="Arial" panose="020B0604020202020204" pitchFamily="34" charset="0"/>
              <a:buChar char="•"/>
            </a:pPr>
            <a:r>
              <a:rPr lang="zh-CN" altLang="en-US" sz="1600" b="1" dirty="0">
                <a:solidFill>
                  <a:schemeClr val="bg1"/>
                </a:solidFill>
                <a:latin typeface="华文仿宋" panose="02010600040101010101" charset="-122"/>
                <a:ea typeface="华文仿宋" panose="02010600040101010101" charset="-122"/>
              </a:rPr>
              <a:t>最小转弯半径</a:t>
            </a:r>
          </a:p>
          <a:p>
            <a:pPr indent="0">
              <a:lnSpc>
                <a:spcPct val="120000"/>
              </a:lnSpc>
              <a:buFont typeface="Arial" panose="020B0604020202020204" pitchFamily="34" charset="0"/>
              <a:buNone/>
            </a:pPr>
            <a:r>
              <a:rPr lang="zh-CN" altLang="en-US" sz="1600" dirty="0">
                <a:solidFill>
                  <a:schemeClr val="bg1"/>
                </a:solidFill>
                <a:latin typeface="华文仿宋" panose="02010600040101010101" charset="-122"/>
                <a:ea typeface="华文仿宋" panose="02010600040101010101" charset="-122"/>
              </a:rPr>
              <a:t>最小转弯半径指AGV小车在空载低速行驶，偏转程度最大时，瞬时转向中心到 AGV小车纵向中心线的距离，它是确定车辆弯道运行所需空间的重要参数。</a:t>
            </a:r>
          </a:p>
        </p:txBody>
      </p:sp>
      <p:sp>
        <p:nvSpPr>
          <p:cNvPr id="94" name="TextBox 5"/>
          <p:cNvSpPr txBox="1"/>
          <p:nvPr/>
        </p:nvSpPr>
        <p:spPr>
          <a:xfrm>
            <a:off x="3258185" y="3429000"/>
            <a:ext cx="7274560" cy="1076960"/>
          </a:xfrm>
          <a:prstGeom prst="rect">
            <a:avLst/>
          </a:prstGeom>
          <a:solidFill>
            <a:schemeClr val="tx2">
              <a:lumMod val="60000"/>
              <a:lumOff val="40000"/>
            </a:schemeClr>
          </a:solidFill>
        </p:spPr>
        <p:txBody>
          <a:bodyPr wrap="square" rtlCol="0">
            <a:spAutoFit/>
          </a:bodyPr>
          <a:lstStyle/>
          <a:p>
            <a:pPr marL="285750" indent="-285750" algn="l">
              <a:buClrTx/>
              <a:buSzTx/>
              <a:buFont typeface="Arial" panose="020B0604020202020204" pitchFamily="34" charset="0"/>
              <a:buChar char="•"/>
            </a:pPr>
            <a:r>
              <a:rPr lang="zh-CN" altLang="en-US" sz="1600" b="1" dirty="0">
                <a:solidFill>
                  <a:schemeClr val="bg1"/>
                </a:solidFill>
                <a:latin typeface="华文仿宋" panose="02010600040101010101" charset="-122"/>
                <a:ea typeface="华文仿宋" panose="02010600040101010101" charset="-122"/>
              </a:rPr>
              <a:t>运行速度</a:t>
            </a:r>
          </a:p>
          <a:p>
            <a:pPr indent="0" algn="l">
              <a:buClrTx/>
              <a:buSzTx/>
              <a:buFont typeface="Arial" panose="020B0604020202020204" pitchFamily="34" charset="0"/>
              <a:buNone/>
            </a:pPr>
            <a:r>
              <a:rPr lang="zh-CN" altLang="en-US" sz="1600" dirty="0">
                <a:solidFill>
                  <a:schemeClr val="bg1"/>
                </a:solidFill>
                <a:latin typeface="华文仿宋" panose="02010600040101010101" charset="-122"/>
                <a:ea typeface="华文仿宋" panose="02010600040101010101" charset="-122"/>
              </a:rPr>
              <a:t>运行速度指自动导引搬运车行驶时所能达到的最大速度，它是确定车辆作业周期和搬运效率的重要参数。运行速度分空载与负载两种情况，一般空载速度要大于负载速度，但相差不大</a:t>
            </a:r>
          </a:p>
        </p:txBody>
      </p:sp>
      <p:sp>
        <p:nvSpPr>
          <p:cNvPr id="95" name="TextBox 5"/>
          <p:cNvSpPr txBox="1"/>
          <p:nvPr/>
        </p:nvSpPr>
        <p:spPr>
          <a:xfrm>
            <a:off x="3898265" y="4868545"/>
            <a:ext cx="7274560" cy="975995"/>
          </a:xfrm>
          <a:prstGeom prst="rect">
            <a:avLst/>
          </a:prstGeom>
          <a:solidFill>
            <a:schemeClr val="bg2">
              <a:lumMod val="25000"/>
            </a:schemeClr>
          </a:solidFill>
        </p:spPr>
        <p:txBody>
          <a:bodyPr wrap="square" rtlCol="0">
            <a:spAutoFit/>
          </a:bodyPr>
          <a:lstStyle/>
          <a:p>
            <a:pPr marL="285750" indent="-285750" algn="l">
              <a:lnSpc>
                <a:spcPct val="120000"/>
              </a:lnSpc>
              <a:buClrTx/>
              <a:buSzTx/>
              <a:buFont typeface="Arial" panose="020B0604020202020204" pitchFamily="34" charset="0"/>
              <a:buChar char="•"/>
            </a:pPr>
            <a:r>
              <a:rPr lang="zh-CN" altLang="en-US" sz="1600" b="1" dirty="0">
                <a:solidFill>
                  <a:schemeClr val="bg1"/>
                </a:solidFill>
                <a:latin typeface="华文仿宋" panose="02010600040101010101" charset="-122"/>
                <a:ea typeface="华文仿宋" panose="02010600040101010101" charset="-122"/>
              </a:rPr>
              <a:t>工作周期</a:t>
            </a:r>
          </a:p>
          <a:p>
            <a:pPr indent="0" algn="l">
              <a:lnSpc>
                <a:spcPct val="120000"/>
              </a:lnSpc>
              <a:buClrTx/>
              <a:buSzTx/>
              <a:buFont typeface="Arial" panose="020B0604020202020204" pitchFamily="34" charset="0"/>
              <a:buNone/>
            </a:pPr>
            <a:r>
              <a:rPr lang="zh-CN" altLang="en-US" sz="1600" b="1" dirty="0">
                <a:solidFill>
                  <a:schemeClr val="bg1"/>
                </a:solidFill>
                <a:latin typeface="华文仿宋" panose="02010600040101010101" charset="-122"/>
                <a:ea typeface="华文仿宋" panose="02010600040101010101" charset="-122"/>
              </a:rPr>
              <a:t>工作周期是自动导引搬运车完成一次工作循环所需的时间，为不确定性指标，与导引方式、工作距离和地面条件等均有关系。</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设备性能分析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9.2.2 </a:t>
            </a:r>
            <a:r>
              <a:rPr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AGV设备的动作执行时间描述统计计算</a:t>
            </a:r>
          </a:p>
        </p:txBody>
      </p:sp>
      <p:sp>
        <p:nvSpPr>
          <p:cNvPr id="5" name="文本框 4"/>
          <p:cNvSpPr txBox="1"/>
          <p:nvPr/>
        </p:nvSpPr>
        <p:spPr>
          <a:xfrm>
            <a:off x="767715" y="1421130"/>
            <a:ext cx="10505440" cy="1999615"/>
          </a:xfrm>
          <a:prstGeom prst="rect">
            <a:avLst/>
          </a:prstGeom>
          <a:noFill/>
        </p:spPr>
        <p:txBody>
          <a:bodyPr wrap="square" rtlCol="0" anchor="t">
            <a:spAutoFit/>
          </a:bodyPr>
          <a:lstStyle/>
          <a:p>
            <a:r>
              <a:rPr lang="zh-CN" altLang="en-US" sz="2400" b="1">
                <a:solidFill>
                  <a:srgbClr val="FF0000"/>
                </a:solidFill>
              </a:rPr>
              <a:t>设备真实性能：</a:t>
            </a:r>
          </a:p>
          <a:p>
            <a:r>
              <a:rPr lang="zh-CN" altLang="en-US" sz="2000"/>
              <a:t>分析设备的各项运动机构的实际性能，以反映设备最终落地的实际运行效果。测算结果包含了硬件、软件、系统、算法等全部因素对设备性能的影响，可看作是设备在综合因素下的最终表现见。这些指标数据在某种程度上反映了当前设备研发团队整体的研发成果，反映了设备的运行效率。分析结果一方面可作为仿真的入参，提高参数的准确性，另一方面可为设备研发项目组未来改进一代设备各项性能提供依据。仓库A设备的实际性能与理想性能对比：</a:t>
            </a:r>
          </a:p>
        </p:txBody>
      </p:sp>
      <p:graphicFrame>
        <p:nvGraphicFramePr>
          <p:cNvPr id="6" name="表格 5"/>
          <p:cNvGraphicFramePr/>
          <p:nvPr>
            <p:custDataLst>
              <p:tags r:id="rId1"/>
            </p:custDataLst>
          </p:nvPr>
        </p:nvGraphicFramePr>
        <p:xfrm>
          <a:off x="1633855" y="3500755"/>
          <a:ext cx="8702040" cy="2720340"/>
        </p:xfrm>
        <a:graphic>
          <a:graphicData uri="http://schemas.openxmlformats.org/drawingml/2006/table">
            <a:tbl>
              <a:tblPr firstRow="1" bandRow="1">
                <a:tableStyleId>{5C22544A-7EE6-4342-B048-85BDC9FD1C3A}</a:tableStyleId>
              </a:tblPr>
              <a:tblGrid>
                <a:gridCol w="2175510">
                  <a:extLst>
                    <a:ext uri="{9D8B030D-6E8A-4147-A177-3AD203B41FA5}">
                      <a16:colId xmlns:a16="http://schemas.microsoft.com/office/drawing/2014/main" val="20000"/>
                    </a:ext>
                  </a:extLst>
                </a:gridCol>
                <a:gridCol w="2175510">
                  <a:extLst>
                    <a:ext uri="{9D8B030D-6E8A-4147-A177-3AD203B41FA5}">
                      <a16:colId xmlns:a16="http://schemas.microsoft.com/office/drawing/2014/main" val="20001"/>
                    </a:ext>
                  </a:extLst>
                </a:gridCol>
                <a:gridCol w="2175510">
                  <a:extLst>
                    <a:ext uri="{9D8B030D-6E8A-4147-A177-3AD203B41FA5}">
                      <a16:colId xmlns:a16="http://schemas.microsoft.com/office/drawing/2014/main" val="20002"/>
                    </a:ext>
                  </a:extLst>
                </a:gridCol>
                <a:gridCol w="2175510">
                  <a:extLst>
                    <a:ext uri="{9D8B030D-6E8A-4147-A177-3AD203B41FA5}">
                      <a16:colId xmlns:a16="http://schemas.microsoft.com/office/drawing/2014/main" val="20003"/>
                    </a:ext>
                  </a:extLst>
                </a:gridCol>
              </a:tblGrid>
              <a:tr h="302260">
                <a:tc>
                  <a:txBody>
                    <a:bodyPr/>
                    <a:lstStyle/>
                    <a:p>
                      <a:pPr indent="0" algn="ctr">
                        <a:buNone/>
                      </a:pPr>
                      <a:r>
                        <a:rPr lang="zh-CN" sz="1600" b="0">
                          <a:solidFill>
                            <a:srgbClr val="FFFFFF"/>
                          </a:solidFill>
                          <a:latin typeface="华文仿宋" panose="02010600040101010101" charset="-122"/>
                          <a:ea typeface="华文仿宋" panose="02010600040101010101" charset="-122"/>
                        </a:rPr>
                        <a:t>性能指标</a:t>
                      </a:r>
                      <a:endParaRPr lang="zh-CN" altLang="en-US" sz="1600" b="0">
                        <a:solidFill>
                          <a:srgbClr val="FFFFFF"/>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solidFill>
                      <a:srgbClr val="222B35"/>
                    </a:solidFill>
                  </a:tcPr>
                </a:tc>
                <a:tc>
                  <a:txBody>
                    <a:bodyPr/>
                    <a:lstStyle/>
                    <a:p>
                      <a:pPr indent="0" algn="ctr">
                        <a:buNone/>
                      </a:pPr>
                      <a:r>
                        <a:rPr lang="zh-CN" sz="1600" b="0">
                          <a:solidFill>
                            <a:srgbClr val="FFFFFF"/>
                          </a:solidFill>
                          <a:latin typeface="华文仿宋" panose="02010600040101010101" charset="-122"/>
                          <a:ea typeface="华文仿宋" panose="02010600040101010101" charset="-122"/>
                        </a:rPr>
                        <a:t>理想性能</a:t>
                      </a:r>
                      <a:endParaRPr lang="zh-CN" altLang="en-US" sz="1600" b="0">
                        <a:solidFill>
                          <a:srgbClr val="FFFFFF"/>
                        </a:solidFill>
                        <a:latin typeface="华文仿宋" panose="02010600040101010101" charset="-122"/>
                        <a:ea typeface="华文仿宋" panose="02010600040101010101"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600" b="0">
                          <a:solidFill>
                            <a:srgbClr val="FFFFFF"/>
                          </a:solidFill>
                          <a:latin typeface="华文仿宋" panose="02010600040101010101" charset="-122"/>
                          <a:ea typeface="华文仿宋" panose="02010600040101010101" charset="-122"/>
                        </a:rPr>
                        <a:t>实际性能</a:t>
                      </a:r>
                      <a:endParaRPr lang="zh-CN" altLang="en-US" sz="1600" b="0">
                        <a:solidFill>
                          <a:srgbClr val="FFFFFF"/>
                        </a:solidFill>
                        <a:latin typeface="华文仿宋" panose="02010600040101010101" charset="-122"/>
                        <a:ea typeface="华文仿宋" panose="02010600040101010101"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600" b="0">
                          <a:solidFill>
                            <a:srgbClr val="FFFFFF"/>
                          </a:solidFill>
                          <a:latin typeface="华文仿宋" panose="02010600040101010101" charset="-122"/>
                          <a:ea typeface="华文仿宋" panose="02010600040101010101" charset="-122"/>
                          <a:cs typeface="华文仿宋" panose="02010600040101010101" charset="-122"/>
                        </a:rPr>
                        <a:t>差异/%</a:t>
                      </a:r>
                      <a:endParaRPr lang="zh-CN" altLang="en-US" sz="1600" b="0">
                        <a:solidFill>
                          <a:srgbClr val="FFFFFF"/>
                        </a:solidFill>
                        <a:latin typeface="华文仿宋" panose="02010600040101010101" charset="-122"/>
                        <a:ea typeface="华文仿宋" panose="02010600040101010101" charset="-122"/>
                        <a:cs typeface="华文仿宋" panose="02010600040101010101" charset="-122"/>
                      </a:endParaRPr>
                    </a:p>
                  </a:txBody>
                  <a:tcPr marL="12700" marR="12700" marT="12700" anchor="ctr">
                    <a:lnL>
                      <a:noFill/>
                    </a:lnL>
                    <a:lnR cap="flat">
                      <a:noFill/>
                    </a:lnR>
                    <a:lnT cap="flat">
                      <a:noFill/>
                    </a:lnT>
                    <a:lnB w="12700" cap="flat">
                      <a:solidFill>
                        <a:schemeClr val="tx1"/>
                      </a:solidFill>
                      <a:prstDash val="solid"/>
                    </a:lnB>
                    <a:lnTlToBr>
                      <a:noFill/>
                    </a:lnTlToBr>
                    <a:lnBlToTr>
                      <a:noFill/>
                    </a:lnBlToTr>
                    <a:solidFill>
                      <a:srgbClr val="222B35"/>
                    </a:solidFill>
                  </a:tcPr>
                </a:tc>
                <a:extLst>
                  <a:ext uri="{0D108BD9-81ED-4DB2-BD59-A6C34878D82A}">
                    <a16:rowId xmlns:a16="http://schemas.microsoft.com/office/drawing/2014/main" val="10000"/>
                  </a:ext>
                </a:extLst>
              </a:tr>
              <a:tr h="302260">
                <a:tc>
                  <a:txBody>
                    <a:bodyPr/>
                    <a:lstStyle/>
                    <a:p>
                      <a:pPr indent="0" algn="ctr">
                        <a:buNone/>
                      </a:pPr>
                      <a:r>
                        <a:rPr lang="zh-CN" sz="1600" b="0" dirty="0">
                          <a:solidFill>
                            <a:srgbClr val="FFFFFF"/>
                          </a:solidFill>
                          <a:latin typeface="华文仿宋" panose="02010600040101010101" charset="-122"/>
                          <a:ea typeface="华文仿宋" panose="02010600040101010101" charset="-122"/>
                          <a:cs typeface="华文仿宋" panose="02010600040101010101" charset="-122"/>
                        </a:rPr>
                        <a:t>空载行走/米/秒</a:t>
                      </a:r>
                      <a:endParaRPr lang="zh-CN" altLang="en-US" sz="1600" b="0" dirty="0">
                        <a:solidFill>
                          <a:srgbClr val="FFFFFF"/>
                        </a:solidFill>
                        <a:latin typeface="华文仿宋" panose="02010600040101010101" charset="-122"/>
                        <a:ea typeface="华文仿宋" panose="02010600040101010101" charset="-122"/>
                        <a:cs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rgbClr val="3A3838"/>
                    </a:solid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2</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1.5</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70</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302260">
                <a:tc>
                  <a:txBody>
                    <a:bodyPr/>
                    <a:lstStyle/>
                    <a:p>
                      <a:pPr indent="0" algn="ctr">
                        <a:buNone/>
                      </a:pPr>
                      <a:r>
                        <a:rPr lang="zh-CN" sz="1600" b="0">
                          <a:solidFill>
                            <a:srgbClr val="FFFFFF"/>
                          </a:solidFill>
                          <a:latin typeface="华文仿宋" panose="02010600040101010101" charset="-122"/>
                          <a:ea typeface="华文仿宋" panose="02010600040101010101" charset="-122"/>
                          <a:cs typeface="华文仿宋" panose="02010600040101010101" charset="-122"/>
                        </a:rPr>
                        <a:t>负载行走/米/秒</a:t>
                      </a:r>
                      <a:endParaRPr lang="zh-CN" altLang="en-US" sz="1600" b="0">
                        <a:solidFill>
                          <a:srgbClr val="FFFFFF"/>
                        </a:solidFill>
                        <a:latin typeface="华文仿宋" panose="02010600040101010101" charset="-122"/>
                        <a:ea typeface="华文仿宋" panose="02010600040101010101" charset="-122"/>
                        <a:cs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rgbClr val="3A3838"/>
                    </a:solid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1.5</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0.4</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73</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302260">
                <a:tc>
                  <a:txBody>
                    <a:bodyPr/>
                    <a:lstStyle/>
                    <a:p>
                      <a:pPr indent="0" algn="ctr">
                        <a:buNone/>
                      </a:pPr>
                      <a:r>
                        <a:rPr lang="zh-CN" sz="1600" b="0">
                          <a:solidFill>
                            <a:srgbClr val="FFFFFF"/>
                          </a:solidFill>
                          <a:latin typeface="华文仿宋" panose="02010600040101010101" charset="-122"/>
                          <a:ea typeface="华文仿宋" panose="02010600040101010101" charset="-122"/>
                          <a:cs typeface="华文仿宋" panose="02010600040101010101" charset="-122"/>
                        </a:rPr>
                        <a:t>左转/秒</a:t>
                      </a:r>
                      <a:endParaRPr lang="zh-CN" altLang="en-US" sz="1600" b="0">
                        <a:solidFill>
                          <a:srgbClr val="FFFFFF"/>
                        </a:solidFill>
                        <a:latin typeface="华文仿宋" panose="02010600040101010101" charset="-122"/>
                        <a:ea typeface="华文仿宋" panose="02010600040101010101" charset="-122"/>
                        <a:cs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rgbClr val="3A3838"/>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5</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5.6</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8</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302260">
                <a:tc>
                  <a:txBody>
                    <a:bodyPr/>
                    <a:lstStyle/>
                    <a:p>
                      <a:pPr indent="0" algn="ctr">
                        <a:buNone/>
                      </a:pPr>
                      <a:r>
                        <a:rPr lang="zh-CN" sz="1600" b="0">
                          <a:solidFill>
                            <a:srgbClr val="FFFFFF"/>
                          </a:solidFill>
                          <a:latin typeface="华文仿宋" panose="02010600040101010101" charset="-122"/>
                          <a:ea typeface="华文仿宋" panose="02010600040101010101" charset="-122"/>
                          <a:cs typeface="华文仿宋" panose="02010600040101010101" charset="-122"/>
                        </a:rPr>
                        <a:t>右转/秒</a:t>
                      </a:r>
                      <a:endParaRPr lang="zh-CN" altLang="en-US" sz="1600" b="0">
                        <a:solidFill>
                          <a:srgbClr val="FFFFFF"/>
                        </a:solidFill>
                        <a:latin typeface="华文仿宋" panose="02010600040101010101" charset="-122"/>
                        <a:ea typeface="华文仿宋" panose="02010600040101010101" charset="-122"/>
                        <a:cs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rgbClr val="3A3838"/>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5</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6</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20</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302260">
                <a:tc>
                  <a:txBody>
                    <a:bodyPr/>
                    <a:lstStyle/>
                    <a:p>
                      <a:pPr indent="0" algn="ctr">
                        <a:buNone/>
                      </a:pPr>
                      <a:r>
                        <a:rPr lang="zh-CN" sz="1600" b="0">
                          <a:solidFill>
                            <a:srgbClr val="FFFFFF"/>
                          </a:solidFill>
                          <a:latin typeface="华文仿宋" panose="02010600040101010101" charset="-122"/>
                          <a:ea typeface="华文仿宋" panose="02010600040101010101" charset="-122"/>
                          <a:cs typeface="华文仿宋" panose="02010600040101010101" charset="-122"/>
                        </a:rPr>
                        <a:t>托盘左旋转/秒</a:t>
                      </a:r>
                      <a:endParaRPr lang="zh-CN" altLang="en-US" sz="1600" b="0">
                        <a:solidFill>
                          <a:srgbClr val="FFFFFF"/>
                        </a:solidFill>
                        <a:latin typeface="华文仿宋" panose="02010600040101010101" charset="-122"/>
                        <a:ea typeface="华文仿宋" panose="02010600040101010101" charset="-122"/>
                        <a:cs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rgbClr val="3A3838"/>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4</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8</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100</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302260">
                <a:tc>
                  <a:txBody>
                    <a:bodyPr/>
                    <a:lstStyle/>
                    <a:p>
                      <a:pPr indent="0" algn="ctr">
                        <a:buNone/>
                      </a:pPr>
                      <a:r>
                        <a:rPr lang="zh-CN" sz="1600" b="0">
                          <a:solidFill>
                            <a:srgbClr val="FFFFFF"/>
                          </a:solidFill>
                          <a:latin typeface="华文仿宋" panose="02010600040101010101" charset="-122"/>
                          <a:ea typeface="华文仿宋" panose="02010600040101010101" charset="-122"/>
                          <a:cs typeface="华文仿宋" panose="02010600040101010101" charset="-122"/>
                        </a:rPr>
                        <a:t>托盘右旋转/秒</a:t>
                      </a:r>
                      <a:endParaRPr lang="zh-CN" altLang="en-US" sz="1600" b="0">
                        <a:solidFill>
                          <a:srgbClr val="FFFFFF"/>
                        </a:solidFill>
                        <a:latin typeface="华文仿宋" panose="02010600040101010101" charset="-122"/>
                        <a:ea typeface="华文仿宋" panose="02010600040101010101" charset="-122"/>
                        <a:cs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rgbClr val="3A3838"/>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4</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8</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100</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302260">
                <a:tc>
                  <a:txBody>
                    <a:bodyPr/>
                    <a:lstStyle/>
                    <a:p>
                      <a:pPr indent="0" algn="ctr">
                        <a:buNone/>
                      </a:pPr>
                      <a:r>
                        <a:rPr lang="zh-CN" sz="1600" b="0" dirty="0">
                          <a:solidFill>
                            <a:srgbClr val="FFFFFF"/>
                          </a:solidFill>
                          <a:latin typeface="华文仿宋" panose="02010600040101010101" charset="-122"/>
                          <a:ea typeface="华文仿宋" panose="02010600040101010101" charset="-122"/>
                          <a:cs typeface="华文仿宋" panose="02010600040101010101" charset="-122"/>
                        </a:rPr>
                        <a:t>托盘顶起/秒</a:t>
                      </a:r>
                      <a:endParaRPr lang="zh-CN" altLang="en-US" sz="1600" b="0" dirty="0">
                        <a:solidFill>
                          <a:srgbClr val="FFFFFF"/>
                        </a:solidFill>
                        <a:latin typeface="华文仿宋" panose="02010600040101010101" charset="-122"/>
                        <a:ea typeface="华文仿宋" panose="02010600040101010101" charset="-122"/>
                        <a:cs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rgbClr val="3A3838"/>
                    </a:solid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1.5</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5</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1" dirty="0">
                          <a:solidFill>
                            <a:srgbClr val="FF0000"/>
                          </a:solidFill>
                          <a:latin typeface="华文仿宋" panose="02010600040101010101" charset="-122"/>
                          <a:ea typeface="华文仿宋" panose="02010600040101010101" charset="-122"/>
                        </a:rPr>
                        <a:t>233</a:t>
                      </a:r>
                      <a:endParaRPr lang="en-US" altLang="en-US" sz="1600" b="1" dirty="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7"/>
                  </a:ext>
                </a:extLst>
              </a:tr>
              <a:tr h="302260">
                <a:tc>
                  <a:txBody>
                    <a:bodyPr/>
                    <a:lstStyle/>
                    <a:p>
                      <a:pPr indent="0" algn="ctr">
                        <a:buNone/>
                      </a:pPr>
                      <a:r>
                        <a:rPr lang="zh-CN" sz="1600" b="0">
                          <a:solidFill>
                            <a:srgbClr val="FFFFFF"/>
                          </a:solidFill>
                          <a:latin typeface="华文仿宋" panose="02010600040101010101" charset="-122"/>
                          <a:ea typeface="华文仿宋" panose="02010600040101010101" charset="-122"/>
                          <a:cs typeface="华文仿宋" panose="02010600040101010101" charset="-122"/>
                        </a:rPr>
                        <a:t>托盘放下/秒</a:t>
                      </a:r>
                      <a:endParaRPr lang="zh-CN" altLang="en-US" sz="1600" b="0">
                        <a:solidFill>
                          <a:srgbClr val="FFFFFF"/>
                        </a:solidFill>
                        <a:latin typeface="华文仿宋" panose="02010600040101010101" charset="-122"/>
                        <a:ea typeface="华文仿宋" panose="02010600040101010101" charset="-122"/>
                        <a:cs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rgbClr val="3A3838"/>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1.5</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4</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1" dirty="0">
                          <a:solidFill>
                            <a:srgbClr val="FF0000"/>
                          </a:solidFill>
                          <a:latin typeface="华文仿宋" panose="02010600040101010101" charset="-122"/>
                          <a:ea typeface="华文仿宋" panose="02010600040101010101" charset="-122"/>
                        </a:rPr>
                        <a:t>167</a:t>
                      </a:r>
                      <a:endParaRPr lang="en-US" altLang="en-US" sz="1600" b="1" dirty="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设备性能分析</a:t>
            </a:r>
          </a:p>
        </p:txBody>
      </p:sp>
      <p:graphicFrame>
        <p:nvGraphicFramePr>
          <p:cNvPr id="2" name="表格 1"/>
          <p:cNvGraphicFramePr/>
          <p:nvPr>
            <p:custDataLst>
              <p:tags r:id="rId1"/>
            </p:custDataLst>
          </p:nvPr>
        </p:nvGraphicFramePr>
        <p:xfrm>
          <a:off x="1271905" y="2781300"/>
          <a:ext cx="6121400" cy="3405505"/>
        </p:xfrm>
        <a:graphic>
          <a:graphicData uri="http://schemas.openxmlformats.org/drawingml/2006/table">
            <a:tbl>
              <a:tblPr firstRow="1" bandRow="1">
                <a:tableStyleId>{5C22544A-7EE6-4342-B048-85BDC9FD1C3A}</a:tableStyleId>
              </a:tblPr>
              <a:tblGrid>
                <a:gridCol w="612140">
                  <a:extLst>
                    <a:ext uri="{9D8B030D-6E8A-4147-A177-3AD203B41FA5}">
                      <a16:colId xmlns:a16="http://schemas.microsoft.com/office/drawing/2014/main" val="20000"/>
                    </a:ext>
                  </a:extLst>
                </a:gridCol>
                <a:gridCol w="612140">
                  <a:extLst>
                    <a:ext uri="{9D8B030D-6E8A-4147-A177-3AD203B41FA5}">
                      <a16:colId xmlns:a16="http://schemas.microsoft.com/office/drawing/2014/main" val="20001"/>
                    </a:ext>
                  </a:extLst>
                </a:gridCol>
                <a:gridCol w="612140">
                  <a:extLst>
                    <a:ext uri="{9D8B030D-6E8A-4147-A177-3AD203B41FA5}">
                      <a16:colId xmlns:a16="http://schemas.microsoft.com/office/drawing/2014/main" val="20002"/>
                    </a:ext>
                  </a:extLst>
                </a:gridCol>
                <a:gridCol w="612140">
                  <a:extLst>
                    <a:ext uri="{9D8B030D-6E8A-4147-A177-3AD203B41FA5}">
                      <a16:colId xmlns:a16="http://schemas.microsoft.com/office/drawing/2014/main" val="20003"/>
                    </a:ext>
                  </a:extLst>
                </a:gridCol>
                <a:gridCol w="612140">
                  <a:extLst>
                    <a:ext uri="{9D8B030D-6E8A-4147-A177-3AD203B41FA5}">
                      <a16:colId xmlns:a16="http://schemas.microsoft.com/office/drawing/2014/main" val="20004"/>
                    </a:ext>
                  </a:extLst>
                </a:gridCol>
                <a:gridCol w="612140">
                  <a:extLst>
                    <a:ext uri="{9D8B030D-6E8A-4147-A177-3AD203B41FA5}">
                      <a16:colId xmlns:a16="http://schemas.microsoft.com/office/drawing/2014/main" val="20005"/>
                    </a:ext>
                  </a:extLst>
                </a:gridCol>
                <a:gridCol w="612140">
                  <a:extLst>
                    <a:ext uri="{9D8B030D-6E8A-4147-A177-3AD203B41FA5}">
                      <a16:colId xmlns:a16="http://schemas.microsoft.com/office/drawing/2014/main" val="20006"/>
                    </a:ext>
                  </a:extLst>
                </a:gridCol>
                <a:gridCol w="612140">
                  <a:extLst>
                    <a:ext uri="{9D8B030D-6E8A-4147-A177-3AD203B41FA5}">
                      <a16:colId xmlns:a16="http://schemas.microsoft.com/office/drawing/2014/main" val="20007"/>
                    </a:ext>
                  </a:extLst>
                </a:gridCol>
                <a:gridCol w="612140">
                  <a:extLst>
                    <a:ext uri="{9D8B030D-6E8A-4147-A177-3AD203B41FA5}">
                      <a16:colId xmlns:a16="http://schemas.microsoft.com/office/drawing/2014/main" val="20008"/>
                    </a:ext>
                  </a:extLst>
                </a:gridCol>
                <a:gridCol w="612140">
                  <a:extLst>
                    <a:ext uri="{9D8B030D-6E8A-4147-A177-3AD203B41FA5}">
                      <a16:colId xmlns:a16="http://schemas.microsoft.com/office/drawing/2014/main" val="20009"/>
                    </a:ext>
                  </a:extLst>
                </a:gridCol>
              </a:tblGrid>
              <a:tr h="337185">
                <a:tc gridSpan="5">
                  <a:txBody>
                    <a:bodyPr/>
                    <a:lstStyle/>
                    <a:p>
                      <a:pPr indent="0" algn="ctr">
                        <a:buNone/>
                      </a:pPr>
                      <a:r>
                        <a:rPr lang="zh-CN" sz="1800" b="1">
                          <a:solidFill>
                            <a:srgbClr val="FFFFFF"/>
                          </a:solidFill>
                          <a:latin typeface="华文仿宋" panose="02010600040101010101" charset="-122"/>
                          <a:ea typeface="华文仿宋" panose="02010600040101010101" charset="-122"/>
                        </a:rPr>
                        <a:t>甲设备速度</a:t>
                      </a:r>
                      <a:endParaRPr lang="zh-CN" altLang="en-US" sz="1800" b="1">
                        <a:solidFill>
                          <a:srgbClr val="FFFFFF"/>
                        </a:solidFill>
                        <a:latin typeface="华文仿宋" panose="02010600040101010101" charset="-122"/>
                        <a:ea typeface="华文仿宋" panose="02010600040101010101"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rgbClr val="222B35"/>
                    </a:solidFill>
                  </a:tcPr>
                </a:tc>
                <a:tc hMerge="1">
                  <a:txBody>
                    <a:bodyPr/>
                    <a:lstStyle/>
                    <a:p>
                      <a:endParaRPr lang="zh-CN"/>
                    </a:p>
                  </a:txBody>
                  <a:tcPr>
                    <a:lnT cap="flat">
                      <a:noFill/>
                    </a:lnT>
                    <a:lnB w="12700" cap="flat">
                      <a:solidFill>
                        <a:schemeClr val="tx1"/>
                      </a:solidFill>
                      <a:prstDash val="solid"/>
                    </a:lnB>
                  </a:tcPr>
                </a:tc>
                <a:tc hMerge="1">
                  <a:txBody>
                    <a:bodyPr/>
                    <a:lstStyle/>
                    <a:p>
                      <a:endParaRPr lang="zh-CN"/>
                    </a:p>
                  </a:txBody>
                  <a:tcPr>
                    <a:lnT cap="flat">
                      <a:noFill/>
                    </a:lnT>
                    <a:lnB w="12700" cap="flat">
                      <a:solidFill>
                        <a:schemeClr val="tx1"/>
                      </a:solidFill>
                      <a:prstDash val="solid"/>
                    </a:lnB>
                  </a:tcPr>
                </a:tc>
                <a:tc hMerge="1">
                  <a:txBody>
                    <a:bodyPr/>
                    <a:lstStyle/>
                    <a:p>
                      <a:endParaRPr lang="zh-CN"/>
                    </a:p>
                  </a:txBody>
                  <a:tcPr>
                    <a:lnT cap="flat">
                      <a:noFill/>
                    </a:lnT>
                    <a:lnB w="12700" cap="flat">
                      <a:solidFill>
                        <a:schemeClr val="tx1"/>
                      </a:solidFill>
                      <a:prstDash val="solid"/>
                    </a:lnB>
                  </a:tcPr>
                </a:tc>
                <a:tc hMerge="1">
                  <a:txBody>
                    <a:bodyPr/>
                    <a:lstStyle/>
                    <a:p>
                      <a:endParaRPr lang="zh-CN"/>
                    </a:p>
                  </a:txBody>
                  <a:tcPr>
                    <a:lnT cap="flat">
                      <a:noFill/>
                    </a:lnT>
                    <a:lnB w="12700" cap="flat">
                      <a:solidFill>
                        <a:schemeClr val="tx1"/>
                      </a:solidFill>
                      <a:prstDash val="solid"/>
                    </a:lnB>
                  </a:tcPr>
                </a:tc>
                <a:tc gridSpan="5">
                  <a:txBody>
                    <a:bodyPr/>
                    <a:lstStyle/>
                    <a:p>
                      <a:pPr indent="0" algn="ctr">
                        <a:buNone/>
                      </a:pPr>
                      <a:r>
                        <a:rPr lang="zh-CN" sz="1800" b="1">
                          <a:solidFill>
                            <a:srgbClr val="FFFFFF"/>
                          </a:solidFill>
                          <a:latin typeface="华文仿宋" panose="02010600040101010101" charset="-122"/>
                          <a:ea typeface="华文仿宋" panose="02010600040101010101" charset="-122"/>
                        </a:rPr>
                        <a:t>乙设备速度</a:t>
                      </a:r>
                      <a:endParaRPr lang="zh-CN" altLang="en-US" sz="1800" b="1">
                        <a:solidFill>
                          <a:srgbClr val="FFFFFF"/>
                        </a:solidFill>
                        <a:latin typeface="华文仿宋" panose="02010600040101010101" charset="-122"/>
                        <a:ea typeface="华文仿宋" panose="02010600040101010101" charset="-122"/>
                      </a:endParaRPr>
                    </a:p>
                  </a:txBody>
                  <a:tcPr marL="12700" marR="12700" marT="12700" anchor="ctr">
                    <a:lnL>
                      <a:noFill/>
                    </a:lnL>
                    <a:lnR cap="flat">
                      <a:noFill/>
                    </a:lnR>
                    <a:lnT cap="flat">
                      <a:noFill/>
                    </a:lnT>
                    <a:lnB w="12700" cap="flat">
                      <a:solidFill>
                        <a:schemeClr val="tx1"/>
                      </a:solidFill>
                      <a:prstDash val="solid"/>
                    </a:lnB>
                    <a:lnTlToBr>
                      <a:noFill/>
                    </a:lnTlToBr>
                    <a:lnBlToTr>
                      <a:noFill/>
                    </a:lnBlToTr>
                    <a:solidFill>
                      <a:srgbClr val="222B35"/>
                    </a:solidFill>
                  </a:tcPr>
                </a:tc>
                <a:tc hMerge="1">
                  <a:txBody>
                    <a:bodyPr/>
                    <a:lstStyle/>
                    <a:p>
                      <a:endParaRPr lang="zh-CN"/>
                    </a:p>
                  </a:txBody>
                  <a:tcPr>
                    <a:lnT cap="flat">
                      <a:noFill/>
                    </a:lnT>
                    <a:lnB w="12700" cap="flat">
                      <a:solidFill>
                        <a:schemeClr val="tx1"/>
                      </a:solidFill>
                      <a:prstDash val="solid"/>
                    </a:lnB>
                  </a:tcPr>
                </a:tc>
                <a:tc hMerge="1">
                  <a:txBody>
                    <a:bodyPr/>
                    <a:lstStyle/>
                    <a:p>
                      <a:endParaRPr lang="zh-CN"/>
                    </a:p>
                  </a:txBody>
                  <a:tcPr>
                    <a:lnT cap="flat">
                      <a:noFill/>
                    </a:lnT>
                    <a:lnB w="12700" cap="flat">
                      <a:solidFill>
                        <a:schemeClr val="tx1"/>
                      </a:solidFill>
                      <a:prstDash val="solid"/>
                    </a:lnB>
                  </a:tcPr>
                </a:tc>
                <a:tc hMerge="1">
                  <a:txBody>
                    <a:bodyPr/>
                    <a:lstStyle/>
                    <a:p>
                      <a:endParaRPr lang="zh-CN"/>
                    </a:p>
                  </a:txBody>
                  <a:tcPr>
                    <a:lnT cap="flat">
                      <a:noFill/>
                    </a:lnT>
                    <a:lnB w="12700" cap="flat">
                      <a:solidFill>
                        <a:schemeClr val="tx1"/>
                      </a:solidFill>
                      <a:prstDash val="solid"/>
                    </a:lnB>
                  </a:tcPr>
                </a:tc>
                <a:tc hMerge="1">
                  <a:txBody>
                    <a:bodyPr/>
                    <a:lstStyle/>
                    <a:p>
                      <a:endParaRPr lang="zh-CN"/>
                    </a:p>
                  </a:txBody>
                  <a:tcPr>
                    <a:lnR cap="flat">
                      <a:noFill/>
                    </a:lnR>
                    <a:lnT cap="flat">
                      <a:noFill/>
                    </a:lnT>
                    <a:lnB w="12700" cap="flat">
                      <a:solidFill>
                        <a:schemeClr val="tx1"/>
                      </a:solidFill>
                      <a:prstDash val="solid"/>
                    </a:lnB>
                  </a:tcPr>
                </a:tc>
                <a:extLst>
                  <a:ext uri="{0D108BD9-81ED-4DB2-BD59-A6C34878D82A}">
                    <a16:rowId xmlns:a16="http://schemas.microsoft.com/office/drawing/2014/main" val="10000"/>
                  </a:ext>
                </a:extLst>
              </a:tr>
              <a:tr h="307975">
                <a:tc>
                  <a:txBody>
                    <a:bodyPr/>
                    <a:lstStyle/>
                    <a:p>
                      <a:pPr indent="0" algn="ctr">
                        <a:buNone/>
                      </a:pPr>
                      <a:r>
                        <a:rPr lang="en-US" sz="1600" b="0">
                          <a:solidFill>
                            <a:srgbClr val="000000"/>
                          </a:solidFill>
                          <a:latin typeface="华文仿宋" panose="02010600040101010101" charset="-122"/>
                          <a:ea typeface="华文仿宋" panose="02010600040101010101" charset="-122"/>
                        </a:rPr>
                        <a:t>0.56</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0.64</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0.54</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0.73</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0.58</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0.62</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0.74</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0.69</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0.45</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0.5</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extLst>
                  <a:ext uri="{0D108BD9-81ED-4DB2-BD59-A6C34878D82A}">
                    <a16:rowId xmlns:a16="http://schemas.microsoft.com/office/drawing/2014/main" val="10001"/>
                  </a:ext>
                </a:extLst>
              </a:tr>
              <a:tr h="306070">
                <a:tc>
                  <a:txBody>
                    <a:bodyPr/>
                    <a:lstStyle/>
                    <a:p>
                      <a:pPr indent="0" algn="ctr">
                        <a:buNone/>
                      </a:pPr>
                      <a:r>
                        <a:rPr lang="en-US" sz="1600" b="0">
                          <a:solidFill>
                            <a:srgbClr val="000000"/>
                          </a:solidFill>
                          <a:latin typeface="华文仿宋" panose="02010600040101010101" charset="-122"/>
                          <a:ea typeface="华文仿宋" panose="02010600040101010101" charset="-122"/>
                        </a:rPr>
                        <a:t>0.67</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0.58</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0.24</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0.69</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0.47</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0.74</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0.66</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0.55</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0.57</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extLst>
                  <a:ext uri="{0D108BD9-81ED-4DB2-BD59-A6C34878D82A}">
                    <a16:rowId xmlns:a16="http://schemas.microsoft.com/office/drawing/2014/main" val="10002"/>
                  </a:ext>
                </a:extLst>
              </a:tr>
              <a:tr h="307340">
                <a:tc>
                  <a:txBody>
                    <a:bodyPr/>
                    <a:lstStyle/>
                    <a:p>
                      <a:pPr indent="0" algn="ctr">
                        <a:buNone/>
                      </a:pPr>
                      <a:r>
                        <a:rPr lang="en-US" sz="1600" b="0">
                          <a:solidFill>
                            <a:srgbClr val="000000"/>
                          </a:solidFill>
                          <a:latin typeface="华文仿宋" panose="02010600040101010101" charset="-122"/>
                          <a:ea typeface="华文仿宋" panose="02010600040101010101" charset="-122"/>
                        </a:rPr>
                        <a:t>0.67</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0.68</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0.59</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0.72</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0.5</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0.51</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0.7</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0.71</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0.59</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0.59</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extLst>
                  <a:ext uri="{0D108BD9-81ED-4DB2-BD59-A6C34878D82A}">
                    <a16:rowId xmlns:a16="http://schemas.microsoft.com/office/drawing/2014/main" val="10003"/>
                  </a:ext>
                </a:extLst>
              </a:tr>
              <a:tr h="306070">
                <a:tc>
                  <a:txBody>
                    <a:bodyPr/>
                    <a:lstStyle/>
                    <a:p>
                      <a:pPr indent="0" algn="ctr">
                        <a:buNone/>
                      </a:pPr>
                      <a:r>
                        <a:rPr lang="en-US" sz="1600" b="0">
                          <a:solidFill>
                            <a:srgbClr val="000000"/>
                          </a:solidFill>
                          <a:latin typeface="华文仿宋" panose="02010600040101010101" charset="-122"/>
                          <a:ea typeface="华文仿宋" panose="02010600040101010101" charset="-122"/>
                        </a:rPr>
                        <a:t>0.63</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0.62</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0.25</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0.33</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0.65</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0.68</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0.67</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0.59</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0.65</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extLst>
                  <a:ext uri="{0D108BD9-81ED-4DB2-BD59-A6C34878D82A}">
                    <a16:rowId xmlns:a16="http://schemas.microsoft.com/office/drawing/2014/main" val="10004"/>
                  </a:ext>
                </a:extLst>
              </a:tr>
              <a:tr h="307340">
                <a:tc>
                  <a:txBody>
                    <a:bodyPr/>
                    <a:lstStyle/>
                    <a:p>
                      <a:pPr indent="0" algn="ctr">
                        <a:buNone/>
                      </a:pPr>
                      <a:r>
                        <a:rPr lang="en-US" sz="1600" b="0">
                          <a:solidFill>
                            <a:srgbClr val="000000"/>
                          </a:solidFill>
                          <a:latin typeface="华文仿宋" panose="02010600040101010101" charset="-122"/>
                          <a:ea typeface="华文仿宋" panose="02010600040101010101" charset="-122"/>
                        </a:rPr>
                        <a:t>0.31</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0.69</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0.7</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0.63</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0.74</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0.74</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0.68</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0.54</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0.61</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0.61</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extLst>
                  <a:ext uri="{0D108BD9-81ED-4DB2-BD59-A6C34878D82A}">
                    <a16:rowId xmlns:a16="http://schemas.microsoft.com/office/drawing/2014/main" val="10005"/>
                  </a:ext>
                </a:extLst>
              </a:tr>
              <a:tr h="306705">
                <a:tc>
                  <a:txBody>
                    <a:bodyPr/>
                    <a:lstStyle/>
                    <a:p>
                      <a:pPr indent="0" algn="ctr">
                        <a:buNone/>
                      </a:pPr>
                      <a:r>
                        <a:rPr lang="en-US" sz="1600" b="0">
                          <a:solidFill>
                            <a:srgbClr val="000000"/>
                          </a:solidFill>
                          <a:latin typeface="华文仿宋" panose="02010600040101010101" charset="-122"/>
                          <a:ea typeface="华文仿宋" panose="02010600040101010101" charset="-122"/>
                        </a:rPr>
                        <a:t>0.67</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0.58</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0.57</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0.66</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0.57</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0.66</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0.58</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0.66</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0.69</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extLst>
                  <a:ext uri="{0D108BD9-81ED-4DB2-BD59-A6C34878D82A}">
                    <a16:rowId xmlns:a16="http://schemas.microsoft.com/office/drawing/2014/main" val="10006"/>
                  </a:ext>
                </a:extLst>
              </a:tr>
              <a:tr h="306705">
                <a:tc>
                  <a:txBody>
                    <a:bodyPr/>
                    <a:lstStyle/>
                    <a:p>
                      <a:pPr indent="0" algn="ctr">
                        <a:buNone/>
                      </a:pPr>
                      <a:r>
                        <a:rPr lang="en-US" sz="1600" b="0">
                          <a:solidFill>
                            <a:srgbClr val="000000"/>
                          </a:solidFill>
                          <a:latin typeface="华文仿宋" panose="02010600040101010101" charset="-122"/>
                          <a:ea typeface="华文仿宋" panose="02010600040101010101" charset="-122"/>
                        </a:rPr>
                        <a:t>0.63</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0.73</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0.66</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0.62</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0.34</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0.69</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0.58</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0.66</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extLst>
                  <a:ext uri="{0D108BD9-81ED-4DB2-BD59-A6C34878D82A}">
                    <a16:rowId xmlns:a16="http://schemas.microsoft.com/office/drawing/2014/main" val="10007"/>
                  </a:ext>
                </a:extLst>
              </a:tr>
              <a:tr h="306705">
                <a:tc>
                  <a:txBody>
                    <a:bodyPr/>
                    <a:lstStyle/>
                    <a:p>
                      <a:pPr indent="0" algn="ctr">
                        <a:buNone/>
                      </a:pPr>
                      <a:r>
                        <a:rPr lang="en-US" sz="1600" b="0">
                          <a:solidFill>
                            <a:srgbClr val="000000"/>
                          </a:solidFill>
                          <a:latin typeface="华文仿宋" panose="02010600040101010101" charset="-122"/>
                          <a:ea typeface="华文仿宋" panose="02010600040101010101" charset="-122"/>
                        </a:rPr>
                        <a:t>0.31</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0.71</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0.57</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0.56</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0.64</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0.62</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0.46</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0.48</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0.51</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0.68</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extLst>
                  <a:ext uri="{0D108BD9-81ED-4DB2-BD59-A6C34878D82A}">
                    <a16:rowId xmlns:a16="http://schemas.microsoft.com/office/drawing/2014/main" val="10008"/>
                  </a:ext>
                </a:extLst>
              </a:tr>
              <a:tr h="306705">
                <a:tc>
                  <a:txBody>
                    <a:bodyPr/>
                    <a:lstStyle/>
                    <a:p>
                      <a:pPr indent="0" algn="ctr">
                        <a:buNone/>
                      </a:pPr>
                      <a:r>
                        <a:rPr lang="en-US" sz="1600" b="0">
                          <a:solidFill>
                            <a:srgbClr val="000000"/>
                          </a:solidFill>
                          <a:latin typeface="华文仿宋" panose="02010600040101010101" charset="-122"/>
                          <a:ea typeface="华文仿宋" panose="02010600040101010101" charset="-122"/>
                        </a:rPr>
                        <a:t>0.55</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0.43</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0.63</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0.68</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0.3</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0.63</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0.61</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0.69</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0.69</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0.38</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extLst>
                  <a:ext uri="{0D108BD9-81ED-4DB2-BD59-A6C34878D82A}">
                    <a16:rowId xmlns:a16="http://schemas.microsoft.com/office/drawing/2014/main" val="10009"/>
                  </a:ext>
                </a:extLst>
              </a:tr>
              <a:tr h="306705">
                <a:tc>
                  <a:txBody>
                    <a:bodyPr/>
                    <a:lstStyle/>
                    <a:p>
                      <a:pPr indent="0" algn="ctr">
                        <a:buNone/>
                      </a:pPr>
                      <a:r>
                        <a:rPr lang="en-US" sz="1600" b="0">
                          <a:solidFill>
                            <a:srgbClr val="000000"/>
                          </a:solidFill>
                          <a:latin typeface="华文仿宋" panose="02010600040101010101" charset="-122"/>
                          <a:ea typeface="华文仿宋" panose="02010600040101010101" charset="-122"/>
                        </a:rPr>
                        <a:t>0.66</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0.7</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0.71</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0.57</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0.62</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0.51</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0.72</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0.71</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0.46</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0.62</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75000"/>
                      </a:schemeClr>
                    </a:solidFill>
                  </a:tcPr>
                </a:tc>
                <a:extLst>
                  <a:ext uri="{0D108BD9-81ED-4DB2-BD59-A6C34878D82A}">
                    <a16:rowId xmlns:a16="http://schemas.microsoft.com/office/drawing/2014/main" val="10010"/>
                  </a:ext>
                </a:extLst>
              </a:tr>
            </a:tbl>
          </a:graphicData>
        </a:graphic>
      </p:graphicFrame>
      <p:sp>
        <p:nvSpPr>
          <p:cNvPr id="3" name="文本框 2"/>
          <p:cNvSpPr txBox="1"/>
          <p:nvPr/>
        </p:nvSpPr>
        <p:spPr>
          <a:xfrm>
            <a:off x="1214755" y="1484630"/>
            <a:ext cx="9762490" cy="1014730"/>
          </a:xfrm>
          <a:prstGeom prst="rect">
            <a:avLst/>
          </a:prstGeom>
          <a:noFill/>
        </p:spPr>
        <p:txBody>
          <a:bodyPr wrap="square" rtlCol="0" anchor="t">
            <a:spAutoFit/>
          </a:bodyPr>
          <a:lstStyle/>
          <a:p>
            <a:r>
              <a:rPr lang="zh-CN" altLang="en-US" sz="2000" dirty="0"/>
              <a:t>某物流公司初步选择了两款 AGV 设备，运营了一段时间后，对设备行走的距离和所用时间进行了数据搜集，经计算得出运行的速度，现每种设备随机抽取了50个数据，见下表，请根据速度指标进行相应的统计运算，以确定选择哪个型号的AGV。</a:t>
            </a:r>
          </a:p>
        </p:txBody>
      </p:sp>
      <p:sp>
        <p:nvSpPr>
          <p:cNvPr id="4" name="文本框 3"/>
          <p:cNvSpPr txBox="1"/>
          <p:nvPr/>
        </p:nvSpPr>
        <p:spPr>
          <a:xfrm>
            <a:off x="7680176" y="2858950"/>
            <a:ext cx="3850005" cy="3306354"/>
          </a:xfrm>
          <a:prstGeom prst="rect">
            <a:avLst/>
          </a:prstGeom>
          <a:noFill/>
        </p:spPr>
        <p:txBody>
          <a:bodyPr wrap="square" rtlCol="0" anchor="t">
            <a:spAutoFit/>
          </a:bodyPr>
          <a:lstStyle/>
          <a:p>
            <a:pPr>
              <a:lnSpc>
                <a:spcPct val="130000"/>
              </a:lnSpc>
            </a:pPr>
            <a:r>
              <a:rPr lang="zh-CN" altLang="en-US" dirty="0"/>
              <a:t>任务要求：</a:t>
            </a:r>
          </a:p>
          <a:p>
            <a:pPr>
              <a:lnSpc>
                <a:spcPct val="130000"/>
              </a:lnSpc>
            </a:pPr>
            <a:r>
              <a:rPr lang="zh-CN" altLang="en-US" dirty="0"/>
              <a:t>（1）对速度指标进行统计描述</a:t>
            </a:r>
          </a:p>
          <a:p>
            <a:pPr>
              <a:lnSpc>
                <a:spcPct val="130000"/>
              </a:lnSpc>
            </a:pPr>
            <a:r>
              <a:rPr lang="zh-CN" altLang="en-US" dirty="0"/>
              <a:t>（2）分析描述指标</a:t>
            </a:r>
            <a:endParaRPr lang="en-US" altLang="zh-CN" dirty="0"/>
          </a:p>
          <a:p>
            <a:pPr>
              <a:lnSpc>
                <a:spcPct val="130000"/>
              </a:lnSpc>
            </a:pPr>
            <a:r>
              <a:rPr lang="zh-CN" altLang="en-US" dirty="0"/>
              <a:t>（</a:t>
            </a:r>
            <a:r>
              <a:rPr lang="en-US" altLang="zh-CN" dirty="0"/>
              <a:t>3</a:t>
            </a:r>
            <a:r>
              <a:rPr lang="zh-CN" altLang="en-US" dirty="0"/>
              <a:t>）对比平均值与中位数，分析两组数据的区别</a:t>
            </a:r>
            <a:endParaRPr lang="en-US" altLang="zh-CN" dirty="0"/>
          </a:p>
          <a:p>
            <a:pPr>
              <a:lnSpc>
                <a:spcPct val="130000"/>
              </a:lnSpc>
            </a:pPr>
            <a:r>
              <a:rPr lang="zh-CN" altLang="en-US" dirty="0"/>
              <a:t>（</a:t>
            </a:r>
            <a:r>
              <a:rPr lang="en-US" altLang="zh-CN" dirty="0"/>
              <a:t>4</a:t>
            </a:r>
            <a:r>
              <a:rPr lang="zh-CN" altLang="en-US" dirty="0"/>
              <a:t>）思考每组数据中中位数大于平均值的原因</a:t>
            </a:r>
            <a:endParaRPr lang="en-US" altLang="zh-CN" dirty="0"/>
          </a:p>
          <a:p>
            <a:pPr>
              <a:lnSpc>
                <a:spcPct val="130000"/>
              </a:lnSpc>
            </a:pPr>
            <a:r>
              <a:rPr lang="zh-CN" altLang="en-US" dirty="0"/>
              <a:t>（</a:t>
            </a:r>
            <a:r>
              <a:rPr lang="en-US" altLang="zh-CN" dirty="0"/>
              <a:t>5</a:t>
            </a:r>
            <a:r>
              <a:rPr lang="zh-CN" altLang="en-US" dirty="0"/>
              <a:t>）对比两组数据的最大值与最小值，分析原因</a:t>
            </a:r>
            <a:endParaRPr lang="en-US" altLang="zh-CN" dirty="0"/>
          </a:p>
        </p:txBody>
      </p:sp>
      <p:sp>
        <p:nvSpPr>
          <p:cNvPr id="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9.2.2 </a:t>
            </a:r>
            <a:r>
              <a:rPr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AGV设备的动作执行时间描述统计计算</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设备性能分析</a:t>
            </a:r>
          </a:p>
        </p:txBody>
      </p:sp>
      <p:graphicFrame>
        <p:nvGraphicFramePr>
          <p:cNvPr id="5" name="表格 4"/>
          <p:cNvGraphicFramePr>
            <a:graphicFrameLocks noGrp="1"/>
          </p:cNvGraphicFramePr>
          <p:nvPr>
            <p:custDataLst>
              <p:tags r:id="rId1"/>
            </p:custDataLst>
            <p:extLst>
              <p:ext uri="{D42A27DB-BD31-4B8C-83A1-F6EECF244321}">
                <p14:modId xmlns:p14="http://schemas.microsoft.com/office/powerpoint/2010/main" val="2123583418"/>
              </p:ext>
            </p:extLst>
          </p:nvPr>
        </p:nvGraphicFramePr>
        <p:xfrm>
          <a:off x="1559496" y="2017706"/>
          <a:ext cx="8712969" cy="3930376"/>
        </p:xfrm>
        <a:graphic>
          <a:graphicData uri="http://schemas.openxmlformats.org/drawingml/2006/table">
            <a:tbl>
              <a:tblPr>
                <a:tableStyleId>{5C22544A-7EE6-4342-B048-85BDC9FD1C3A}</a:tableStyleId>
              </a:tblPr>
              <a:tblGrid>
                <a:gridCol w="1636563">
                  <a:extLst>
                    <a:ext uri="{9D8B030D-6E8A-4147-A177-3AD203B41FA5}">
                      <a16:colId xmlns:a16="http://schemas.microsoft.com/office/drawing/2014/main" val="20000"/>
                    </a:ext>
                  </a:extLst>
                </a:gridCol>
                <a:gridCol w="2755925">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3024337">
                  <a:extLst>
                    <a:ext uri="{9D8B030D-6E8A-4147-A177-3AD203B41FA5}">
                      <a16:colId xmlns:a16="http://schemas.microsoft.com/office/drawing/2014/main" val="20003"/>
                    </a:ext>
                  </a:extLst>
                </a:gridCol>
              </a:tblGrid>
              <a:tr h="255558">
                <a:tc gridSpan="2">
                  <a:txBody>
                    <a:bodyPr/>
                    <a:lstStyle/>
                    <a:p>
                      <a:pPr algn="ctr" fontAlgn="ctr"/>
                      <a:r>
                        <a:rPr lang="zh-CN" altLang="en-US" sz="1600" u="none" strike="noStrike" dirty="0">
                          <a:solidFill>
                            <a:schemeClr val="bg1"/>
                          </a:solidFill>
                          <a:effectLst/>
                          <a:latin typeface="+mn-ea"/>
                          <a:ea typeface="+mn-ea"/>
                        </a:rPr>
                        <a:t>甲设备速度</a:t>
                      </a:r>
                      <a:endParaRPr lang="zh-CN" alt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hMerge="1">
                  <a:txBody>
                    <a:bodyPr/>
                    <a:lstStyle/>
                    <a:p>
                      <a:endParaRPr lang="zh-CN"/>
                    </a:p>
                  </a:txBody>
                  <a:tcPr/>
                </a:tc>
                <a:tc gridSpan="2">
                  <a:txBody>
                    <a:bodyPr/>
                    <a:lstStyle/>
                    <a:p>
                      <a:pPr algn="ctr" fontAlgn="ctr"/>
                      <a:r>
                        <a:rPr lang="zh-CN" altLang="en-US" sz="1600" u="none" strike="noStrike" dirty="0">
                          <a:solidFill>
                            <a:schemeClr val="bg1"/>
                          </a:solidFill>
                          <a:effectLst/>
                          <a:latin typeface="+mn-ea"/>
                          <a:ea typeface="+mn-ea"/>
                        </a:rPr>
                        <a:t>乙设备速度</a:t>
                      </a:r>
                      <a:endParaRPr lang="zh-CN" altLang="en-US" sz="1600" b="0" i="0" u="none" strike="noStrike" dirty="0">
                        <a:solidFill>
                          <a:schemeClr val="bg1"/>
                        </a:solidFill>
                        <a:effectLst/>
                        <a:latin typeface="+mn-ea"/>
                        <a:ea typeface="+mn-ea"/>
                      </a:endParaRPr>
                    </a:p>
                  </a:txBody>
                  <a:tcPr marL="9525" marR="9525" marT="9525" marB="0" anchor="ctr">
                    <a:solidFill>
                      <a:schemeClr val="accent4">
                        <a:lumMod val="50000"/>
                      </a:schemeClr>
                    </a:solidFill>
                  </a:tcPr>
                </a:tc>
                <a:tc hMerge="1">
                  <a:txBody>
                    <a:bodyPr/>
                    <a:lstStyle/>
                    <a:p>
                      <a:endParaRPr lang="zh-CN"/>
                    </a:p>
                  </a:txBody>
                  <a:tcPr/>
                </a:tc>
                <a:extLst>
                  <a:ext uri="{0D108BD9-81ED-4DB2-BD59-A6C34878D82A}">
                    <a16:rowId xmlns:a16="http://schemas.microsoft.com/office/drawing/2014/main" val="10000"/>
                  </a:ext>
                </a:extLst>
              </a:tr>
              <a:tr h="255558">
                <a:tc>
                  <a:txBody>
                    <a:bodyPr/>
                    <a:lstStyle/>
                    <a:p>
                      <a:pPr algn="ctr" fontAlgn="ctr"/>
                      <a:r>
                        <a:rPr lang="zh-CN" altLang="en-US" sz="1600" u="none" strike="noStrike" dirty="0">
                          <a:solidFill>
                            <a:schemeClr val="bg1"/>
                          </a:solidFill>
                          <a:effectLst/>
                          <a:latin typeface="+mn-ea"/>
                          <a:ea typeface="+mn-ea"/>
                        </a:rPr>
                        <a:t>平均</a:t>
                      </a:r>
                      <a:endParaRPr lang="zh-CN" alt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dirty="0">
                          <a:solidFill>
                            <a:srgbClr val="FF0000"/>
                          </a:solidFill>
                          <a:effectLst/>
                          <a:latin typeface="+mn-ea"/>
                          <a:ea typeface="+mn-ea"/>
                        </a:rPr>
                        <a:t>0.5858</a:t>
                      </a:r>
                      <a:endParaRPr lang="en-US" altLang="zh-CN" sz="1600" b="0" i="0" u="none" strike="noStrike" dirty="0">
                        <a:solidFill>
                          <a:srgbClr val="FF0000"/>
                        </a:solidFill>
                        <a:effectLst/>
                        <a:latin typeface="+mn-ea"/>
                        <a:ea typeface="+mn-ea"/>
                      </a:endParaRPr>
                    </a:p>
                  </a:txBody>
                  <a:tcPr marL="9525" marR="9525" marT="9525" marB="0" anchor="ctr"/>
                </a:tc>
                <a:tc>
                  <a:txBody>
                    <a:bodyPr/>
                    <a:lstStyle/>
                    <a:p>
                      <a:pPr algn="ctr" fontAlgn="ctr"/>
                      <a:r>
                        <a:rPr lang="zh-CN" altLang="en-US" sz="1600" u="none" strike="noStrike" dirty="0">
                          <a:solidFill>
                            <a:schemeClr val="bg1"/>
                          </a:solidFill>
                          <a:effectLst/>
                          <a:latin typeface="+mn-ea"/>
                          <a:ea typeface="+mn-ea"/>
                        </a:rPr>
                        <a:t>平均</a:t>
                      </a:r>
                      <a:endParaRPr lang="zh-CN" altLang="en-US" sz="1600" b="0" i="0" u="none" strike="noStrike" dirty="0">
                        <a:solidFill>
                          <a:schemeClr val="bg1"/>
                        </a:solidFill>
                        <a:effectLst/>
                        <a:latin typeface="+mn-ea"/>
                        <a:ea typeface="+mn-ea"/>
                      </a:endParaRPr>
                    </a:p>
                  </a:txBody>
                  <a:tcPr marL="9525" marR="9525" marT="9525" marB="0" anchor="ctr">
                    <a:solidFill>
                      <a:schemeClr val="accent4">
                        <a:lumMod val="50000"/>
                      </a:schemeClr>
                    </a:solidFill>
                  </a:tcPr>
                </a:tc>
                <a:tc>
                  <a:txBody>
                    <a:bodyPr/>
                    <a:lstStyle/>
                    <a:p>
                      <a:pPr algn="ctr" fontAlgn="ctr"/>
                      <a:r>
                        <a:rPr lang="en-US" altLang="zh-CN" sz="1600" u="none" strike="noStrike">
                          <a:solidFill>
                            <a:srgbClr val="FF0000"/>
                          </a:solidFill>
                          <a:effectLst/>
                          <a:latin typeface="+mn-ea"/>
                          <a:ea typeface="+mn-ea"/>
                        </a:rPr>
                        <a:t>0.6094</a:t>
                      </a:r>
                      <a:endParaRPr lang="en-US" altLang="zh-CN" sz="1600" b="0" i="0" u="none" strike="noStrike">
                        <a:solidFill>
                          <a:srgbClr val="FF0000"/>
                        </a:solidFill>
                        <a:effectLst/>
                        <a:latin typeface="+mn-ea"/>
                        <a:ea typeface="+mn-ea"/>
                      </a:endParaRPr>
                    </a:p>
                  </a:txBody>
                  <a:tcPr marL="9525" marR="9525" marT="9525" marB="0" anchor="ctr"/>
                </a:tc>
                <a:extLst>
                  <a:ext uri="{0D108BD9-81ED-4DB2-BD59-A6C34878D82A}">
                    <a16:rowId xmlns:a16="http://schemas.microsoft.com/office/drawing/2014/main" val="10001"/>
                  </a:ext>
                </a:extLst>
              </a:tr>
              <a:tr h="255558">
                <a:tc>
                  <a:txBody>
                    <a:bodyPr/>
                    <a:lstStyle/>
                    <a:p>
                      <a:pPr algn="ctr" fontAlgn="ctr"/>
                      <a:r>
                        <a:rPr lang="zh-CN" altLang="en-US" sz="1600" u="none" strike="noStrike" dirty="0">
                          <a:solidFill>
                            <a:schemeClr val="bg1"/>
                          </a:solidFill>
                          <a:effectLst/>
                          <a:latin typeface="+mn-ea"/>
                          <a:ea typeface="+mn-ea"/>
                        </a:rPr>
                        <a:t>标准误差</a:t>
                      </a:r>
                      <a:endParaRPr lang="zh-CN" alt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0.01826805</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zh-CN" altLang="en-US" sz="1600" u="none" strike="noStrike" dirty="0">
                          <a:solidFill>
                            <a:schemeClr val="bg1"/>
                          </a:solidFill>
                          <a:effectLst/>
                          <a:latin typeface="+mn-ea"/>
                          <a:ea typeface="+mn-ea"/>
                        </a:rPr>
                        <a:t>标准误差</a:t>
                      </a:r>
                      <a:endParaRPr lang="zh-CN" altLang="en-US" sz="1600" b="0" i="0" u="none" strike="noStrike" dirty="0">
                        <a:solidFill>
                          <a:schemeClr val="bg1"/>
                        </a:solidFill>
                        <a:effectLst/>
                        <a:latin typeface="+mn-ea"/>
                        <a:ea typeface="+mn-ea"/>
                      </a:endParaRPr>
                    </a:p>
                  </a:txBody>
                  <a:tcPr marL="9525" marR="9525" marT="9525" marB="0" anchor="ctr">
                    <a:solidFill>
                      <a:schemeClr val="accent4">
                        <a:lumMod val="50000"/>
                      </a:schemeClr>
                    </a:solidFill>
                  </a:tcPr>
                </a:tc>
                <a:tc>
                  <a:txBody>
                    <a:bodyPr/>
                    <a:lstStyle/>
                    <a:p>
                      <a:pPr algn="ctr" fontAlgn="ctr"/>
                      <a:r>
                        <a:rPr lang="en-US" altLang="zh-CN" sz="1600" u="none" strike="noStrike">
                          <a:effectLst/>
                          <a:latin typeface="+mn-ea"/>
                          <a:ea typeface="+mn-ea"/>
                        </a:rPr>
                        <a:t>0.013153443</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0002"/>
                  </a:ext>
                </a:extLst>
              </a:tr>
              <a:tr h="255558">
                <a:tc>
                  <a:txBody>
                    <a:bodyPr/>
                    <a:lstStyle/>
                    <a:p>
                      <a:pPr algn="ctr" fontAlgn="ctr"/>
                      <a:r>
                        <a:rPr lang="zh-CN" altLang="en-US" sz="1600" u="none" strike="noStrike" dirty="0">
                          <a:solidFill>
                            <a:schemeClr val="bg1"/>
                          </a:solidFill>
                          <a:effectLst/>
                          <a:latin typeface="+mn-ea"/>
                          <a:ea typeface="+mn-ea"/>
                        </a:rPr>
                        <a:t>中位数</a:t>
                      </a:r>
                      <a:endParaRPr lang="zh-CN" alt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dirty="0">
                          <a:solidFill>
                            <a:srgbClr val="FF0000"/>
                          </a:solidFill>
                          <a:effectLst/>
                          <a:latin typeface="+mn-ea"/>
                          <a:ea typeface="+mn-ea"/>
                        </a:rPr>
                        <a:t>0.62</a:t>
                      </a:r>
                      <a:endParaRPr lang="en-US" altLang="zh-CN" sz="1600" b="0" i="0" u="none" strike="noStrike" dirty="0">
                        <a:solidFill>
                          <a:srgbClr val="FF0000"/>
                        </a:solidFill>
                        <a:effectLst/>
                        <a:latin typeface="+mn-ea"/>
                        <a:ea typeface="+mn-ea"/>
                      </a:endParaRPr>
                    </a:p>
                  </a:txBody>
                  <a:tcPr marL="9525" marR="9525" marT="9525" marB="0" anchor="ctr"/>
                </a:tc>
                <a:tc>
                  <a:txBody>
                    <a:bodyPr/>
                    <a:lstStyle/>
                    <a:p>
                      <a:pPr algn="ctr" fontAlgn="ctr"/>
                      <a:r>
                        <a:rPr lang="zh-CN" altLang="en-US" sz="1600" u="none" strike="noStrike" dirty="0">
                          <a:solidFill>
                            <a:schemeClr val="bg1"/>
                          </a:solidFill>
                          <a:effectLst/>
                          <a:latin typeface="+mn-ea"/>
                          <a:ea typeface="+mn-ea"/>
                        </a:rPr>
                        <a:t>中位数</a:t>
                      </a:r>
                      <a:endParaRPr lang="zh-CN" altLang="en-US" sz="1600" b="0" i="0" u="none" strike="noStrike" dirty="0">
                        <a:solidFill>
                          <a:schemeClr val="bg1"/>
                        </a:solidFill>
                        <a:effectLst/>
                        <a:latin typeface="+mn-ea"/>
                        <a:ea typeface="+mn-ea"/>
                      </a:endParaRPr>
                    </a:p>
                  </a:txBody>
                  <a:tcPr marL="9525" marR="9525" marT="9525" marB="0" anchor="ctr">
                    <a:solidFill>
                      <a:schemeClr val="accent4">
                        <a:lumMod val="50000"/>
                      </a:schemeClr>
                    </a:solidFill>
                  </a:tcPr>
                </a:tc>
                <a:tc>
                  <a:txBody>
                    <a:bodyPr/>
                    <a:lstStyle/>
                    <a:p>
                      <a:pPr algn="ctr" fontAlgn="ctr"/>
                      <a:r>
                        <a:rPr lang="en-US" altLang="zh-CN" sz="1600" u="none" strike="noStrike">
                          <a:effectLst/>
                          <a:latin typeface="+mn-ea"/>
                          <a:ea typeface="+mn-ea"/>
                        </a:rPr>
                        <a:t>0.62</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0003"/>
                  </a:ext>
                </a:extLst>
              </a:tr>
              <a:tr h="255558">
                <a:tc>
                  <a:txBody>
                    <a:bodyPr/>
                    <a:lstStyle/>
                    <a:p>
                      <a:pPr algn="ctr" fontAlgn="ctr"/>
                      <a:r>
                        <a:rPr lang="zh-CN" altLang="en-US" sz="1600" u="none" strike="noStrike" dirty="0">
                          <a:solidFill>
                            <a:schemeClr val="bg1"/>
                          </a:solidFill>
                          <a:effectLst/>
                          <a:latin typeface="+mn-ea"/>
                          <a:ea typeface="+mn-ea"/>
                        </a:rPr>
                        <a:t>众数</a:t>
                      </a:r>
                      <a:endParaRPr lang="zh-CN" alt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0.63</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zh-CN" altLang="en-US" sz="1600" u="none" strike="noStrike" dirty="0">
                          <a:solidFill>
                            <a:schemeClr val="bg1"/>
                          </a:solidFill>
                          <a:effectLst/>
                          <a:latin typeface="+mn-ea"/>
                          <a:ea typeface="+mn-ea"/>
                        </a:rPr>
                        <a:t>众数</a:t>
                      </a:r>
                      <a:endParaRPr lang="zh-CN" altLang="en-US" sz="1600" b="0" i="0" u="none" strike="noStrike" dirty="0">
                        <a:solidFill>
                          <a:schemeClr val="bg1"/>
                        </a:solidFill>
                        <a:effectLst/>
                        <a:latin typeface="+mn-ea"/>
                        <a:ea typeface="+mn-ea"/>
                      </a:endParaRPr>
                    </a:p>
                  </a:txBody>
                  <a:tcPr marL="9525" marR="9525" marT="9525" marB="0" anchor="ctr">
                    <a:solidFill>
                      <a:schemeClr val="accent4">
                        <a:lumMod val="50000"/>
                      </a:schemeClr>
                    </a:solidFill>
                  </a:tcPr>
                </a:tc>
                <a:tc>
                  <a:txBody>
                    <a:bodyPr/>
                    <a:lstStyle/>
                    <a:p>
                      <a:pPr algn="ctr" fontAlgn="ctr"/>
                      <a:r>
                        <a:rPr lang="en-US" altLang="zh-CN" sz="1600" u="none" strike="noStrike">
                          <a:effectLst/>
                          <a:latin typeface="+mn-ea"/>
                          <a:ea typeface="+mn-ea"/>
                        </a:rPr>
                        <a:t>0.69</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0004"/>
                  </a:ext>
                </a:extLst>
              </a:tr>
              <a:tr h="255558">
                <a:tc>
                  <a:txBody>
                    <a:bodyPr/>
                    <a:lstStyle/>
                    <a:p>
                      <a:pPr algn="ctr" fontAlgn="ctr"/>
                      <a:r>
                        <a:rPr lang="zh-CN" altLang="en-US" sz="1600" u="none" strike="noStrike" dirty="0">
                          <a:solidFill>
                            <a:schemeClr val="bg1"/>
                          </a:solidFill>
                          <a:effectLst/>
                          <a:latin typeface="+mn-ea"/>
                          <a:ea typeface="+mn-ea"/>
                        </a:rPr>
                        <a:t>标准差</a:t>
                      </a:r>
                      <a:endParaRPr lang="zh-CN" alt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0.129174617</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zh-CN" altLang="en-US" sz="1600" u="none" strike="noStrike" dirty="0">
                          <a:solidFill>
                            <a:schemeClr val="bg1"/>
                          </a:solidFill>
                          <a:effectLst/>
                          <a:latin typeface="+mn-ea"/>
                          <a:ea typeface="+mn-ea"/>
                        </a:rPr>
                        <a:t>标准差</a:t>
                      </a:r>
                      <a:endParaRPr lang="zh-CN" altLang="en-US" sz="1600" b="0" i="0" u="none" strike="noStrike" dirty="0">
                        <a:solidFill>
                          <a:schemeClr val="bg1"/>
                        </a:solidFill>
                        <a:effectLst/>
                        <a:latin typeface="+mn-ea"/>
                        <a:ea typeface="+mn-ea"/>
                      </a:endParaRPr>
                    </a:p>
                  </a:txBody>
                  <a:tcPr marL="9525" marR="9525" marT="9525" marB="0" anchor="ctr">
                    <a:solidFill>
                      <a:schemeClr val="accent4">
                        <a:lumMod val="50000"/>
                      </a:schemeClr>
                    </a:solidFill>
                  </a:tcPr>
                </a:tc>
                <a:tc>
                  <a:txBody>
                    <a:bodyPr/>
                    <a:lstStyle/>
                    <a:p>
                      <a:pPr algn="ctr" fontAlgn="ctr"/>
                      <a:r>
                        <a:rPr lang="en-US" altLang="zh-CN" sz="1600" u="none" strike="noStrike">
                          <a:effectLst/>
                          <a:latin typeface="+mn-ea"/>
                          <a:ea typeface="+mn-ea"/>
                        </a:rPr>
                        <a:t>0.093008887</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0005"/>
                  </a:ext>
                </a:extLst>
              </a:tr>
              <a:tr h="255558">
                <a:tc>
                  <a:txBody>
                    <a:bodyPr/>
                    <a:lstStyle/>
                    <a:p>
                      <a:pPr algn="ctr" fontAlgn="ctr"/>
                      <a:r>
                        <a:rPr lang="zh-CN" altLang="en-US" sz="1600" u="none" strike="noStrike" dirty="0">
                          <a:solidFill>
                            <a:schemeClr val="bg1"/>
                          </a:solidFill>
                          <a:effectLst/>
                          <a:latin typeface="+mn-ea"/>
                          <a:ea typeface="+mn-ea"/>
                        </a:rPr>
                        <a:t>方差</a:t>
                      </a:r>
                      <a:endParaRPr lang="zh-CN" alt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0.016686082</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zh-CN" altLang="en-US" sz="1600" u="none" strike="noStrike" dirty="0">
                          <a:solidFill>
                            <a:schemeClr val="bg1"/>
                          </a:solidFill>
                          <a:effectLst/>
                          <a:latin typeface="+mn-ea"/>
                          <a:ea typeface="+mn-ea"/>
                        </a:rPr>
                        <a:t>方差</a:t>
                      </a:r>
                      <a:endParaRPr lang="zh-CN" altLang="en-US" sz="1600" b="0" i="0" u="none" strike="noStrike" dirty="0">
                        <a:solidFill>
                          <a:schemeClr val="bg1"/>
                        </a:solidFill>
                        <a:effectLst/>
                        <a:latin typeface="+mn-ea"/>
                        <a:ea typeface="+mn-ea"/>
                      </a:endParaRPr>
                    </a:p>
                  </a:txBody>
                  <a:tcPr marL="9525" marR="9525" marT="9525" marB="0" anchor="ctr">
                    <a:solidFill>
                      <a:schemeClr val="accent4">
                        <a:lumMod val="50000"/>
                      </a:schemeClr>
                    </a:solidFill>
                  </a:tcPr>
                </a:tc>
                <a:tc>
                  <a:txBody>
                    <a:bodyPr/>
                    <a:lstStyle/>
                    <a:p>
                      <a:pPr algn="ctr" fontAlgn="ctr"/>
                      <a:r>
                        <a:rPr lang="en-US" altLang="zh-CN" sz="1600" u="none" strike="noStrike">
                          <a:effectLst/>
                          <a:latin typeface="+mn-ea"/>
                          <a:ea typeface="+mn-ea"/>
                        </a:rPr>
                        <a:t>0.008650653</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0006"/>
                  </a:ext>
                </a:extLst>
              </a:tr>
              <a:tr h="255558">
                <a:tc>
                  <a:txBody>
                    <a:bodyPr/>
                    <a:lstStyle/>
                    <a:p>
                      <a:pPr algn="ctr" fontAlgn="ctr"/>
                      <a:r>
                        <a:rPr lang="zh-CN" altLang="en-US" sz="1600" u="none" strike="noStrike" dirty="0">
                          <a:solidFill>
                            <a:schemeClr val="bg1"/>
                          </a:solidFill>
                          <a:effectLst/>
                          <a:latin typeface="+mn-ea"/>
                          <a:ea typeface="+mn-ea"/>
                        </a:rPr>
                        <a:t>峰度</a:t>
                      </a:r>
                      <a:endParaRPr lang="zh-CN" alt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solidFill>
                            <a:srgbClr val="FF0000"/>
                          </a:solidFill>
                          <a:effectLst/>
                          <a:latin typeface="+mn-ea"/>
                          <a:ea typeface="+mn-ea"/>
                        </a:rPr>
                        <a:t>1.248978371</a:t>
                      </a:r>
                      <a:endParaRPr lang="en-US" altLang="zh-CN" sz="1600" b="0" i="0" u="none" strike="noStrike">
                        <a:solidFill>
                          <a:srgbClr val="FF0000"/>
                        </a:solidFill>
                        <a:effectLst/>
                        <a:latin typeface="+mn-ea"/>
                        <a:ea typeface="+mn-ea"/>
                      </a:endParaRPr>
                    </a:p>
                  </a:txBody>
                  <a:tcPr marL="9525" marR="9525" marT="9525" marB="0" anchor="ctr"/>
                </a:tc>
                <a:tc>
                  <a:txBody>
                    <a:bodyPr/>
                    <a:lstStyle/>
                    <a:p>
                      <a:pPr algn="ctr" fontAlgn="ctr"/>
                      <a:r>
                        <a:rPr lang="zh-CN" altLang="en-US" sz="1600" u="none" strike="noStrike" dirty="0">
                          <a:solidFill>
                            <a:schemeClr val="bg1"/>
                          </a:solidFill>
                          <a:effectLst/>
                          <a:latin typeface="+mn-ea"/>
                          <a:ea typeface="+mn-ea"/>
                        </a:rPr>
                        <a:t>峰度</a:t>
                      </a:r>
                      <a:endParaRPr lang="zh-CN" altLang="en-US" sz="1600" b="0" i="0" u="none" strike="noStrike" dirty="0">
                        <a:solidFill>
                          <a:schemeClr val="bg1"/>
                        </a:solidFill>
                        <a:effectLst/>
                        <a:latin typeface="+mn-ea"/>
                        <a:ea typeface="+mn-ea"/>
                      </a:endParaRPr>
                    </a:p>
                  </a:txBody>
                  <a:tcPr marL="9525" marR="9525" marT="9525" marB="0" anchor="ctr">
                    <a:solidFill>
                      <a:schemeClr val="accent4">
                        <a:lumMod val="50000"/>
                      </a:schemeClr>
                    </a:solidFill>
                  </a:tcPr>
                </a:tc>
                <a:tc>
                  <a:txBody>
                    <a:bodyPr/>
                    <a:lstStyle/>
                    <a:p>
                      <a:pPr algn="ctr" fontAlgn="ctr"/>
                      <a:r>
                        <a:rPr lang="en-US" altLang="zh-CN" sz="1600" u="none" strike="noStrike">
                          <a:solidFill>
                            <a:srgbClr val="FF0000"/>
                          </a:solidFill>
                          <a:effectLst/>
                          <a:latin typeface="+mn-ea"/>
                          <a:ea typeface="+mn-ea"/>
                        </a:rPr>
                        <a:t>0.524904297</a:t>
                      </a:r>
                      <a:endParaRPr lang="en-US" altLang="zh-CN" sz="1600" b="0" i="0" u="none" strike="noStrike">
                        <a:solidFill>
                          <a:srgbClr val="FF0000"/>
                        </a:solidFill>
                        <a:effectLst/>
                        <a:latin typeface="+mn-ea"/>
                        <a:ea typeface="+mn-ea"/>
                      </a:endParaRPr>
                    </a:p>
                  </a:txBody>
                  <a:tcPr marL="9525" marR="9525" marT="9525" marB="0" anchor="ctr"/>
                </a:tc>
                <a:extLst>
                  <a:ext uri="{0D108BD9-81ED-4DB2-BD59-A6C34878D82A}">
                    <a16:rowId xmlns:a16="http://schemas.microsoft.com/office/drawing/2014/main" val="10007"/>
                  </a:ext>
                </a:extLst>
              </a:tr>
              <a:tr h="255558">
                <a:tc>
                  <a:txBody>
                    <a:bodyPr/>
                    <a:lstStyle/>
                    <a:p>
                      <a:pPr algn="ctr" fontAlgn="ctr"/>
                      <a:r>
                        <a:rPr lang="zh-CN" altLang="en-US" sz="1600" u="none" strike="noStrike" dirty="0">
                          <a:solidFill>
                            <a:schemeClr val="bg1"/>
                          </a:solidFill>
                          <a:effectLst/>
                          <a:latin typeface="+mn-ea"/>
                          <a:ea typeface="+mn-ea"/>
                        </a:rPr>
                        <a:t>偏度</a:t>
                      </a:r>
                      <a:endParaRPr lang="zh-CN" alt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dirty="0">
                          <a:solidFill>
                            <a:schemeClr val="accent1">
                              <a:lumMod val="75000"/>
                            </a:schemeClr>
                          </a:solidFill>
                          <a:effectLst/>
                          <a:latin typeface="+mn-ea"/>
                          <a:ea typeface="+mn-ea"/>
                        </a:rPr>
                        <a:t>-1.38852054</a:t>
                      </a:r>
                      <a:endParaRPr lang="en-US" altLang="zh-CN" sz="1600" b="0" i="0" u="none" strike="noStrike" dirty="0">
                        <a:solidFill>
                          <a:schemeClr val="accent1">
                            <a:lumMod val="75000"/>
                          </a:schemeClr>
                        </a:solidFill>
                        <a:effectLst/>
                        <a:latin typeface="+mn-ea"/>
                        <a:ea typeface="+mn-ea"/>
                      </a:endParaRPr>
                    </a:p>
                  </a:txBody>
                  <a:tcPr marL="9525" marR="9525" marT="9525" marB="0" anchor="ctr"/>
                </a:tc>
                <a:tc>
                  <a:txBody>
                    <a:bodyPr/>
                    <a:lstStyle/>
                    <a:p>
                      <a:pPr algn="ctr" fontAlgn="ctr"/>
                      <a:r>
                        <a:rPr lang="zh-CN" altLang="en-US" sz="1600" u="none" strike="noStrike" dirty="0">
                          <a:solidFill>
                            <a:schemeClr val="bg1"/>
                          </a:solidFill>
                          <a:effectLst/>
                          <a:latin typeface="+mn-ea"/>
                          <a:ea typeface="+mn-ea"/>
                        </a:rPr>
                        <a:t>偏度</a:t>
                      </a:r>
                      <a:endParaRPr lang="zh-CN" altLang="en-US" sz="1600" b="0" i="0" u="none" strike="noStrike" dirty="0">
                        <a:solidFill>
                          <a:schemeClr val="bg1"/>
                        </a:solidFill>
                        <a:effectLst/>
                        <a:latin typeface="+mn-ea"/>
                        <a:ea typeface="+mn-ea"/>
                      </a:endParaRPr>
                    </a:p>
                  </a:txBody>
                  <a:tcPr marL="9525" marR="9525" marT="9525" marB="0" anchor="ctr">
                    <a:solidFill>
                      <a:schemeClr val="accent4">
                        <a:lumMod val="50000"/>
                      </a:schemeClr>
                    </a:solidFill>
                  </a:tcPr>
                </a:tc>
                <a:tc>
                  <a:txBody>
                    <a:bodyPr/>
                    <a:lstStyle/>
                    <a:p>
                      <a:pPr algn="ctr" fontAlgn="ctr"/>
                      <a:r>
                        <a:rPr lang="en-US" altLang="zh-CN" sz="1600" u="none" strike="noStrike" dirty="0">
                          <a:solidFill>
                            <a:schemeClr val="accent1">
                              <a:lumMod val="75000"/>
                            </a:schemeClr>
                          </a:solidFill>
                          <a:effectLst/>
                          <a:latin typeface="+mn-ea"/>
                          <a:ea typeface="+mn-ea"/>
                        </a:rPr>
                        <a:t>-0.900184434</a:t>
                      </a:r>
                      <a:endParaRPr lang="en-US" altLang="zh-CN" sz="1600" b="0" i="0" u="none" strike="noStrike" dirty="0">
                        <a:solidFill>
                          <a:schemeClr val="accent1">
                            <a:lumMod val="75000"/>
                          </a:schemeClr>
                        </a:solidFill>
                        <a:effectLst/>
                        <a:latin typeface="+mn-ea"/>
                        <a:ea typeface="+mn-ea"/>
                      </a:endParaRPr>
                    </a:p>
                  </a:txBody>
                  <a:tcPr marL="9525" marR="9525" marT="9525" marB="0" anchor="ctr"/>
                </a:tc>
                <a:extLst>
                  <a:ext uri="{0D108BD9-81ED-4DB2-BD59-A6C34878D82A}">
                    <a16:rowId xmlns:a16="http://schemas.microsoft.com/office/drawing/2014/main" val="10008"/>
                  </a:ext>
                </a:extLst>
              </a:tr>
              <a:tr h="255558">
                <a:tc>
                  <a:txBody>
                    <a:bodyPr/>
                    <a:lstStyle/>
                    <a:p>
                      <a:pPr algn="ctr" fontAlgn="ctr"/>
                      <a:r>
                        <a:rPr lang="zh-CN" altLang="en-US" sz="1600" u="none" strike="noStrike" dirty="0">
                          <a:solidFill>
                            <a:schemeClr val="bg1"/>
                          </a:solidFill>
                          <a:effectLst/>
                          <a:latin typeface="+mn-ea"/>
                          <a:ea typeface="+mn-ea"/>
                        </a:rPr>
                        <a:t>区域</a:t>
                      </a:r>
                      <a:endParaRPr lang="zh-CN" alt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0.5</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zh-CN" altLang="en-US" sz="1600" u="none" strike="noStrike" dirty="0">
                          <a:solidFill>
                            <a:schemeClr val="bg1"/>
                          </a:solidFill>
                          <a:effectLst/>
                          <a:latin typeface="+mn-ea"/>
                          <a:ea typeface="+mn-ea"/>
                        </a:rPr>
                        <a:t>区域</a:t>
                      </a:r>
                      <a:endParaRPr lang="zh-CN" altLang="en-US" sz="1600" b="0" i="0" u="none" strike="noStrike" dirty="0">
                        <a:solidFill>
                          <a:schemeClr val="bg1"/>
                        </a:solidFill>
                        <a:effectLst/>
                        <a:latin typeface="+mn-ea"/>
                        <a:ea typeface="+mn-ea"/>
                      </a:endParaRPr>
                    </a:p>
                  </a:txBody>
                  <a:tcPr marL="9525" marR="9525" marT="9525" marB="0" anchor="ctr">
                    <a:solidFill>
                      <a:schemeClr val="accent4">
                        <a:lumMod val="50000"/>
                      </a:schemeClr>
                    </a:solidFill>
                  </a:tcPr>
                </a:tc>
                <a:tc>
                  <a:txBody>
                    <a:bodyPr/>
                    <a:lstStyle/>
                    <a:p>
                      <a:pPr algn="ctr" fontAlgn="ctr"/>
                      <a:r>
                        <a:rPr lang="en-US" altLang="zh-CN" sz="1600" u="none" strike="noStrike">
                          <a:effectLst/>
                          <a:latin typeface="+mn-ea"/>
                          <a:ea typeface="+mn-ea"/>
                        </a:rPr>
                        <a:t>0.4</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0009"/>
                  </a:ext>
                </a:extLst>
              </a:tr>
              <a:tr h="255558">
                <a:tc>
                  <a:txBody>
                    <a:bodyPr/>
                    <a:lstStyle/>
                    <a:p>
                      <a:pPr algn="ctr" fontAlgn="ctr"/>
                      <a:r>
                        <a:rPr lang="zh-CN" altLang="en-US" sz="1600" u="none" strike="noStrike" dirty="0">
                          <a:solidFill>
                            <a:schemeClr val="bg1"/>
                          </a:solidFill>
                          <a:effectLst/>
                          <a:latin typeface="+mn-ea"/>
                          <a:ea typeface="+mn-ea"/>
                        </a:rPr>
                        <a:t>最小值</a:t>
                      </a:r>
                      <a:endParaRPr lang="zh-CN" alt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0.24</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zh-CN" altLang="en-US" sz="1600" u="none" strike="noStrike" dirty="0">
                          <a:solidFill>
                            <a:schemeClr val="bg1"/>
                          </a:solidFill>
                          <a:effectLst/>
                          <a:latin typeface="+mn-ea"/>
                          <a:ea typeface="+mn-ea"/>
                        </a:rPr>
                        <a:t>最小值</a:t>
                      </a:r>
                      <a:endParaRPr lang="zh-CN" altLang="en-US" sz="1600" b="0" i="0" u="none" strike="noStrike" dirty="0">
                        <a:solidFill>
                          <a:schemeClr val="bg1"/>
                        </a:solidFill>
                        <a:effectLst/>
                        <a:latin typeface="+mn-ea"/>
                        <a:ea typeface="+mn-ea"/>
                      </a:endParaRPr>
                    </a:p>
                  </a:txBody>
                  <a:tcPr marL="9525" marR="9525" marT="9525" marB="0" anchor="ctr">
                    <a:solidFill>
                      <a:schemeClr val="accent4">
                        <a:lumMod val="50000"/>
                      </a:schemeClr>
                    </a:solidFill>
                  </a:tcPr>
                </a:tc>
                <a:tc>
                  <a:txBody>
                    <a:bodyPr/>
                    <a:lstStyle/>
                    <a:p>
                      <a:pPr algn="ctr" fontAlgn="ctr"/>
                      <a:r>
                        <a:rPr lang="en-US" altLang="zh-CN" sz="1600" u="none" strike="noStrike">
                          <a:effectLst/>
                          <a:latin typeface="+mn-ea"/>
                          <a:ea typeface="+mn-ea"/>
                        </a:rPr>
                        <a:t>0.34</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0010"/>
                  </a:ext>
                </a:extLst>
              </a:tr>
              <a:tr h="255558">
                <a:tc>
                  <a:txBody>
                    <a:bodyPr/>
                    <a:lstStyle/>
                    <a:p>
                      <a:pPr algn="ctr" fontAlgn="ctr"/>
                      <a:r>
                        <a:rPr lang="zh-CN" altLang="en-US" sz="1600" u="none" strike="noStrike" dirty="0">
                          <a:solidFill>
                            <a:schemeClr val="bg1"/>
                          </a:solidFill>
                          <a:effectLst/>
                          <a:latin typeface="+mn-ea"/>
                          <a:ea typeface="+mn-ea"/>
                        </a:rPr>
                        <a:t>最大值</a:t>
                      </a:r>
                      <a:endParaRPr lang="zh-CN" alt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0.74</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zh-CN" altLang="en-US" sz="1600" u="none" strike="noStrike" dirty="0">
                          <a:solidFill>
                            <a:schemeClr val="bg1"/>
                          </a:solidFill>
                          <a:effectLst/>
                          <a:latin typeface="+mn-ea"/>
                          <a:ea typeface="+mn-ea"/>
                        </a:rPr>
                        <a:t>最大值</a:t>
                      </a:r>
                      <a:endParaRPr lang="zh-CN" altLang="en-US" sz="1600" b="0" i="0" u="none" strike="noStrike" dirty="0">
                        <a:solidFill>
                          <a:schemeClr val="bg1"/>
                        </a:solidFill>
                        <a:effectLst/>
                        <a:latin typeface="+mn-ea"/>
                        <a:ea typeface="+mn-ea"/>
                      </a:endParaRPr>
                    </a:p>
                  </a:txBody>
                  <a:tcPr marL="9525" marR="9525" marT="9525" marB="0" anchor="ctr">
                    <a:solidFill>
                      <a:schemeClr val="accent4">
                        <a:lumMod val="50000"/>
                      </a:schemeClr>
                    </a:solidFill>
                  </a:tcPr>
                </a:tc>
                <a:tc>
                  <a:txBody>
                    <a:bodyPr/>
                    <a:lstStyle/>
                    <a:p>
                      <a:pPr algn="ctr" fontAlgn="ctr"/>
                      <a:r>
                        <a:rPr lang="en-US" altLang="zh-CN" sz="1600" u="none" strike="noStrike">
                          <a:effectLst/>
                          <a:latin typeface="+mn-ea"/>
                          <a:ea typeface="+mn-ea"/>
                        </a:rPr>
                        <a:t>0.74</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0011"/>
                  </a:ext>
                </a:extLst>
              </a:tr>
              <a:tr h="255558">
                <a:tc>
                  <a:txBody>
                    <a:bodyPr/>
                    <a:lstStyle/>
                    <a:p>
                      <a:pPr algn="ctr" fontAlgn="ctr"/>
                      <a:r>
                        <a:rPr lang="zh-CN" altLang="en-US" sz="1600" u="none" strike="noStrike" dirty="0">
                          <a:solidFill>
                            <a:schemeClr val="bg1"/>
                          </a:solidFill>
                          <a:effectLst/>
                          <a:latin typeface="+mn-ea"/>
                          <a:ea typeface="+mn-ea"/>
                        </a:rPr>
                        <a:t>求和</a:t>
                      </a:r>
                      <a:endParaRPr lang="zh-CN" alt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29.29</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zh-CN" altLang="en-US" sz="1600" u="none" strike="noStrike" dirty="0">
                          <a:solidFill>
                            <a:schemeClr val="bg1"/>
                          </a:solidFill>
                          <a:effectLst/>
                          <a:latin typeface="+mn-ea"/>
                          <a:ea typeface="+mn-ea"/>
                        </a:rPr>
                        <a:t>求和</a:t>
                      </a:r>
                      <a:endParaRPr lang="zh-CN" altLang="en-US" sz="1600" b="0" i="0" u="none" strike="noStrike" dirty="0">
                        <a:solidFill>
                          <a:schemeClr val="bg1"/>
                        </a:solidFill>
                        <a:effectLst/>
                        <a:latin typeface="+mn-ea"/>
                        <a:ea typeface="+mn-ea"/>
                      </a:endParaRPr>
                    </a:p>
                  </a:txBody>
                  <a:tcPr marL="9525" marR="9525" marT="9525" marB="0" anchor="ctr">
                    <a:solidFill>
                      <a:schemeClr val="accent4">
                        <a:lumMod val="50000"/>
                      </a:schemeClr>
                    </a:solidFill>
                  </a:tcPr>
                </a:tc>
                <a:tc>
                  <a:txBody>
                    <a:bodyPr/>
                    <a:lstStyle/>
                    <a:p>
                      <a:pPr algn="ctr" fontAlgn="ctr"/>
                      <a:r>
                        <a:rPr lang="en-US" altLang="zh-CN" sz="1600" u="none" strike="noStrike">
                          <a:effectLst/>
                          <a:latin typeface="+mn-ea"/>
                          <a:ea typeface="+mn-ea"/>
                        </a:rPr>
                        <a:t>30.47</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0012"/>
                  </a:ext>
                </a:extLst>
              </a:tr>
              <a:tr h="255558">
                <a:tc>
                  <a:txBody>
                    <a:bodyPr/>
                    <a:lstStyle/>
                    <a:p>
                      <a:pPr algn="ctr" fontAlgn="ctr"/>
                      <a:r>
                        <a:rPr lang="zh-CN" altLang="en-US" sz="1600" u="none" strike="noStrike" dirty="0">
                          <a:solidFill>
                            <a:schemeClr val="bg1"/>
                          </a:solidFill>
                          <a:effectLst/>
                          <a:latin typeface="+mn-ea"/>
                          <a:ea typeface="+mn-ea"/>
                        </a:rPr>
                        <a:t>观测数</a:t>
                      </a:r>
                      <a:endParaRPr lang="zh-CN" alt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50</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zh-CN" altLang="en-US" sz="1600" u="none" strike="noStrike" dirty="0">
                          <a:solidFill>
                            <a:schemeClr val="bg1"/>
                          </a:solidFill>
                          <a:effectLst/>
                          <a:latin typeface="+mn-ea"/>
                          <a:ea typeface="+mn-ea"/>
                        </a:rPr>
                        <a:t>观测数</a:t>
                      </a:r>
                      <a:endParaRPr lang="zh-CN" altLang="en-US" sz="1600" b="0" i="0" u="none" strike="noStrike" dirty="0">
                        <a:solidFill>
                          <a:schemeClr val="bg1"/>
                        </a:solidFill>
                        <a:effectLst/>
                        <a:latin typeface="+mn-ea"/>
                        <a:ea typeface="+mn-ea"/>
                      </a:endParaRPr>
                    </a:p>
                  </a:txBody>
                  <a:tcPr marL="9525" marR="9525" marT="9525" marB="0" anchor="ctr">
                    <a:solidFill>
                      <a:schemeClr val="accent4">
                        <a:lumMod val="50000"/>
                      </a:schemeClr>
                    </a:solidFill>
                  </a:tcPr>
                </a:tc>
                <a:tc>
                  <a:txBody>
                    <a:bodyPr/>
                    <a:lstStyle/>
                    <a:p>
                      <a:pPr algn="ctr" fontAlgn="ctr"/>
                      <a:r>
                        <a:rPr lang="en-US" altLang="zh-CN" sz="1600" u="none" strike="noStrike">
                          <a:effectLst/>
                          <a:latin typeface="+mn-ea"/>
                          <a:ea typeface="+mn-ea"/>
                        </a:rPr>
                        <a:t>50</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0013"/>
                  </a:ext>
                </a:extLst>
              </a:tr>
              <a:tr h="352564">
                <a:tc>
                  <a:txBody>
                    <a:bodyPr/>
                    <a:lstStyle/>
                    <a:p>
                      <a:pPr algn="ctr" fontAlgn="ctr"/>
                      <a:r>
                        <a:rPr lang="zh-CN" altLang="en-US" sz="1600" u="none" strike="noStrike" dirty="0">
                          <a:solidFill>
                            <a:schemeClr val="bg1"/>
                          </a:solidFill>
                          <a:effectLst/>
                          <a:latin typeface="+mn-ea"/>
                          <a:ea typeface="+mn-ea"/>
                        </a:rPr>
                        <a:t>置信度</a:t>
                      </a:r>
                      <a:r>
                        <a:rPr lang="en-US" altLang="zh-CN" sz="1600" u="none" strike="noStrike" dirty="0">
                          <a:solidFill>
                            <a:schemeClr val="bg1"/>
                          </a:solidFill>
                          <a:effectLst/>
                          <a:latin typeface="+mn-ea"/>
                          <a:ea typeface="+mn-ea"/>
                        </a:rPr>
                        <a:t>(95.0%)</a:t>
                      </a:r>
                      <a:endParaRPr lang="en-US" altLang="zh-CN"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0.03671102</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zh-CN" altLang="en-US" sz="1600" u="none" strike="noStrike" dirty="0">
                          <a:solidFill>
                            <a:schemeClr val="bg1"/>
                          </a:solidFill>
                          <a:effectLst/>
                          <a:latin typeface="+mn-ea"/>
                          <a:ea typeface="+mn-ea"/>
                        </a:rPr>
                        <a:t>置信度</a:t>
                      </a:r>
                      <a:r>
                        <a:rPr lang="en-US" altLang="zh-CN" sz="1600" u="none" strike="noStrike" dirty="0">
                          <a:solidFill>
                            <a:schemeClr val="bg1"/>
                          </a:solidFill>
                          <a:effectLst/>
                          <a:latin typeface="+mn-ea"/>
                          <a:ea typeface="+mn-ea"/>
                        </a:rPr>
                        <a:t>(95.0%)</a:t>
                      </a:r>
                      <a:endParaRPr lang="en-US" altLang="zh-CN" sz="1600" b="0" i="0" u="none" strike="noStrike" dirty="0">
                        <a:solidFill>
                          <a:schemeClr val="bg1"/>
                        </a:solidFill>
                        <a:effectLst/>
                        <a:latin typeface="+mn-ea"/>
                        <a:ea typeface="+mn-ea"/>
                      </a:endParaRPr>
                    </a:p>
                  </a:txBody>
                  <a:tcPr marL="9525" marR="9525" marT="9525" marB="0" anchor="ctr">
                    <a:solidFill>
                      <a:schemeClr val="accent4">
                        <a:lumMod val="50000"/>
                      </a:schemeClr>
                    </a:solidFill>
                  </a:tcPr>
                </a:tc>
                <a:tc>
                  <a:txBody>
                    <a:bodyPr/>
                    <a:lstStyle/>
                    <a:p>
                      <a:pPr algn="ctr" fontAlgn="ctr"/>
                      <a:r>
                        <a:rPr lang="en-US" altLang="zh-CN" sz="1600" u="none" strike="noStrike" dirty="0">
                          <a:effectLst/>
                          <a:latin typeface="+mn-ea"/>
                          <a:ea typeface="+mn-ea"/>
                        </a:rPr>
                        <a:t>0.026432833</a:t>
                      </a:r>
                      <a:endParaRPr lang="en-US" altLang="zh-CN" sz="16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0014"/>
                  </a:ext>
                </a:extLst>
              </a:tr>
            </a:tbl>
          </a:graphicData>
        </a:graphic>
      </p:graphicFrame>
      <p:sp>
        <p:nvSpPr>
          <p:cNvPr id="6" name="文本框 5"/>
          <p:cNvSpPr txBox="1"/>
          <p:nvPr/>
        </p:nvSpPr>
        <p:spPr>
          <a:xfrm>
            <a:off x="1199456" y="1494574"/>
            <a:ext cx="3168352" cy="369332"/>
          </a:xfrm>
          <a:prstGeom prst="rect">
            <a:avLst/>
          </a:prstGeom>
          <a:noFill/>
        </p:spPr>
        <p:txBody>
          <a:bodyPr wrap="square" rtlCol="0">
            <a:spAutoFit/>
          </a:bodyPr>
          <a:lstStyle/>
          <a:p>
            <a:r>
              <a:rPr lang="zh-CN" altLang="en-US" b="1" dirty="0">
                <a:solidFill>
                  <a:srgbClr val="FF0000"/>
                </a:solidFill>
              </a:rPr>
              <a:t>甲、乙设备速度描述统计结果</a:t>
            </a:r>
          </a:p>
        </p:txBody>
      </p:sp>
      <p:sp>
        <p:nvSpPr>
          <p:cNvPr id="7"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9.2.2 </a:t>
            </a:r>
            <a:r>
              <a:rPr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AGV设备的动作执行时间描述统计计算</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设备性能分析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9.2.2 </a:t>
            </a:r>
            <a:r>
              <a:rPr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AGV设备的动作执行时间描述统计计算</a:t>
            </a:r>
          </a:p>
        </p:txBody>
      </p:sp>
      <p:sp>
        <p:nvSpPr>
          <p:cNvPr id="2" name="文本框 1"/>
          <p:cNvSpPr txBox="1"/>
          <p:nvPr/>
        </p:nvSpPr>
        <p:spPr>
          <a:xfrm>
            <a:off x="1631950" y="1556385"/>
            <a:ext cx="9506585" cy="1771015"/>
          </a:xfrm>
          <a:prstGeom prst="rect">
            <a:avLst/>
          </a:prstGeom>
          <a:noFill/>
        </p:spPr>
        <p:txBody>
          <a:bodyPr wrap="square" rtlCol="0" anchor="t">
            <a:spAutoFit/>
          </a:bodyPr>
          <a:lstStyle/>
          <a:p>
            <a:pPr>
              <a:lnSpc>
                <a:spcPct val="130000"/>
              </a:lnSpc>
            </a:pPr>
            <a:r>
              <a:rPr lang="zh-CN" altLang="en-US" sz="2000" dirty="0"/>
              <a:t>以搬运AGV设备为例，统计一段时间内AGV设备执行任务日志数据，计算AGV执行</a:t>
            </a:r>
            <a:r>
              <a:rPr lang="zh-CN" altLang="en-US" sz="2400" b="1" dirty="0">
                <a:solidFill>
                  <a:srgbClr val="FF0000"/>
                </a:solidFill>
              </a:rPr>
              <a:t>各项功能的时长的最小值、分位数、中位数、最大值和平均值。</a:t>
            </a:r>
          </a:p>
          <a:p>
            <a:pPr>
              <a:lnSpc>
                <a:spcPct val="130000"/>
              </a:lnSpc>
            </a:pPr>
            <a:r>
              <a:rPr lang="zh-CN" altLang="en-US" sz="2000" dirty="0"/>
              <a:t>数据样本：数据样本为A仓库搬运AGV设备3日内的18万余条任务，包含近60万余条动作。对于各项性能指标，剔除了少量极端值。</a:t>
            </a:r>
          </a:p>
        </p:txBody>
      </p:sp>
      <p:graphicFrame>
        <p:nvGraphicFramePr>
          <p:cNvPr id="3" name="表格 2"/>
          <p:cNvGraphicFramePr/>
          <p:nvPr>
            <p:custDataLst>
              <p:tags r:id="rId1"/>
            </p:custDataLst>
          </p:nvPr>
        </p:nvGraphicFramePr>
        <p:xfrm>
          <a:off x="2146300" y="3322955"/>
          <a:ext cx="8403590" cy="2565400"/>
        </p:xfrm>
        <a:graphic>
          <a:graphicData uri="http://schemas.openxmlformats.org/drawingml/2006/table">
            <a:tbl>
              <a:tblPr firstRow="1" bandRow="1">
                <a:tableStyleId>{5C22544A-7EE6-4342-B048-85BDC9FD1C3A}</a:tableStyleId>
              </a:tblPr>
              <a:tblGrid>
                <a:gridCol w="1326515">
                  <a:extLst>
                    <a:ext uri="{9D8B030D-6E8A-4147-A177-3AD203B41FA5}">
                      <a16:colId xmlns:a16="http://schemas.microsoft.com/office/drawing/2014/main" val="20000"/>
                    </a:ext>
                  </a:extLst>
                </a:gridCol>
                <a:gridCol w="1742440">
                  <a:extLst>
                    <a:ext uri="{9D8B030D-6E8A-4147-A177-3AD203B41FA5}">
                      <a16:colId xmlns:a16="http://schemas.microsoft.com/office/drawing/2014/main" val="20001"/>
                    </a:ext>
                  </a:extLst>
                </a:gridCol>
                <a:gridCol w="2356485">
                  <a:extLst>
                    <a:ext uri="{9D8B030D-6E8A-4147-A177-3AD203B41FA5}">
                      <a16:colId xmlns:a16="http://schemas.microsoft.com/office/drawing/2014/main" val="20002"/>
                    </a:ext>
                  </a:extLst>
                </a:gridCol>
                <a:gridCol w="1664970">
                  <a:extLst>
                    <a:ext uri="{9D8B030D-6E8A-4147-A177-3AD203B41FA5}">
                      <a16:colId xmlns:a16="http://schemas.microsoft.com/office/drawing/2014/main" val="20003"/>
                    </a:ext>
                  </a:extLst>
                </a:gridCol>
                <a:gridCol w="1313180">
                  <a:extLst>
                    <a:ext uri="{9D8B030D-6E8A-4147-A177-3AD203B41FA5}">
                      <a16:colId xmlns:a16="http://schemas.microsoft.com/office/drawing/2014/main" val="20004"/>
                    </a:ext>
                  </a:extLst>
                </a:gridCol>
              </a:tblGrid>
              <a:tr h="278130">
                <a:tc>
                  <a:txBody>
                    <a:bodyPr/>
                    <a:lstStyle/>
                    <a:p>
                      <a:pPr indent="0" algn="ctr">
                        <a:buNone/>
                      </a:pPr>
                      <a:r>
                        <a:rPr lang="zh-CN" sz="1400" b="0">
                          <a:solidFill>
                            <a:schemeClr val="bg1"/>
                          </a:solidFill>
                          <a:latin typeface="Arial" panose="020B0604020202020204" pitchFamily="34" charset="0"/>
                          <a:ea typeface="等线" panose="02010600030101010101" pitchFamily="2" charset="-122"/>
                        </a:rPr>
                        <a:t>动作序号</a:t>
                      </a:r>
                      <a:endParaRPr lang="zh-CN" altLang="en-US" sz="1400" b="0">
                        <a:solidFill>
                          <a:schemeClr val="bg1"/>
                        </a:solidFill>
                        <a:latin typeface="Arial" panose="020B0604020202020204" pitchFamily="34" charset="0"/>
                        <a:ea typeface="等线" panose="02010600030101010101" pitchFamily="2"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zh-CN" sz="1400" b="0">
                          <a:solidFill>
                            <a:schemeClr val="bg1"/>
                          </a:solidFill>
                          <a:latin typeface="Arial" panose="020B0604020202020204" pitchFamily="34" charset="0"/>
                          <a:ea typeface="等线" panose="02010600030101010101" pitchFamily="2" charset="-122"/>
                        </a:rPr>
                        <a:t>动作类型</a:t>
                      </a:r>
                      <a:endParaRPr lang="zh-CN" altLang="en-US" sz="1400" b="0">
                        <a:solidFill>
                          <a:schemeClr val="bg1"/>
                        </a:solidFill>
                        <a:latin typeface="Arial" panose="020B0604020202020204" pitchFamily="34" charset="0"/>
                        <a:ea typeface="等线" panose="02010600030101010101" pitchFamily="2"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zh-CN" sz="1400" b="0">
                          <a:solidFill>
                            <a:schemeClr val="bg1"/>
                          </a:solidFill>
                          <a:latin typeface="Arial" panose="020B0604020202020204" pitchFamily="34" charset="0"/>
                          <a:ea typeface="等线" panose="02010600030101010101" pitchFamily="2" charset="-122"/>
                        </a:rPr>
                        <a:t>行走距离（米）</a:t>
                      </a:r>
                      <a:endParaRPr lang="zh-CN" altLang="en-US" sz="1400" b="0">
                        <a:solidFill>
                          <a:schemeClr val="bg1"/>
                        </a:solidFill>
                        <a:latin typeface="Arial" panose="020B0604020202020204" pitchFamily="34" charset="0"/>
                        <a:ea typeface="等线" panose="02010600030101010101" pitchFamily="2"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zh-CN" sz="1400" b="0">
                          <a:solidFill>
                            <a:schemeClr val="bg1"/>
                          </a:solidFill>
                          <a:latin typeface="Arial" panose="020B0604020202020204" pitchFamily="34" charset="0"/>
                          <a:ea typeface="等线" panose="02010600030101010101" pitchFamily="2" charset="-122"/>
                        </a:rPr>
                        <a:t>时序时间（秒）</a:t>
                      </a:r>
                      <a:endParaRPr lang="zh-CN" altLang="en-US" sz="1400" b="0">
                        <a:solidFill>
                          <a:schemeClr val="bg1"/>
                        </a:solidFill>
                        <a:latin typeface="Arial" panose="020B0604020202020204" pitchFamily="34" charset="0"/>
                        <a:ea typeface="等线" panose="02010600030101010101" pitchFamily="2"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zh-CN" sz="1400" b="0">
                          <a:solidFill>
                            <a:schemeClr val="bg1"/>
                          </a:solidFill>
                          <a:latin typeface="Arial" panose="020B0604020202020204" pitchFamily="34" charset="0"/>
                          <a:ea typeface="等线" panose="02010600030101010101" pitchFamily="2" charset="-122"/>
                        </a:rPr>
                        <a:t>速度</a:t>
                      </a:r>
                      <a:endParaRPr lang="zh-CN" altLang="en-US" sz="1400" b="0">
                        <a:solidFill>
                          <a:schemeClr val="bg1"/>
                        </a:solidFill>
                        <a:latin typeface="Arial" panose="020B0604020202020204" pitchFamily="34" charset="0"/>
                        <a:ea typeface="等线" panose="02010600030101010101" pitchFamily="2" charset="-122"/>
                      </a:endParaRPr>
                    </a:p>
                  </a:txBody>
                  <a:tcPr marL="12700" marR="12700" marT="12700" anchor="ctr">
                    <a:lnL>
                      <a:noFill/>
                    </a:lnL>
                    <a:lnR cap="flat">
                      <a:noFill/>
                    </a:lnR>
                    <a:lnT cap="flat">
                      <a:noFill/>
                    </a:lnT>
                    <a:lnB w="12700" cap="flat">
                      <a:solidFill>
                        <a:schemeClr val="tx1"/>
                      </a:solidFill>
                      <a:prstDash val="solid"/>
                    </a:lnB>
                    <a:lnTlToBr>
                      <a:noFill/>
                    </a:lnTlToBr>
                    <a:lnBlToTr>
                      <a:noFill/>
                    </a:lnBlToTr>
                    <a:solidFill>
                      <a:schemeClr val="accent1">
                        <a:lumMod val="50000"/>
                      </a:schemeClr>
                    </a:solidFill>
                  </a:tcPr>
                </a:tc>
                <a:extLst>
                  <a:ext uri="{0D108BD9-81ED-4DB2-BD59-A6C34878D82A}">
                    <a16:rowId xmlns:a16="http://schemas.microsoft.com/office/drawing/2014/main" val="10000"/>
                  </a:ext>
                </a:extLst>
              </a:tr>
              <a:tr h="247650">
                <a:tc>
                  <a:txBody>
                    <a:bodyPr/>
                    <a:lstStyle/>
                    <a:p>
                      <a:pPr indent="0" algn="ctr">
                        <a:buNone/>
                      </a:pPr>
                      <a:r>
                        <a:rPr lang="en-US" sz="1200" b="0">
                          <a:solidFill>
                            <a:srgbClr val="000000"/>
                          </a:solidFill>
                          <a:latin typeface="等线" panose="02010600030101010101" pitchFamily="2" charset="-122"/>
                        </a:rPr>
                        <a:t>1</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负载行驶</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45.00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28.78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0.56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247015">
                <a:tc>
                  <a:txBody>
                    <a:bodyPr/>
                    <a:lstStyle/>
                    <a:p>
                      <a:pPr indent="0" algn="ctr">
                        <a:buNone/>
                      </a:pPr>
                      <a:r>
                        <a:rPr lang="en-US" sz="1200" b="0">
                          <a:solidFill>
                            <a:srgbClr val="000000"/>
                          </a:solidFill>
                          <a:latin typeface="等线" panose="02010600030101010101" pitchFamily="2" charset="-122"/>
                        </a:rPr>
                        <a:t>2</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负载行驶</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39.00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20.68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0.68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247015">
                <a:tc>
                  <a:txBody>
                    <a:bodyPr/>
                    <a:lstStyle/>
                    <a:p>
                      <a:pPr indent="0" algn="ctr">
                        <a:buNone/>
                      </a:pPr>
                      <a:r>
                        <a:rPr lang="en-US" sz="1200" b="0">
                          <a:solidFill>
                            <a:srgbClr val="000000"/>
                          </a:solidFill>
                          <a:latin typeface="等线" panose="02010600030101010101" pitchFamily="2" charset="-122"/>
                        </a:rPr>
                        <a:t>3</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负载行驶</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56.00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29.79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0.68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247015">
                <a:tc>
                  <a:txBody>
                    <a:bodyPr/>
                    <a:lstStyle/>
                    <a:p>
                      <a:pPr indent="0" algn="ctr">
                        <a:buNone/>
                      </a:pPr>
                      <a:r>
                        <a:rPr lang="en-US" sz="1200" b="0">
                          <a:solidFill>
                            <a:srgbClr val="000000"/>
                          </a:solidFill>
                          <a:latin typeface="等线" panose="02010600030101010101" pitchFamily="2" charset="-122"/>
                        </a:rPr>
                        <a:t>4</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负载行驶</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32.00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18.08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0.64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247650">
                <a:tc>
                  <a:txBody>
                    <a:bodyPr/>
                    <a:lstStyle/>
                    <a:p>
                      <a:pPr indent="0" algn="ctr">
                        <a:buNone/>
                      </a:pPr>
                      <a:r>
                        <a:rPr lang="en-US" sz="1200" b="0">
                          <a:solidFill>
                            <a:srgbClr val="000000"/>
                          </a:solidFill>
                          <a:latin typeface="等线" panose="02010600030101010101" pitchFamily="2" charset="-122"/>
                        </a:rPr>
                        <a:t>5</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负载行驶</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15.00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16.97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0.32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247015">
                <a:tc>
                  <a:txBody>
                    <a:bodyPr/>
                    <a:lstStyle/>
                    <a:p>
                      <a:pPr indent="0" algn="ctr">
                        <a:buNone/>
                      </a:pPr>
                      <a:r>
                        <a:rPr lang="en-US" sz="1200" b="0">
                          <a:solidFill>
                            <a:srgbClr val="000000"/>
                          </a:solidFill>
                          <a:latin typeface="等线" panose="02010600030101010101" pitchFamily="2" charset="-122"/>
                        </a:rPr>
                        <a:t>6</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负载行驶</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45.00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24.12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0.67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247015">
                <a:tc>
                  <a:txBody>
                    <a:bodyPr/>
                    <a:lstStyle/>
                    <a:p>
                      <a:pPr indent="0" algn="ctr">
                        <a:buNone/>
                      </a:pPr>
                      <a:r>
                        <a:rPr lang="en-US" sz="1200" b="0">
                          <a:solidFill>
                            <a:srgbClr val="000000"/>
                          </a:solidFill>
                          <a:latin typeface="等线" panose="02010600030101010101" pitchFamily="2" charset="-122"/>
                        </a:rPr>
                        <a:t>7</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负载行驶</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22.00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12.40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0.64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7"/>
                  </a:ext>
                </a:extLst>
              </a:tr>
              <a:tr h="247015">
                <a:tc>
                  <a:txBody>
                    <a:bodyPr/>
                    <a:lstStyle/>
                    <a:p>
                      <a:pPr indent="0" algn="ctr">
                        <a:buNone/>
                      </a:pPr>
                      <a:r>
                        <a:rPr lang="en-US" sz="1200" b="0">
                          <a:solidFill>
                            <a:srgbClr val="000000"/>
                          </a:solidFill>
                          <a:latin typeface="等线" panose="02010600030101010101" pitchFamily="2" charset="-122"/>
                        </a:rPr>
                        <a:t>8</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负载行驶</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49.00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56.02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0.31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8"/>
                  </a:ext>
                </a:extLst>
              </a:tr>
              <a:tr h="309880">
                <a:tc>
                  <a:txBody>
                    <a:bodyPr/>
                    <a:lstStyle/>
                    <a:p>
                      <a:pPr indent="0" algn="ctr">
                        <a:buNone/>
                      </a:pPr>
                      <a:r>
                        <a:rPr lang="en-US" altLang="zh-CN" sz="1600" b="1">
                          <a:solidFill>
                            <a:srgbClr val="000000"/>
                          </a:solidFill>
                          <a:latin typeface="等线" panose="02010600030101010101" pitchFamily="2" charset="-122"/>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1600" b="1">
                          <a:solidFill>
                            <a:srgbClr val="000000"/>
                          </a:solidFill>
                          <a:latin typeface="等线" panose="02010600030101010101" pitchFamily="2" charset="-122"/>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1600" b="1">
                          <a:solidFill>
                            <a:srgbClr val="000000"/>
                          </a:solidFill>
                          <a:latin typeface="等线" panose="02010600030101010101" pitchFamily="2" charset="-122"/>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1600" b="1">
                          <a:solidFill>
                            <a:srgbClr val="000000"/>
                          </a:solidFill>
                          <a:latin typeface="等线" panose="02010600030101010101" pitchFamily="2" charset="-122"/>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1600" b="1">
                          <a:solidFill>
                            <a:srgbClr val="000000"/>
                          </a:solidFill>
                          <a:latin typeface="等线" panose="02010600030101010101" pitchFamily="2" charset="-122"/>
                        </a:rPr>
                        <a:t>......</a:t>
                      </a: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9"/>
                  </a:ext>
                </a:extLst>
              </a:tr>
            </a:tbl>
          </a:graphicData>
        </a:graphic>
      </p:graphicFrame>
      <p:pic>
        <p:nvPicPr>
          <p:cNvPr id="4" name="图片 3"/>
          <p:cNvPicPr/>
          <p:nvPr/>
        </p:nvPicPr>
        <p:blipFill>
          <a:blip r:embed="rId3"/>
          <a:stretch>
            <a:fillRect/>
          </a:stretch>
        </p:blipFill>
        <p:spPr>
          <a:xfrm>
            <a:off x="4145597" y="2327910"/>
            <a:ext cx="7620" cy="7620"/>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设备性能分析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9.2.2 </a:t>
            </a:r>
            <a:r>
              <a:rPr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AGV设备的动作执行时间描述统计计算</a:t>
            </a:r>
          </a:p>
        </p:txBody>
      </p:sp>
      <p:graphicFrame>
        <p:nvGraphicFramePr>
          <p:cNvPr id="6" name="表格 5"/>
          <p:cNvGraphicFramePr/>
          <p:nvPr>
            <p:custDataLst>
              <p:tags r:id="rId1"/>
            </p:custDataLst>
          </p:nvPr>
        </p:nvGraphicFramePr>
        <p:xfrm>
          <a:off x="2428875" y="1844675"/>
          <a:ext cx="7334250" cy="4137660"/>
        </p:xfrm>
        <a:graphic>
          <a:graphicData uri="http://schemas.openxmlformats.org/drawingml/2006/table">
            <a:tbl>
              <a:tblPr firstRow="1" bandRow="1">
                <a:tableStyleId>{5C22544A-7EE6-4342-B048-85BDC9FD1C3A}</a:tableStyleId>
              </a:tblPr>
              <a:tblGrid>
                <a:gridCol w="1732915">
                  <a:extLst>
                    <a:ext uri="{9D8B030D-6E8A-4147-A177-3AD203B41FA5}">
                      <a16:colId xmlns:a16="http://schemas.microsoft.com/office/drawing/2014/main" val="20000"/>
                    </a:ext>
                  </a:extLst>
                </a:gridCol>
                <a:gridCol w="2082165">
                  <a:extLst>
                    <a:ext uri="{9D8B030D-6E8A-4147-A177-3AD203B41FA5}">
                      <a16:colId xmlns:a16="http://schemas.microsoft.com/office/drawing/2014/main" val="20001"/>
                    </a:ext>
                  </a:extLst>
                </a:gridCol>
                <a:gridCol w="1482090">
                  <a:extLst>
                    <a:ext uri="{9D8B030D-6E8A-4147-A177-3AD203B41FA5}">
                      <a16:colId xmlns:a16="http://schemas.microsoft.com/office/drawing/2014/main" val="20002"/>
                    </a:ext>
                  </a:extLst>
                </a:gridCol>
                <a:gridCol w="2037080">
                  <a:extLst>
                    <a:ext uri="{9D8B030D-6E8A-4147-A177-3AD203B41FA5}">
                      <a16:colId xmlns:a16="http://schemas.microsoft.com/office/drawing/2014/main" val="20003"/>
                    </a:ext>
                  </a:extLst>
                </a:gridCol>
              </a:tblGrid>
              <a:tr h="471170">
                <a:tc gridSpan="4">
                  <a:txBody>
                    <a:bodyPr/>
                    <a:lstStyle/>
                    <a:p>
                      <a:pPr indent="0" algn="ctr">
                        <a:buNone/>
                      </a:pPr>
                      <a:r>
                        <a:rPr lang="zh-CN" sz="2400" b="0">
                          <a:solidFill>
                            <a:schemeClr val="bg1"/>
                          </a:solidFill>
                          <a:latin typeface="华文仿宋" panose="02010600040101010101" charset="-122"/>
                          <a:ea typeface="华文仿宋" panose="02010600040101010101" charset="-122"/>
                        </a:rPr>
                        <a:t>速度（描述统计）</a:t>
                      </a:r>
                      <a:endParaRPr lang="zh-CN" altLang="en-US" sz="2400" b="0">
                        <a:solidFill>
                          <a:schemeClr val="bg1"/>
                        </a:solidFill>
                        <a:latin typeface="华文仿宋" panose="02010600040101010101" charset="-122"/>
                        <a:ea typeface="华文仿宋" panose="02010600040101010101" charset="-122"/>
                      </a:endParaRPr>
                    </a:p>
                  </a:txBody>
                  <a:tcPr marL="12700" marR="12700" marT="12700" anchor="ctr">
                    <a:lnL>
                      <a:noFill/>
                    </a:lnL>
                    <a:lnR cap="flat">
                      <a:noFill/>
                    </a:lnR>
                    <a:lnT cap="flat">
                      <a:noFill/>
                    </a:lnT>
                    <a:lnB cap="flat">
                      <a:noFill/>
                    </a:lnB>
                    <a:lnTlToBr>
                      <a:noFill/>
                    </a:lnTlToBr>
                    <a:lnBlToTr>
                      <a:noFill/>
                    </a:lnBlToTr>
                    <a:solidFill>
                      <a:schemeClr val="accent1">
                        <a:lumMod val="50000"/>
                      </a:schemeClr>
                    </a:solidFill>
                  </a:tcPr>
                </a:tc>
                <a:tc hMerge="1">
                  <a:txBody>
                    <a:bodyPr/>
                    <a:lstStyle/>
                    <a:p>
                      <a:endParaRPr lang="zh-CN"/>
                    </a:p>
                  </a:txBody>
                  <a:tcPr>
                    <a:lnT cap="flat">
                      <a:noFill/>
                    </a:lnT>
                    <a:lnB w="12700" cap="flat">
                      <a:solidFill>
                        <a:schemeClr val="tx1"/>
                      </a:solidFill>
                      <a:prstDash val="solid"/>
                    </a:lnB>
                  </a:tcPr>
                </a:tc>
                <a:tc hMerge="1">
                  <a:txBody>
                    <a:bodyPr/>
                    <a:lstStyle/>
                    <a:p>
                      <a:endParaRPr lang="zh-CN"/>
                    </a:p>
                  </a:txBody>
                  <a:tcPr>
                    <a:lnT cap="flat">
                      <a:noFill/>
                    </a:lnT>
                    <a:lnB w="12700" cap="flat">
                      <a:solidFill>
                        <a:schemeClr val="tx1"/>
                      </a:solidFill>
                      <a:prstDash val="solid"/>
                    </a:lnB>
                  </a:tcPr>
                </a:tc>
                <a:tc hMerge="1">
                  <a:txBody>
                    <a:bodyPr/>
                    <a:lstStyle/>
                    <a:p>
                      <a:endParaRPr lang="zh-CN"/>
                    </a:p>
                  </a:txBody>
                  <a:tcPr>
                    <a:lnR cap="flat">
                      <a:noFill/>
                    </a:lnR>
                    <a:lnT cap="flat">
                      <a:noFill/>
                    </a:lnT>
                    <a:lnB w="12700" cap="flat">
                      <a:solidFill>
                        <a:schemeClr val="tx1"/>
                      </a:solidFill>
                      <a:prstDash val="solid"/>
                    </a:lnB>
                  </a:tcPr>
                </a:tc>
                <a:extLst>
                  <a:ext uri="{0D108BD9-81ED-4DB2-BD59-A6C34878D82A}">
                    <a16:rowId xmlns:a16="http://schemas.microsoft.com/office/drawing/2014/main" val="10000"/>
                  </a:ext>
                </a:extLst>
              </a:tr>
              <a:tr h="508635">
                <a:tc>
                  <a:txBody>
                    <a:bodyPr/>
                    <a:lstStyle/>
                    <a:p>
                      <a:pPr indent="0" algn="ctr">
                        <a:buNone/>
                      </a:pPr>
                      <a:r>
                        <a:rPr lang="zh-CN" sz="1600" b="0">
                          <a:solidFill>
                            <a:schemeClr val="bg1"/>
                          </a:solidFill>
                          <a:latin typeface="Arial" panose="020B0604020202020204" pitchFamily="34" charset="0"/>
                          <a:ea typeface="等线" panose="02010600030101010101" pitchFamily="2" charset="-122"/>
                        </a:rPr>
                        <a:t>平均</a:t>
                      </a:r>
                      <a:endParaRPr lang="zh-CN" altLang="en-US" sz="1600" b="0">
                        <a:solidFill>
                          <a:schemeClr val="bg1"/>
                        </a:solidFill>
                        <a:latin typeface="Arial" panose="020B0604020202020204" pitchFamily="34" charset="0"/>
                        <a:ea typeface="等线" panose="02010600030101010101" pitchFamily="2"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50000"/>
                      </a:schemeClr>
                    </a:solidFill>
                  </a:tcPr>
                </a:tc>
                <a:tc>
                  <a:txBody>
                    <a:bodyPr/>
                    <a:lstStyle/>
                    <a:p>
                      <a:pPr indent="0" algn="ctr">
                        <a:buNone/>
                      </a:pPr>
                      <a:r>
                        <a:rPr lang="en-US" sz="1600" b="0">
                          <a:solidFill>
                            <a:srgbClr val="000000"/>
                          </a:solidFill>
                          <a:latin typeface="等线" panose="02010600030101010101" pitchFamily="2" charset="-122"/>
                        </a:rPr>
                        <a:t>0.588550495</a:t>
                      </a:r>
                      <a:endParaRPr lang="en-US" altLang="en-US" sz="16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600" b="0">
                          <a:solidFill>
                            <a:schemeClr val="bg1"/>
                          </a:solidFill>
                          <a:latin typeface="Arial" panose="020B0604020202020204" pitchFamily="34" charset="0"/>
                          <a:ea typeface="等线" panose="02010600030101010101" pitchFamily="2" charset="-122"/>
                        </a:rPr>
                        <a:t>峰度</a:t>
                      </a:r>
                      <a:endParaRPr lang="zh-CN" altLang="en-US" sz="1600" b="0">
                        <a:solidFill>
                          <a:schemeClr val="bg1"/>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en-US" sz="1600" b="0">
                          <a:solidFill>
                            <a:srgbClr val="000000"/>
                          </a:solidFill>
                          <a:latin typeface="等线" panose="02010600030101010101" pitchFamily="2" charset="-122"/>
                        </a:rPr>
                        <a:t>0.583875708</a:t>
                      </a:r>
                      <a:endParaRPr lang="en-US" altLang="en-US" sz="1600" b="0">
                        <a:solidFill>
                          <a:srgbClr val="000000"/>
                        </a:solidFill>
                        <a:latin typeface="等线" panose="02010600030101010101" pitchFamily="2"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306705">
                <a:tc>
                  <a:txBody>
                    <a:bodyPr/>
                    <a:lstStyle/>
                    <a:p>
                      <a:pPr indent="0" algn="ctr">
                        <a:buNone/>
                      </a:pPr>
                      <a:r>
                        <a:rPr lang="zh-CN" sz="1600" b="0">
                          <a:solidFill>
                            <a:schemeClr val="bg1"/>
                          </a:solidFill>
                          <a:latin typeface="Arial" panose="020B0604020202020204" pitchFamily="34" charset="0"/>
                          <a:ea typeface="等线" panose="02010600030101010101" pitchFamily="2" charset="-122"/>
                        </a:rPr>
                        <a:t>标准误差</a:t>
                      </a:r>
                      <a:endParaRPr lang="zh-CN" altLang="en-US" sz="1600" b="0">
                        <a:solidFill>
                          <a:schemeClr val="bg1"/>
                        </a:solidFill>
                        <a:latin typeface="Arial" panose="020B0604020202020204" pitchFamily="34" charset="0"/>
                        <a:ea typeface="等线" panose="02010600030101010101" pitchFamily="2"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50000"/>
                      </a:schemeClr>
                    </a:solidFill>
                  </a:tcPr>
                </a:tc>
                <a:tc>
                  <a:txBody>
                    <a:bodyPr/>
                    <a:lstStyle/>
                    <a:p>
                      <a:pPr indent="0" algn="ctr">
                        <a:buNone/>
                      </a:pPr>
                      <a:r>
                        <a:rPr lang="en-US" sz="1600" b="0">
                          <a:solidFill>
                            <a:srgbClr val="000000"/>
                          </a:solidFill>
                          <a:latin typeface="等线" panose="02010600030101010101" pitchFamily="2" charset="-122"/>
                        </a:rPr>
                        <a:t>0.00244189</a:t>
                      </a:r>
                      <a:endParaRPr lang="en-US" altLang="en-US" sz="16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600" b="0">
                          <a:solidFill>
                            <a:schemeClr val="bg1"/>
                          </a:solidFill>
                          <a:latin typeface="Arial" panose="020B0604020202020204" pitchFamily="34" charset="0"/>
                          <a:ea typeface="等线" panose="02010600030101010101" pitchFamily="2" charset="-122"/>
                        </a:rPr>
                        <a:t>偏度</a:t>
                      </a:r>
                      <a:endParaRPr lang="zh-CN" altLang="en-US" sz="1600" b="0">
                        <a:solidFill>
                          <a:schemeClr val="bg1"/>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en-US" sz="1600" b="0">
                          <a:solidFill>
                            <a:srgbClr val="000000"/>
                          </a:solidFill>
                          <a:latin typeface="等线" panose="02010600030101010101" pitchFamily="2" charset="-122"/>
                        </a:rPr>
                        <a:t>-0.980623273</a:t>
                      </a:r>
                      <a:endParaRPr lang="en-US" altLang="en-US" sz="1600" b="0">
                        <a:solidFill>
                          <a:srgbClr val="000000"/>
                        </a:solidFill>
                        <a:latin typeface="等线" panose="02010600030101010101" pitchFamily="2"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508635">
                <a:tc>
                  <a:txBody>
                    <a:bodyPr/>
                    <a:lstStyle/>
                    <a:p>
                      <a:pPr indent="0" algn="ctr">
                        <a:buNone/>
                      </a:pPr>
                      <a:r>
                        <a:rPr lang="zh-CN" sz="1600" b="0">
                          <a:solidFill>
                            <a:schemeClr val="bg1"/>
                          </a:solidFill>
                          <a:latin typeface="Arial" panose="020B0604020202020204" pitchFamily="34" charset="0"/>
                          <a:ea typeface="等线" panose="02010600030101010101" pitchFamily="2" charset="-122"/>
                        </a:rPr>
                        <a:t>中位数</a:t>
                      </a:r>
                      <a:endParaRPr lang="zh-CN" altLang="en-US" sz="1600" b="0">
                        <a:solidFill>
                          <a:schemeClr val="bg1"/>
                        </a:solidFill>
                        <a:latin typeface="Arial" panose="020B0604020202020204" pitchFamily="34" charset="0"/>
                        <a:ea typeface="等线" panose="02010600030101010101" pitchFamily="2"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50000"/>
                      </a:schemeClr>
                    </a:solidFill>
                  </a:tcPr>
                </a:tc>
                <a:tc>
                  <a:txBody>
                    <a:bodyPr/>
                    <a:lstStyle/>
                    <a:p>
                      <a:pPr indent="0" algn="ctr">
                        <a:buNone/>
                      </a:pPr>
                      <a:r>
                        <a:rPr lang="en-US" sz="1600" b="0">
                          <a:solidFill>
                            <a:srgbClr val="000000"/>
                          </a:solidFill>
                          <a:latin typeface="等线" panose="02010600030101010101" pitchFamily="2" charset="-122"/>
                        </a:rPr>
                        <a:t>0.613394831</a:t>
                      </a:r>
                      <a:endParaRPr lang="en-US" altLang="en-US" sz="16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600" b="0">
                          <a:solidFill>
                            <a:schemeClr val="bg1"/>
                          </a:solidFill>
                          <a:latin typeface="Arial" panose="020B0604020202020204" pitchFamily="34" charset="0"/>
                          <a:ea typeface="等线" panose="02010600030101010101" pitchFamily="2" charset="-122"/>
                        </a:rPr>
                        <a:t>区域</a:t>
                      </a:r>
                      <a:endParaRPr lang="zh-CN" altLang="en-US" sz="1600" b="0">
                        <a:solidFill>
                          <a:schemeClr val="bg1"/>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en-US" sz="1600" b="0">
                          <a:solidFill>
                            <a:srgbClr val="000000"/>
                          </a:solidFill>
                          <a:latin typeface="等线" panose="02010600030101010101" pitchFamily="2" charset="-122"/>
                        </a:rPr>
                        <a:t>0.547645482</a:t>
                      </a:r>
                      <a:endParaRPr lang="en-US" altLang="en-US" sz="1600" b="0">
                        <a:solidFill>
                          <a:srgbClr val="000000"/>
                        </a:solidFill>
                        <a:latin typeface="等线" panose="02010600030101010101" pitchFamily="2"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509270">
                <a:tc>
                  <a:txBody>
                    <a:bodyPr/>
                    <a:lstStyle/>
                    <a:p>
                      <a:pPr indent="0" algn="ctr">
                        <a:buNone/>
                      </a:pPr>
                      <a:r>
                        <a:rPr lang="zh-CN" sz="1600" b="0">
                          <a:solidFill>
                            <a:schemeClr val="bg1"/>
                          </a:solidFill>
                          <a:latin typeface="Arial" panose="020B0604020202020204" pitchFamily="34" charset="0"/>
                          <a:ea typeface="等线" panose="02010600030101010101" pitchFamily="2" charset="-122"/>
                        </a:rPr>
                        <a:t>众数</a:t>
                      </a:r>
                      <a:endParaRPr lang="zh-CN" altLang="en-US" sz="1600" b="0">
                        <a:solidFill>
                          <a:schemeClr val="bg1"/>
                        </a:solidFill>
                        <a:latin typeface="Arial" panose="020B0604020202020204" pitchFamily="34" charset="0"/>
                        <a:ea typeface="等线" panose="02010600030101010101" pitchFamily="2"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50000"/>
                      </a:schemeClr>
                    </a:solidFill>
                  </a:tcPr>
                </a:tc>
                <a:tc>
                  <a:txBody>
                    <a:bodyPr/>
                    <a:lstStyle/>
                    <a:p>
                      <a:pPr indent="0" algn="ctr">
                        <a:buNone/>
                      </a:pPr>
                      <a:r>
                        <a:rPr lang="en-US" sz="1600" b="0">
                          <a:solidFill>
                            <a:srgbClr val="000000"/>
                          </a:solidFill>
                          <a:latin typeface="等线" panose="02010600030101010101" pitchFamily="2" charset="-122"/>
                        </a:rPr>
                        <a:t>0.571973308</a:t>
                      </a:r>
                      <a:endParaRPr lang="en-US" altLang="en-US" sz="16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600" b="0">
                          <a:solidFill>
                            <a:schemeClr val="bg1"/>
                          </a:solidFill>
                          <a:latin typeface="Arial" panose="020B0604020202020204" pitchFamily="34" charset="0"/>
                          <a:ea typeface="等线" panose="02010600030101010101" pitchFamily="2" charset="-122"/>
                        </a:rPr>
                        <a:t>最小值</a:t>
                      </a:r>
                      <a:endParaRPr lang="zh-CN" altLang="en-US" sz="1600" b="0">
                        <a:solidFill>
                          <a:schemeClr val="bg1"/>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en-US" sz="1600" b="0">
                          <a:solidFill>
                            <a:srgbClr val="000000"/>
                          </a:solidFill>
                          <a:latin typeface="等线" panose="02010600030101010101" pitchFamily="2" charset="-122"/>
                        </a:rPr>
                        <a:t>0.196463654</a:t>
                      </a:r>
                      <a:endParaRPr lang="en-US" altLang="en-US" sz="1600" b="0">
                        <a:solidFill>
                          <a:srgbClr val="000000"/>
                        </a:solidFill>
                        <a:latin typeface="等线" panose="02010600030101010101" pitchFamily="2"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509270">
                <a:tc>
                  <a:txBody>
                    <a:bodyPr/>
                    <a:lstStyle/>
                    <a:p>
                      <a:pPr indent="0" algn="ctr">
                        <a:buNone/>
                      </a:pPr>
                      <a:r>
                        <a:rPr lang="zh-CN" sz="1600" b="0">
                          <a:solidFill>
                            <a:schemeClr val="bg1"/>
                          </a:solidFill>
                          <a:latin typeface="Arial" panose="020B0604020202020204" pitchFamily="34" charset="0"/>
                          <a:ea typeface="等线" panose="02010600030101010101" pitchFamily="2" charset="-122"/>
                        </a:rPr>
                        <a:t>标准差</a:t>
                      </a:r>
                      <a:endParaRPr lang="zh-CN" altLang="en-US" sz="1600" b="0">
                        <a:solidFill>
                          <a:schemeClr val="bg1"/>
                        </a:solidFill>
                        <a:latin typeface="Arial" panose="020B0604020202020204" pitchFamily="34" charset="0"/>
                        <a:ea typeface="等线" panose="02010600030101010101" pitchFamily="2"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50000"/>
                      </a:schemeClr>
                    </a:solidFill>
                  </a:tcPr>
                </a:tc>
                <a:tc>
                  <a:txBody>
                    <a:bodyPr/>
                    <a:lstStyle/>
                    <a:p>
                      <a:pPr indent="0" algn="ctr">
                        <a:buNone/>
                      </a:pPr>
                      <a:r>
                        <a:rPr lang="en-US" sz="1600" b="0">
                          <a:solidFill>
                            <a:srgbClr val="000000"/>
                          </a:solidFill>
                          <a:latin typeface="等线" panose="02010600030101010101" pitchFamily="2" charset="-122"/>
                        </a:rPr>
                        <a:t>0.114248096</a:t>
                      </a:r>
                      <a:endParaRPr lang="en-US" altLang="en-US" sz="16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600" b="0">
                          <a:solidFill>
                            <a:schemeClr val="bg1"/>
                          </a:solidFill>
                          <a:latin typeface="Arial" panose="020B0604020202020204" pitchFamily="34" charset="0"/>
                          <a:ea typeface="等线" panose="02010600030101010101" pitchFamily="2" charset="-122"/>
                        </a:rPr>
                        <a:t>最大值</a:t>
                      </a:r>
                      <a:endParaRPr lang="zh-CN" altLang="en-US" sz="1600" b="0">
                        <a:solidFill>
                          <a:schemeClr val="bg1"/>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en-US" sz="1600" b="0">
                          <a:solidFill>
                            <a:srgbClr val="000000"/>
                          </a:solidFill>
                          <a:latin typeface="等线" panose="02010600030101010101" pitchFamily="2" charset="-122"/>
                        </a:rPr>
                        <a:t>0.744109136</a:t>
                      </a:r>
                      <a:endParaRPr lang="en-US" altLang="en-US" sz="1600" b="0">
                        <a:solidFill>
                          <a:srgbClr val="000000"/>
                        </a:solidFill>
                        <a:latin typeface="等线" panose="02010600030101010101" pitchFamily="2"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508635">
                <a:tc>
                  <a:txBody>
                    <a:bodyPr/>
                    <a:lstStyle/>
                    <a:p>
                      <a:pPr indent="0" algn="ctr">
                        <a:buNone/>
                      </a:pPr>
                      <a:r>
                        <a:rPr lang="zh-CN" sz="1600" b="0">
                          <a:solidFill>
                            <a:schemeClr val="bg1"/>
                          </a:solidFill>
                          <a:latin typeface="Arial" panose="020B0604020202020204" pitchFamily="34" charset="0"/>
                          <a:ea typeface="等线" panose="02010600030101010101" pitchFamily="2" charset="-122"/>
                        </a:rPr>
                        <a:t>方差</a:t>
                      </a:r>
                      <a:endParaRPr lang="zh-CN" altLang="en-US" sz="1600" b="0">
                        <a:solidFill>
                          <a:schemeClr val="bg1"/>
                        </a:solidFill>
                        <a:latin typeface="Arial" panose="020B0604020202020204" pitchFamily="34" charset="0"/>
                        <a:ea typeface="等线" panose="02010600030101010101" pitchFamily="2"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50000"/>
                      </a:schemeClr>
                    </a:solidFill>
                  </a:tcPr>
                </a:tc>
                <a:tc>
                  <a:txBody>
                    <a:bodyPr/>
                    <a:lstStyle/>
                    <a:p>
                      <a:pPr indent="0" algn="ctr">
                        <a:buNone/>
                      </a:pPr>
                      <a:r>
                        <a:rPr lang="en-US" sz="1600" b="0">
                          <a:solidFill>
                            <a:srgbClr val="000000"/>
                          </a:solidFill>
                          <a:latin typeface="等线" panose="02010600030101010101" pitchFamily="2" charset="-122"/>
                        </a:rPr>
                        <a:t>0.013052627</a:t>
                      </a:r>
                      <a:endParaRPr lang="en-US" altLang="en-US" sz="16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600" b="0">
                          <a:solidFill>
                            <a:schemeClr val="bg1"/>
                          </a:solidFill>
                          <a:latin typeface="Arial" panose="020B0604020202020204" pitchFamily="34" charset="0"/>
                          <a:ea typeface="等线" panose="02010600030101010101" pitchFamily="2" charset="-122"/>
                        </a:rPr>
                        <a:t>求和</a:t>
                      </a:r>
                      <a:endParaRPr lang="zh-CN" altLang="en-US" sz="1600" b="0">
                        <a:solidFill>
                          <a:schemeClr val="bg1"/>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en-US" sz="1600" b="0">
                          <a:solidFill>
                            <a:srgbClr val="000000"/>
                          </a:solidFill>
                          <a:latin typeface="等线" panose="02010600030101010101" pitchFamily="2" charset="-122"/>
                        </a:rPr>
                        <a:t>1288.337033</a:t>
                      </a:r>
                      <a:endParaRPr lang="en-US" altLang="en-US" sz="1600" b="0">
                        <a:solidFill>
                          <a:srgbClr val="000000"/>
                        </a:solidFill>
                        <a:latin typeface="等线" panose="02010600030101010101" pitchFamily="2"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508635">
                <a:tc>
                  <a:txBody>
                    <a:bodyPr/>
                    <a:lstStyle/>
                    <a:p>
                      <a:pPr indent="0" algn="ctr">
                        <a:buNone/>
                      </a:pPr>
                      <a:r>
                        <a:rPr lang="zh-CN" sz="1600" b="0">
                          <a:solidFill>
                            <a:schemeClr val="bg1"/>
                          </a:solidFill>
                          <a:latin typeface="Arial" panose="020B0604020202020204" pitchFamily="34" charset="0"/>
                          <a:ea typeface="等线" panose="02010600030101010101" pitchFamily="2" charset="-122"/>
                        </a:rPr>
                        <a:t>1/4中位数</a:t>
                      </a:r>
                      <a:endParaRPr lang="zh-CN" altLang="en-US" sz="1600" b="0">
                        <a:solidFill>
                          <a:schemeClr val="bg1"/>
                        </a:solidFill>
                        <a:latin typeface="Arial" panose="020B0604020202020204" pitchFamily="34" charset="0"/>
                        <a:ea typeface="等线" panose="02010600030101010101" pitchFamily="2"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50000"/>
                      </a:schemeClr>
                    </a:solidFill>
                  </a:tcPr>
                </a:tc>
                <a:tc>
                  <a:txBody>
                    <a:bodyPr/>
                    <a:lstStyle/>
                    <a:p>
                      <a:pPr indent="0" algn="ctr">
                        <a:buNone/>
                      </a:pPr>
                      <a:r>
                        <a:rPr lang="en-US" sz="1600" b="0" dirty="0">
                          <a:solidFill>
                            <a:srgbClr val="000000"/>
                          </a:solidFill>
                          <a:latin typeface="等线" panose="02010600030101010101" pitchFamily="2" charset="-122"/>
                        </a:rPr>
                        <a:t>0.386281761</a:t>
                      </a:r>
                      <a:endParaRPr lang="en-US" altLang="en-US" sz="1600" b="0" dirty="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600" b="0">
                          <a:solidFill>
                            <a:schemeClr val="bg1"/>
                          </a:solidFill>
                          <a:latin typeface="Arial" panose="020B0604020202020204" pitchFamily="34" charset="0"/>
                          <a:ea typeface="等线" panose="02010600030101010101" pitchFamily="2" charset="-122"/>
                        </a:rPr>
                        <a:t>观测数</a:t>
                      </a:r>
                      <a:endParaRPr lang="zh-CN" altLang="en-US" sz="1600" b="0">
                        <a:solidFill>
                          <a:schemeClr val="bg1"/>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en-US" sz="1600" b="0">
                          <a:solidFill>
                            <a:srgbClr val="000000"/>
                          </a:solidFill>
                          <a:latin typeface="等线" panose="02010600030101010101" pitchFamily="2" charset="-122"/>
                        </a:rPr>
                        <a:t>2189</a:t>
                      </a:r>
                      <a:endParaRPr lang="en-US" altLang="en-US" sz="1600" b="0">
                        <a:solidFill>
                          <a:srgbClr val="000000"/>
                        </a:solidFill>
                        <a:latin typeface="等线" panose="02010600030101010101" pitchFamily="2"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7"/>
                  </a:ext>
                </a:extLst>
              </a:tr>
              <a:tr h="306705">
                <a:tc>
                  <a:txBody>
                    <a:bodyPr/>
                    <a:lstStyle/>
                    <a:p>
                      <a:pPr indent="0" algn="ctr">
                        <a:buNone/>
                      </a:pPr>
                      <a:r>
                        <a:rPr lang="zh-CN" sz="1600" b="0">
                          <a:solidFill>
                            <a:schemeClr val="bg1"/>
                          </a:solidFill>
                          <a:latin typeface="Arial" panose="020B0604020202020204" pitchFamily="34" charset="0"/>
                          <a:ea typeface="等线" panose="02010600030101010101" pitchFamily="2" charset="-122"/>
                        </a:rPr>
                        <a:t>3/4中位数</a:t>
                      </a:r>
                      <a:endParaRPr lang="zh-CN" altLang="en-US" sz="1600" b="0">
                        <a:solidFill>
                          <a:schemeClr val="bg1"/>
                        </a:solidFill>
                        <a:latin typeface="Arial" panose="020B0604020202020204" pitchFamily="34" charset="0"/>
                        <a:ea typeface="等线" panose="02010600030101010101" pitchFamily="2"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50000"/>
                      </a:schemeClr>
                    </a:solidFill>
                  </a:tcPr>
                </a:tc>
                <a:tc>
                  <a:txBody>
                    <a:bodyPr/>
                    <a:lstStyle/>
                    <a:p>
                      <a:pPr indent="0" algn="ctr">
                        <a:buNone/>
                      </a:pPr>
                      <a:r>
                        <a:rPr lang="en-US" sz="1600" b="0" dirty="0">
                          <a:solidFill>
                            <a:srgbClr val="000000"/>
                          </a:solidFill>
                          <a:latin typeface="等线" panose="02010600030101010101" pitchFamily="2" charset="-122"/>
                        </a:rPr>
                        <a:t>0.4743083</a:t>
                      </a:r>
                      <a:endParaRPr lang="en-US" altLang="en-US" sz="1600" b="0" dirty="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en-US" altLang="en-US" sz="1600" b="0">
                        <a:solidFill>
                          <a:schemeClr val="bg1"/>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endParaRPr lang="en-US" altLang="en-US" sz="1600" b="0" dirty="0">
                        <a:solidFill>
                          <a:srgbClr val="000000"/>
                        </a:solidFill>
                        <a:latin typeface="等线" panose="02010600030101010101" pitchFamily="2"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设备性能分析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9.2.2 </a:t>
            </a:r>
            <a:r>
              <a:rPr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AGV设备的动作执行时间描述统计计算</a:t>
            </a:r>
          </a:p>
        </p:txBody>
      </p:sp>
      <p:graphicFrame>
        <p:nvGraphicFramePr>
          <p:cNvPr id="7" name="表格 6"/>
          <p:cNvGraphicFramePr/>
          <p:nvPr>
            <p:custDataLst>
              <p:tags r:id="rId1"/>
            </p:custDataLst>
          </p:nvPr>
        </p:nvGraphicFramePr>
        <p:xfrm>
          <a:off x="693420" y="1988820"/>
          <a:ext cx="4960620" cy="3655060"/>
        </p:xfrm>
        <a:graphic>
          <a:graphicData uri="http://schemas.openxmlformats.org/drawingml/2006/table">
            <a:tbl>
              <a:tblPr firstRow="1" bandRow="1">
                <a:tableStyleId>{5C22544A-7EE6-4342-B048-85BDC9FD1C3A}</a:tableStyleId>
              </a:tblPr>
              <a:tblGrid>
                <a:gridCol w="1240155">
                  <a:extLst>
                    <a:ext uri="{9D8B030D-6E8A-4147-A177-3AD203B41FA5}">
                      <a16:colId xmlns:a16="http://schemas.microsoft.com/office/drawing/2014/main" val="20000"/>
                    </a:ext>
                  </a:extLst>
                </a:gridCol>
                <a:gridCol w="1240155">
                  <a:extLst>
                    <a:ext uri="{9D8B030D-6E8A-4147-A177-3AD203B41FA5}">
                      <a16:colId xmlns:a16="http://schemas.microsoft.com/office/drawing/2014/main" val="20001"/>
                    </a:ext>
                  </a:extLst>
                </a:gridCol>
                <a:gridCol w="1240155">
                  <a:extLst>
                    <a:ext uri="{9D8B030D-6E8A-4147-A177-3AD203B41FA5}">
                      <a16:colId xmlns:a16="http://schemas.microsoft.com/office/drawing/2014/main" val="20002"/>
                    </a:ext>
                  </a:extLst>
                </a:gridCol>
                <a:gridCol w="1240155">
                  <a:extLst>
                    <a:ext uri="{9D8B030D-6E8A-4147-A177-3AD203B41FA5}">
                      <a16:colId xmlns:a16="http://schemas.microsoft.com/office/drawing/2014/main" val="20003"/>
                    </a:ext>
                  </a:extLst>
                </a:gridCol>
              </a:tblGrid>
              <a:tr h="485140">
                <a:tc gridSpan="4">
                  <a:txBody>
                    <a:bodyPr/>
                    <a:lstStyle/>
                    <a:p>
                      <a:pPr indent="0" algn="ctr">
                        <a:buNone/>
                      </a:pPr>
                      <a:r>
                        <a:rPr lang="zh-CN" sz="2000" b="1">
                          <a:solidFill>
                            <a:srgbClr val="000000"/>
                          </a:solidFill>
                          <a:latin typeface="华文仿宋" panose="02010600040101010101" charset="-122"/>
                          <a:ea typeface="华文仿宋" panose="02010600040101010101" charset="-122"/>
                          <a:cs typeface="华文仿宋" panose="02010600040101010101" charset="-122"/>
                        </a:rPr>
                        <a:t>AGV小车转弯性能分析</a:t>
                      </a:r>
                      <a:endParaRPr lang="zh-CN" altLang="en-US" sz="2000" b="1">
                        <a:solidFill>
                          <a:srgbClr val="000000"/>
                        </a:solidFill>
                        <a:latin typeface="华文仿宋" panose="02010600040101010101" charset="-122"/>
                        <a:ea typeface="华文仿宋" panose="02010600040101010101" charset="-122"/>
                        <a:cs typeface="华文仿宋" panose="02010600040101010101" charset="-122"/>
                      </a:endParaRPr>
                    </a:p>
                  </a:txBody>
                  <a:tcPr marL="12700" marR="12700" marT="12700" anchor="ctr">
                    <a:lnL>
                      <a:noFill/>
                    </a:lnL>
                    <a:lnR cap="flat">
                      <a:noFill/>
                    </a:lnR>
                    <a:lnT cap="flat">
                      <a:noFill/>
                    </a:lnT>
                    <a:lnB w="12700" cap="flat">
                      <a:solidFill>
                        <a:schemeClr val="tx1"/>
                      </a:solidFill>
                      <a:prstDash val="solid"/>
                    </a:lnB>
                    <a:lnTlToBr>
                      <a:noFill/>
                    </a:lnTlToBr>
                    <a:lnBlToTr>
                      <a:noFill/>
                    </a:lnBlToTr>
                    <a:noFill/>
                  </a:tcPr>
                </a:tc>
                <a:tc hMerge="1">
                  <a:txBody>
                    <a:bodyPr/>
                    <a:lstStyle/>
                    <a:p>
                      <a:endParaRPr lang="zh-CN"/>
                    </a:p>
                  </a:txBody>
                  <a:tcPr>
                    <a:lnT cap="flat">
                      <a:noFill/>
                    </a:lnT>
                    <a:lnB w="12700" cap="flat">
                      <a:solidFill>
                        <a:schemeClr val="tx1"/>
                      </a:solidFill>
                      <a:prstDash val="solid"/>
                    </a:lnB>
                  </a:tcPr>
                </a:tc>
                <a:tc hMerge="1">
                  <a:txBody>
                    <a:bodyPr/>
                    <a:lstStyle/>
                    <a:p>
                      <a:endParaRPr lang="zh-CN"/>
                    </a:p>
                  </a:txBody>
                  <a:tcPr>
                    <a:lnT cap="flat">
                      <a:noFill/>
                    </a:lnT>
                    <a:lnB w="12700" cap="flat">
                      <a:solidFill>
                        <a:schemeClr val="tx1"/>
                      </a:solidFill>
                      <a:prstDash val="solid"/>
                    </a:lnB>
                  </a:tcPr>
                </a:tc>
                <a:tc hMerge="1">
                  <a:txBody>
                    <a:bodyPr/>
                    <a:lstStyle/>
                    <a:p>
                      <a:endParaRPr lang="zh-CN"/>
                    </a:p>
                  </a:txBody>
                  <a:tcPr>
                    <a:lnR cap="flat">
                      <a:noFill/>
                    </a:lnR>
                    <a:lnT cap="flat">
                      <a:noFill/>
                    </a:lnT>
                    <a:lnB w="12700" cap="flat">
                      <a:solidFill>
                        <a:schemeClr val="tx1"/>
                      </a:solidFill>
                      <a:prstDash val="solid"/>
                    </a:lnB>
                  </a:tcPr>
                </a:tc>
                <a:extLst>
                  <a:ext uri="{0D108BD9-81ED-4DB2-BD59-A6C34878D82A}">
                    <a16:rowId xmlns:a16="http://schemas.microsoft.com/office/drawing/2014/main" val="10000"/>
                  </a:ext>
                </a:extLst>
              </a:tr>
              <a:tr h="372745">
                <a:tc rowSpan="2">
                  <a:txBody>
                    <a:bodyPr/>
                    <a:lstStyle/>
                    <a:p>
                      <a:pPr indent="0" algn="ctr">
                        <a:buNone/>
                      </a:pPr>
                      <a:r>
                        <a:rPr lang="zh-CN" sz="1800" b="0">
                          <a:solidFill>
                            <a:schemeClr val="bg1"/>
                          </a:solidFill>
                          <a:latin typeface="华文仿宋" panose="02010600040101010101" charset="-122"/>
                          <a:ea typeface="华文仿宋" panose="02010600040101010101" charset="-122"/>
                        </a:rPr>
                        <a:t>统计量</a:t>
                      </a:r>
                      <a:endParaRPr lang="zh-CN" altLang="en-US" sz="1800" b="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50000"/>
                      </a:schemeClr>
                    </a:solidFill>
                  </a:tcPr>
                </a:tc>
                <a:tc gridSpan="3">
                  <a:txBody>
                    <a:bodyPr/>
                    <a:lstStyle/>
                    <a:p>
                      <a:pPr indent="0" algn="ctr">
                        <a:buNone/>
                      </a:pPr>
                      <a:r>
                        <a:rPr lang="zh-CN" sz="1800" b="0">
                          <a:solidFill>
                            <a:schemeClr val="bg1"/>
                          </a:solidFill>
                          <a:latin typeface="华文仿宋" panose="02010600040101010101" charset="-122"/>
                          <a:ea typeface="华文仿宋" panose="02010600040101010101" charset="-122"/>
                        </a:rPr>
                        <a:t>动作类型</a:t>
                      </a:r>
                      <a:endParaRPr lang="zh-CN" altLang="en-US" sz="1800" b="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50000"/>
                      </a:schemeClr>
                    </a:solidFill>
                  </a:tcPr>
                </a:tc>
                <a:tc hMerge="1">
                  <a:txBody>
                    <a:bodyPr/>
                    <a:lstStyle/>
                    <a:p>
                      <a:endParaRPr lang="zh-CN"/>
                    </a:p>
                  </a:txBody>
                  <a:tcPr>
                    <a:lnT w="12700" cap="flat">
                      <a:solidFill>
                        <a:schemeClr val="tx1"/>
                      </a:solidFill>
                      <a:prstDash val="solid"/>
                    </a:lnT>
                    <a:lnB w="12700" cap="flat">
                      <a:solidFill>
                        <a:schemeClr val="tx1"/>
                      </a:solidFill>
                      <a:prstDash val="solid"/>
                    </a:lnB>
                  </a:tcPr>
                </a:tc>
                <a:tc hMerge="1">
                  <a:txBody>
                    <a:bodyPr/>
                    <a:lstStyle/>
                    <a:p>
                      <a:endParaRPr lang="zh-CN"/>
                    </a:p>
                  </a:txBody>
                  <a:tcPr>
                    <a:lnR w="12700" cap="flat">
                      <a:solidFill>
                        <a:schemeClr val="tx1"/>
                      </a:solidFill>
                      <a:prstDash val="solid"/>
                    </a:lnR>
                    <a:lnT w="12700" cap="flat">
                      <a:solidFill>
                        <a:schemeClr val="tx1"/>
                      </a:solidFill>
                      <a:prstDash val="solid"/>
                    </a:lnT>
                    <a:lnB w="12700" cap="flat">
                      <a:solidFill>
                        <a:schemeClr val="tx1"/>
                      </a:solidFill>
                      <a:prstDash val="solid"/>
                    </a:lnB>
                  </a:tcPr>
                </a:tc>
                <a:extLst>
                  <a:ext uri="{0D108BD9-81ED-4DB2-BD59-A6C34878D82A}">
                    <a16:rowId xmlns:a16="http://schemas.microsoft.com/office/drawing/2014/main" val="10001"/>
                  </a:ext>
                </a:extLst>
              </a:tr>
              <a:tr h="373380">
                <a:tc vMerge="1">
                  <a:txBody>
                    <a:bodyPr/>
                    <a:lstStyle/>
                    <a:p>
                      <a:endParaRPr lang="zh-CN"/>
                    </a:p>
                  </a:txBody>
                  <a:tcPr>
                    <a:lnL w="12700">
                      <a:solidFill>
                        <a:schemeClr val="tx1"/>
                      </a:solidFill>
                      <a:prstDash val="solid"/>
                    </a:lnL>
                    <a:lnR w="12700">
                      <a:solidFill>
                        <a:schemeClr val="tx1"/>
                      </a:solidFill>
                      <a:prstDash val="solid"/>
                    </a:lnR>
                    <a:lnB w="12700" cap="flat">
                      <a:solidFill>
                        <a:schemeClr val="tx1"/>
                      </a:solidFill>
                      <a:prstDash val="solid"/>
                    </a:lnB>
                  </a:tcPr>
                </a:tc>
                <a:tc>
                  <a:txBody>
                    <a:bodyPr/>
                    <a:lstStyle/>
                    <a:p>
                      <a:pPr indent="0" algn="ctr">
                        <a:buNone/>
                      </a:pPr>
                      <a:r>
                        <a:rPr lang="zh-CN" sz="1800" b="0">
                          <a:solidFill>
                            <a:schemeClr val="bg1"/>
                          </a:solidFill>
                          <a:latin typeface="华文仿宋" panose="02010600040101010101" charset="-122"/>
                          <a:ea typeface="华文仿宋" panose="02010600040101010101" charset="-122"/>
                        </a:rPr>
                        <a:t>转弯</a:t>
                      </a:r>
                      <a:endParaRPr lang="zh-CN" altLang="en-US" sz="1800" b="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zh-CN" sz="1800" b="0">
                          <a:solidFill>
                            <a:schemeClr val="bg1"/>
                          </a:solidFill>
                          <a:latin typeface="华文仿宋" panose="02010600040101010101" charset="-122"/>
                          <a:ea typeface="华文仿宋" panose="02010600040101010101" charset="-122"/>
                        </a:rPr>
                        <a:t>左转</a:t>
                      </a:r>
                      <a:endParaRPr lang="zh-CN" altLang="en-US" sz="1800" b="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zh-CN" sz="1800" b="0">
                          <a:solidFill>
                            <a:schemeClr val="bg1"/>
                          </a:solidFill>
                          <a:latin typeface="华文仿宋" panose="02010600040101010101" charset="-122"/>
                          <a:ea typeface="华文仿宋" panose="02010600040101010101" charset="-122"/>
                        </a:rPr>
                        <a:t>右转</a:t>
                      </a:r>
                      <a:endParaRPr lang="zh-CN" altLang="en-US" sz="1800" b="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50000"/>
                      </a:schemeClr>
                    </a:solidFill>
                  </a:tcPr>
                </a:tc>
                <a:extLst>
                  <a:ext uri="{0D108BD9-81ED-4DB2-BD59-A6C34878D82A}">
                    <a16:rowId xmlns:a16="http://schemas.microsoft.com/office/drawing/2014/main" val="10002"/>
                  </a:ext>
                </a:extLst>
              </a:tr>
              <a:tr h="372745">
                <a:tc>
                  <a:txBody>
                    <a:bodyPr/>
                    <a:lstStyle/>
                    <a:p>
                      <a:pPr indent="0" algn="ctr">
                        <a:buNone/>
                      </a:pPr>
                      <a:r>
                        <a:rPr lang="zh-CN" sz="1800" b="0">
                          <a:solidFill>
                            <a:schemeClr val="bg1"/>
                          </a:solidFill>
                          <a:latin typeface="华文仿宋" panose="02010600040101010101" charset="-122"/>
                          <a:ea typeface="华文仿宋" panose="02010600040101010101" charset="-122"/>
                        </a:rPr>
                        <a:t>最小值</a:t>
                      </a:r>
                      <a:endParaRPr lang="zh-CN" altLang="en-US" sz="1800" b="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4</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4</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4</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511175">
                <a:tc>
                  <a:txBody>
                    <a:bodyPr/>
                    <a:lstStyle/>
                    <a:p>
                      <a:pPr indent="0" algn="ctr">
                        <a:buNone/>
                      </a:pPr>
                      <a:r>
                        <a:rPr lang="zh-CN" sz="1800" b="0">
                          <a:solidFill>
                            <a:schemeClr val="bg1"/>
                          </a:solidFill>
                          <a:latin typeface="华文仿宋" panose="02010600040101010101" charset="-122"/>
                          <a:ea typeface="华文仿宋" panose="02010600040101010101" charset="-122"/>
                          <a:cs typeface="华文仿宋" panose="02010600040101010101" charset="-122"/>
                        </a:rPr>
                        <a:t>1/4分位数</a:t>
                      </a:r>
                      <a:endParaRPr lang="zh-CN" altLang="en-US" sz="1800" b="0">
                        <a:solidFill>
                          <a:schemeClr val="bg1"/>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5</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5</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5</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372745">
                <a:tc>
                  <a:txBody>
                    <a:bodyPr/>
                    <a:lstStyle/>
                    <a:p>
                      <a:pPr indent="0" algn="ctr">
                        <a:buNone/>
                      </a:pPr>
                      <a:r>
                        <a:rPr lang="zh-CN" sz="1800" b="0">
                          <a:solidFill>
                            <a:schemeClr val="bg1"/>
                          </a:solidFill>
                          <a:latin typeface="华文仿宋" panose="02010600040101010101" charset="-122"/>
                          <a:ea typeface="华文仿宋" panose="02010600040101010101" charset="-122"/>
                        </a:rPr>
                        <a:t>中位数</a:t>
                      </a:r>
                      <a:endParaRPr lang="zh-CN" altLang="en-US" sz="1800" b="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6</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6</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6</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372745">
                <a:tc>
                  <a:txBody>
                    <a:bodyPr/>
                    <a:lstStyle/>
                    <a:p>
                      <a:pPr indent="0" algn="ctr">
                        <a:buNone/>
                      </a:pPr>
                      <a:r>
                        <a:rPr lang="zh-CN" sz="1800" b="0">
                          <a:solidFill>
                            <a:schemeClr val="bg1"/>
                          </a:solidFill>
                          <a:latin typeface="华文仿宋" panose="02010600040101010101" charset="-122"/>
                          <a:ea typeface="华文仿宋" panose="02010600040101010101" charset="-122"/>
                        </a:rPr>
                        <a:t>均值</a:t>
                      </a:r>
                      <a:endParaRPr lang="zh-CN" altLang="en-US" sz="1800" b="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5.8</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5.6</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6</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421640">
                <a:tc>
                  <a:txBody>
                    <a:bodyPr/>
                    <a:lstStyle/>
                    <a:p>
                      <a:pPr indent="0" algn="ctr">
                        <a:buNone/>
                      </a:pPr>
                      <a:r>
                        <a:rPr lang="zh-CN" sz="1800" b="0">
                          <a:solidFill>
                            <a:schemeClr val="bg1"/>
                          </a:solidFill>
                          <a:latin typeface="华文仿宋" panose="02010600040101010101" charset="-122"/>
                          <a:ea typeface="华文仿宋" panose="02010600040101010101" charset="-122"/>
                          <a:cs typeface="华文仿宋" panose="02010600040101010101" charset="-122"/>
                        </a:rPr>
                        <a:t>3/4分位数</a:t>
                      </a:r>
                      <a:endParaRPr lang="zh-CN" altLang="en-US" sz="1800" b="0">
                        <a:solidFill>
                          <a:schemeClr val="bg1"/>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7</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7</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7</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7"/>
                  </a:ext>
                </a:extLst>
              </a:tr>
              <a:tr h="372745">
                <a:tc>
                  <a:txBody>
                    <a:bodyPr/>
                    <a:lstStyle/>
                    <a:p>
                      <a:pPr indent="0" algn="ctr">
                        <a:buNone/>
                      </a:pPr>
                      <a:r>
                        <a:rPr lang="zh-CN" sz="1800" b="0">
                          <a:solidFill>
                            <a:schemeClr val="bg1"/>
                          </a:solidFill>
                          <a:latin typeface="华文仿宋" panose="02010600040101010101" charset="-122"/>
                          <a:ea typeface="华文仿宋" panose="02010600040101010101" charset="-122"/>
                        </a:rPr>
                        <a:t>最大值</a:t>
                      </a:r>
                      <a:endParaRPr lang="zh-CN" altLang="en-US" sz="1800" b="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11</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10</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13</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8" name="表格 7"/>
          <p:cNvGraphicFramePr/>
          <p:nvPr>
            <p:custDataLst>
              <p:tags r:id="rId2"/>
            </p:custDataLst>
          </p:nvPr>
        </p:nvGraphicFramePr>
        <p:xfrm>
          <a:off x="6311900" y="1988820"/>
          <a:ext cx="4536440" cy="3673475"/>
        </p:xfrm>
        <a:graphic>
          <a:graphicData uri="http://schemas.openxmlformats.org/drawingml/2006/table">
            <a:tbl>
              <a:tblPr firstRow="1" bandRow="1">
                <a:tableStyleId>{5C22544A-7EE6-4342-B048-85BDC9FD1C3A}</a:tableStyleId>
              </a:tblPr>
              <a:tblGrid>
                <a:gridCol w="1134110">
                  <a:extLst>
                    <a:ext uri="{9D8B030D-6E8A-4147-A177-3AD203B41FA5}">
                      <a16:colId xmlns:a16="http://schemas.microsoft.com/office/drawing/2014/main" val="20000"/>
                    </a:ext>
                  </a:extLst>
                </a:gridCol>
                <a:gridCol w="1134110">
                  <a:extLst>
                    <a:ext uri="{9D8B030D-6E8A-4147-A177-3AD203B41FA5}">
                      <a16:colId xmlns:a16="http://schemas.microsoft.com/office/drawing/2014/main" val="20001"/>
                    </a:ext>
                  </a:extLst>
                </a:gridCol>
                <a:gridCol w="1134110">
                  <a:extLst>
                    <a:ext uri="{9D8B030D-6E8A-4147-A177-3AD203B41FA5}">
                      <a16:colId xmlns:a16="http://schemas.microsoft.com/office/drawing/2014/main" val="20002"/>
                    </a:ext>
                  </a:extLst>
                </a:gridCol>
                <a:gridCol w="1134110">
                  <a:extLst>
                    <a:ext uri="{9D8B030D-6E8A-4147-A177-3AD203B41FA5}">
                      <a16:colId xmlns:a16="http://schemas.microsoft.com/office/drawing/2014/main" val="20003"/>
                    </a:ext>
                  </a:extLst>
                </a:gridCol>
              </a:tblGrid>
              <a:tr h="515620">
                <a:tc gridSpan="4">
                  <a:txBody>
                    <a:bodyPr/>
                    <a:lstStyle/>
                    <a:p>
                      <a:pPr algn="ctr">
                        <a:buClrTx/>
                        <a:buSzTx/>
                        <a:buFontTx/>
                        <a:buNone/>
                      </a:pPr>
                      <a:r>
                        <a:rPr lang="zh-CN" sz="2000">
                          <a:solidFill>
                            <a:srgbClr val="000000"/>
                          </a:solidFill>
                          <a:latin typeface="华文仿宋" panose="02010600040101010101" charset="-122"/>
                          <a:ea typeface="华文仿宋" panose="02010600040101010101" charset="-122"/>
                          <a:cs typeface="华文仿宋" panose="02010600040101010101" charset="-122"/>
                        </a:rPr>
                        <a:t>AGV小车托盘旋转性能分析</a:t>
                      </a:r>
                    </a:p>
                  </a:txBody>
                  <a:tcPr marL="12700" marR="12700" marT="12700" anchor="ctr">
                    <a:lnL>
                      <a:noFill/>
                    </a:lnL>
                    <a:lnR cap="flat">
                      <a:noFill/>
                    </a:lnR>
                    <a:lnT cap="flat">
                      <a:noFill/>
                    </a:lnT>
                    <a:lnB w="12700" cap="flat">
                      <a:solidFill>
                        <a:schemeClr val="tx1"/>
                      </a:solidFill>
                      <a:prstDash val="solid"/>
                    </a:lnB>
                    <a:lnTlToBr>
                      <a:noFill/>
                    </a:lnTlToBr>
                    <a:lnBlToTr>
                      <a:noFill/>
                    </a:lnBlToTr>
                    <a:noFill/>
                  </a:tcPr>
                </a:tc>
                <a:tc hMerge="1">
                  <a:txBody>
                    <a:bodyPr/>
                    <a:lstStyle/>
                    <a:p>
                      <a:endParaRPr lang="zh-CN"/>
                    </a:p>
                  </a:txBody>
                  <a:tcPr>
                    <a:lnT cap="flat">
                      <a:noFill/>
                    </a:lnT>
                    <a:lnB w="12700" cap="flat">
                      <a:solidFill>
                        <a:schemeClr val="tx1"/>
                      </a:solidFill>
                      <a:prstDash val="solid"/>
                    </a:lnB>
                  </a:tcPr>
                </a:tc>
                <a:tc hMerge="1">
                  <a:txBody>
                    <a:bodyPr/>
                    <a:lstStyle/>
                    <a:p>
                      <a:endParaRPr lang="zh-CN"/>
                    </a:p>
                  </a:txBody>
                  <a:tcPr>
                    <a:lnT cap="flat">
                      <a:noFill/>
                    </a:lnT>
                    <a:lnB w="12700" cap="flat">
                      <a:solidFill>
                        <a:schemeClr val="tx1"/>
                      </a:solidFill>
                      <a:prstDash val="solid"/>
                    </a:lnB>
                  </a:tcPr>
                </a:tc>
                <a:tc hMerge="1">
                  <a:txBody>
                    <a:bodyPr/>
                    <a:lstStyle/>
                    <a:p>
                      <a:endParaRPr lang="zh-CN"/>
                    </a:p>
                  </a:txBody>
                  <a:tcPr>
                    <a:lnR cap="flat">
                      <a:noFill/>
                    </a:lnR>
                    <a:lnT cap="flat">
                      <a:noFill/>
                    </a:lnT>
                    <a:lnB w="12700" cap="flat">
                      <a:solidFill>
                        <a:schemeClr val="tx1"/>
                      </a:solidFill>
                      <a:prstDash val="solid"/>
                    </a:lnB>
                  </a:tcPr>
                </a:tc>
                <a:extLst>
                  <a:ext uri="{0D108BD9-81ED-4DB2-BD59-A6C34878D82A}">
                    <a16:rowId xmlns:a16="http://schemas.microsoft.com/office/drawing/2014/main" val="10000"/>
                  </a:ext>
                </a:extLst>
              </a:tr>
              <a:tr h="384175">
                <a:tc rowSpan="2">
                  <a:txBody>
                    <a:bodyPr/>
                    <a:lstStyle/>
                    <a:p>
                      <a:pPr algn="ctr">
                        <a:buClrTx/>
                        <a:buSzTx/>
                        <a:buFontTx/>
                        <a:buNone/>
                      </a:pPr>
                      <a:r>
                        <a:rPr lang="en-US" sz="1800" b="0">
                          <a:solidFill>
                            <a:schemeClr val="bg1"/>
                          </a:solidFill>
                          <a:latin typeface="华文仿宋" panose="02010600040101010101" charset="-122"/>
                          <a:ea typeface="华文仿宋" panose="02010600040101010101" charset="-122"/>
                        </a:rPr>
                        <a:t>统计量</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50000"/>
                      </a:schemeClr>
                    </a:solidFill>
                  </a:tcPr>
                </a:tc>
                <a:tc gridSpan="3">
                  <a:txBody>
                    <a:bodyPr/>
                    <a:lstStyle/>
                    <a:p>
                      <a:pPr algn="ctr">
                        <a:buClrTx/>
                        <a:buSzTx/>
                        <a:buFontTx/>
                        <a:buNone/>
                      </a:pPr>
                      <a:r>
                        <a:rPr lang="en-US" sz="1800" b="0">
                          <a:solidFill>
                            <a:schemeClr val="bg1"/>
                          </a:solidFill>
                          <a:latin typeface="华文仿宋" panose="02010600040101010101" charset="-122"/>
                          <a:ea typeface="华文仿宋" panose="02010600040101010101" charset="-122"/>
                        </a:rPr>
                        <a:t>动作类型</a:t>
                      </a: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50000"/>
                      </a:schemeClr>
                    </a:solidFill>
                  </a:tcPr>
                </a:tc>
                <a:tc hMerge="1">
                  <a:txBody>
                    <a:bodyPr/>
                    <a:lstStyle/>
                    <a:p>
                      <a:endParaRPr lang="zh-CN"/>
                    </a:p>
                  </a:txBody>
                  <a:tcPr>
                    <a:lnT w="12700" cap="flat">
                      <a:solidFill>
                        <a:schemeClr val="tx1"/>
                      </a:solidFill>
                      <a:prstDash val="solid"/>
                    </a:lnT>
                    <a:lnB w="12700" cap="flat">
                      <a:solidFill>
                        <a:schemeClr val="tx1"/>
                      </a:solidFill>
                      <a:prstDash val="solid"/>
                    </a:lnB>
                  </a:tcPr>
                </a:tc>
                <a:tc hMerge="1">
                  <a:txBody>
                    <a:bodyPr/>
                    <a:lstStyle/>
                    <a:p>
                      <a:endParaRPr lang="zh-CN"/>
                    </a:p>
                  </a:txBody>
                  <a:tcPr>
                    <a:lnR w="12700" cap="flat">
                      <a:solidFill>
                        <a:schemeClr val="tx1"/>
                      </a:solidFill>
                      <a:prstDash val="solid"/>
                    </a:lnR>
                    <a:lnT w="12700" cap="flat">
                      <a:solidFill>
                        <a:schemeClr val="tx1"/>
                      </a:solidFill>
                      <a:prstDash val="solid"/>
                    </a:lnT>
                    <a:lnB w="12700" cap="flat">
                      <a:solidFill>
                        <a:schemeClr val="tx1"/>
                      </a:solidFill>
                      <a:prstDash val="solid"/>
                    </a:lnB>
                  </a:tcPr>
                </a:tc>
                <a:extLst>
                  <a:ext uri="{0D108BD9-81ED-4DB2-BD59-A6C34878D82A}">
                    <a16:rowId xmlns:a16="http://schemas.microsoft.com/office/drawing/2014/main" val="10001"/>
                  </a:ext>
                </a:extLst>
              </a:tr>
              <a:tr h="384175">
                <a:tc vMerge="1">
                  <a:txBody>
                    <a:bodyPr/>
                    <a:lstStyle/>
                    <a:p>
                      <a:endParaRPr lang="zh-CN"/>
                    </a:p>
                  </a:txBody>
                  <a:tcPr>
                    <a:lnL w="12700">
                      <a:solidFill>
                        <a:schemeClr val="tx1"/>
                      </a:solidFill>
                      <a:prstDash val="solid"/>
                    </a:lnL>
                    <a:lnR w="12700">
                      <a:solidFill>
                        <a:schemeClr val="tx1"/>
                      </a:solidFill>
                      <a:prstDash val="solid"/>
                    </a:lnR>
                    <a:lnB w="12700" cap="flat">
                      <a:solidFill>
                        <a:schemeClr val="tx1"/>
                      </a:solidFill>
                      <a:prstDash val="solid"/>
                    </a:lnB>
                  </a:tcPr>
                </a:tc>
                <a:tc>
                  <a:txBody>
                    <a:bodyPr/>
                    <a:lstStyle/>
                    <a:p>
                      <a:pPr algn="ctr">
                        <a:buClrTx/>
                        <a:buSzTx/>
                        <a:buFontTx/>
                        <a:buNone/>
                      </a:pPr>
                      <a:r>
                        <a:rPr lang="en-US" sz="1800" b="0">
                          <a:solidFill>
                            <a:schemeClr val="bg1"/>
                          </a:solidFill>
                          <a:latin typeface="华文仿宋" panose="02010600040101010101" charset="-122"/>
                          <a:ea typeface="华文仿宋" panose="02010600040101010101" charset="-122"/>
                        </a:rPr>
                        <a:t>旋转</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50000"/>
                      </a:schemeClr>
                    </a:solidFill>
                  </a:tcPr>
                </a:tc>
                <a:tc>
                  <a:txBody>
                    <a:bodyPr/>
                    <a:lstStyle/>
                    <a:p>
                      <a:pPr algn="ctr">
                        <a:buClrTx/>
                        <a:buSzTx/>
                        <a:buFontTx/>
                        <a:buNone/>
                      </a:pPr>
                      <a:r>
                        <a:rPr lang="en-US" sz="1800" b="0">
                          <a:solidFill>
                            <a:schemeClr val="bg1"/>
                          </a:solidFill>
                          <a:latin typeface="华文仿宋" panose="02010600040101010101" charset="-122"/>
                          <a:ea typeface="华文仿宋" panose="02010600040101010101" charset="-122"/>
                        </a:rPr>
                        <a:t>左旋</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50000"/>
                      </a:schemeClr>
                    </a:solidFill>
                  </a:tcPr>
                </a:tc>
                <a:tc>
                  <a:txBody>
                    <a:bodyPr/>
                    <a:lstStyle/>
                    <a:p>
                      <a:pPr algn="ctr">
                        <a:buClrTx/>
                        <a:buSzTx/>
                        <a:buFontTx/>
                        <a:buNone/>
                      </a:pPr>
                      <a:r>
                        <a:rPr lang="en-US" sz="1800" b="0">
                          <a:solidFill>
                            <a:schemeClr val="bg1"/>
                          </a:solidFill>
                          <a:latin typeface="华文仿宋" panose="02010600040101010101" charset="-122"/>
                          <a:ea typeface="华文仿宋" panose="02010600040101010101" charset="-122"/>
                        </a:rPr>
                        <a:t>右旋</a:t>
                      </a: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50000"/>
                      </a:schemeClr>
                    </a:solidFill>
                  </a:tcPr>
                </a:tc>
                <a:extLst>
                  <a:ext uri="{0D108BD9-81ED-4DB2-BD59-A6C34878D82A}">
                    <a16:rowId xmlns:a16="http://schemas.microsoft.com/office/drawing/2014/main" val="10002"/>
                  </a:ext>
                </a:extLst>
              </a:tr>
              <a:tr h="384810">
                <a:tc>
                  <a:txBody>
                    <a:bodyPr/>
                    <a:lstStyle/>
                    <a:p>
                      <a:pPr algn="ctr">
                        <a:buClrTx/>
                        <a:buSzTx/>
                        <a:buFontTx/>
                        <a:buNone/>
                      </a:pPr>
                      <a:r>
                        <a:rPr lang="en-US" sz="1800" b="0" dirty="0" err="1">
                          <a:solidFill>
                            <a:schemeClr val="bg1"/>
                          </a:solidFill>
                          <a:latin typeface="华文仿宋" panose="02010600040101010101" charset="-122"/>
                          <a:ea typeface="华文仿宋" panose="02010600040101010101" charset="-122"/>
                        </a:rPr>
                        <a:t>最小值</a:t>
                      </a:r>
                      <a:endParaRPr lang="en-US" sz="1800" b="0" dirty="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50000"/>
                      </a:schemeClr>
                    </a:solidFill>
                  </a:tcPr>
                </a:tc>
                <a:tc>
                  <a:txBody>
                    <a:bodyPr/>
                    <a:lstStyle/>
                    <a:p>
                      <a:pPr algn="ctr">
                        <a:buClrTx/>
                        <a:buSzTx/>
                        <a:buFontTx/>
                        <a:buNone/>
                      </a:pPr>
                      <a:r>
                        <a:rPr lang="en-US" sz="1800" b="0">
                          <a:solidFill>
                            <a:srgbClr val="000000"/>
                          </a:solidFill>
                          <a:latin typeface="华文仿宋" panose="02010600040101010101" charset="-122"/>
                          <a:ea typeface="华文仿宋" panose="02010600040101010101" charset="-122"/>
                        </a:rPr>
                        <a:t>7</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ClrTx/>
                        <a:buSzTx/>
                        <a:buFontTx/>
                        <a:buNone/>
                      </a:pPr>
                      <a:r>
                        <a:rPr lang="en-US" sz="1800" b="0">
                          <a:solidFill>
                            <a:srgbClr val="000000"/>
                          </a:solidFill>
                          <a:latin typeface="华文仿宋" panose="02010600040101010101" charset="-122"/>
                          <a:ea typeface="华文仿宋" panose="02010600040101010101" charset="-122"/>
                        </a:rPr>
                        <a:t>7</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ClrTx/>
                        <a:buSzTx/>
                        <a:buFontTx/>
                        <a:buNone/>
                      </a:pPr>
                      <a:r>
                        <a:rPr lang="en-US" sz="1800" b="0">
                          <a:solidFill>
                            <a:srgbClr val="000000"/>
                          </a:solidFill>
                          <a:latin typeface="华文仿宋" panose="02010600040101010101" charset="-122"/>
                          <a:ea typeface="华文仿宋" panose="02010600040101010101" charset="-122"/>
                        </a:rPr>
                        <a:t>7</a:t>
                      </a: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444500">
                <a:tc>
                  <a:txBody>
                    <a:bodyPr/>
                    <a:lstStyle/>
                    <a:p>
                      <a:pPr algn="ctr">
                        <a:buClrTx/>
                        <a:buSzTx/>
                        <a:buFontTx/>
                        <a:buNone/>
                      </a:pPr>
                      <a:r>
                        <a:rPr lang="en-US" sz="1800" b="0" dirty="0">
                          <a:solidFill>
                            <a:schemeClr val="bg1"/>
                          </a:solidFill>
                          <a:latin typeface="华文仿宋" panose="02010600040101010101" charset="-122"/>
                          <a:ea typeface="华文仿宋" panose="02010600040101010101" charset="-122"/>
                        </a:rPr>
                        <a:t>1/4分位数</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50000"/>
                      </a:schemeClr>
                    </a:solidFill>
                  </a:tcPr>
                </a:tc>
                <a:tc>
                  <a:txBody>
                    <a:bodyPr/>
                    <a:lstStyle/>
                    <a:p>
                      <a:pPr algn="ctr">
                        <a:buClrTx/>
                        <a:buSzTx/>
                        <a:buFontTx/>
                        <a:buNone/>
                      </a:pPr>
                      <a:r>
                        <a:rPr lang="en-US" sz="1800" b="0">
                          <a:solidFill>
                            <a:srgbClr val="000000"/>
                          </a:solidFill>
                          <a:latin typeface="华文仿宋" panose="02010600040101010101" charset="-122"/>
                          <a:ea typeface="华文仿宋" panose="02010600040101010101" charset="-122"/>
                        </a:rPr>
                        <a:t>8</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ClrTx/>
                        <a:buSzTx/>
                        <a:buFontTx/>
                        <a:buNone/>
                      </a:pPr>
                      <a:r>
                        <a:rPr lang="en-US" sz="1800" b="0">
                          <a:solidFill>
                            <a:srgbClr val="000000"/>
                          </a:solidFill>
                          <a:latin typeface="华文仿宋" panose="02010600040101010101" charset="-122"/>
                          <a:ea typeface="华文仿宋" panose="02010600040101010101" charset="-122"/>
                        </a:rPr>
                        <a:t>8</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ClrTx/>
                        <a:buSzTx/>
                        <a:buFontTx/>
                        <a:buNone/>
                      </a:pPr>
                      <a:r>
                        <a:rPr lang="en-US" sz="1800" b="0">
                          <a:solidFill>
                            <a:srgbClr val="000000"/>
                          </a:solidFill>
                          <a:latin typeface="华文仿宋" panose="02010600040101010101" charset="-122"/>
                          <a:ea typeface="华文仿宋" panose="02010600040101010101" charset="-122"/>
                        </a:rPr>
                        <a:t>8</a:t>
                      </a: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384175">
                <a:tc>
                  <a:txBody>
                    <a:bodyPr/>
                    <a:lstStyle/>
                    <a:p>
                      <a:pPr algn="ctr">
                        <a:buClrTx/>
                        <a:buSzTx/>
                        <a:buFontTx/>
                        <a:buNone/>
                      </a:pPr>
                      <a:r>
                        <a:rPr lang="en-US" sz="1800" b="0" dirty="0" err="1">
                          <a:solidFill>
                            <a:schemeClr val="bg1"/>
                          </a:solidFill>
                          <a:latin typeface="华文仿宋" panose="02010600040101010101" charset="-122"/>
                          <a:ea typeface="华文仿宋" panose="02010600040101010101" charset="-122"/>
                        </a:rPr>
                        <a:t>中位数</a:t>
                      </a:r>
                      <a:endParaRPr lang="en-US" sz="1800" b="0" dirty="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50000"/>
                      </a:schemeClr>
                    </a:solidFill>
                  </a:tcPr>
                </a:tc>
                <a:tc>
                  <a:txBody>
                    <a:bodyPr/>
                    <a:lstStyle/>
                    <a:p>
                      <a:pPr algn="ctr">
                        <a:buClrTx/>
                        <a:buSzTx/>
                        <a:buFontTx/>
                        <a:buNone/>
                      </a:pPr>
                      <a:r>
                        <a:rPr lang="en-US" sz="1800" b="0">
                          <a:solidFill>
                            <a:srgbClr val="000000"/>
                          </a:solidFill>
                          <a:latin typeface="华文仿宋" panose="02010600040101010101" charset="-122"/>
                          <a:ea typeface="华文仿宋" panose="02010600040101010101" charset="-122"/>
                        </a:rPr>
                        <a:t>9</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ClrTx/>
                        <a:buSzTx/>
                        <a:buFontTx/>
                        <a:buNone/>
                      </a:pPr>
                      <a:r>
                        <a:rPr lang="en-US" sz="1800" b="0" dirty="0">
                          <a:solidFill>
                            <a:srgbClr val="000000"/>
                          </a:solidFill>
                          <a:latin typeface="华文仿宋" panose="02010600040101010101" charset="-122"/>
                          <a:ea typeface="华文仿宋" panose="02010600040101010101" charset="-122"/>
                        </a:rPr>
                        <a:t>9</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ClrTx/>
                        <a:buSzTx/>
                        <a:buFontTx/>
                        <a:buNone/>
                      </a:pPr>
                      <a:r>
                        <a:rPr lang="en-US" sz="1800" b="0">
                          <a:solidFill>
                            <a:srgbClr val="000000"/>
                          </a:solidFill>
                          <a:latin typeface="华文仿宋" panose="02010600040101010101" charset="-122"/>
                          <a:ea typeface="华文仿宋" panose="02010600040101010101" charset="-122"/>
                        </a:rPr>
                        <a:t>9</a:t>
                      </a: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384810">
                <a:tc>
                  <a:txBody>
                    <a:bodyPr/>
                    <a:lstStyle/>
                    <a:p>
                      <a:pPr algn="ctr">
                        <a:buClrTx/>
                        <a:buSzTx/>
                        <a:buFontTx/>
                        <a:buNone/>
                      </a:pPr>
                      <a:r>
                        <a:rPr lang="en-US" sz="1800" b="0" dirty="0" err="1">
                          <a:solidFill>
                            <a:schemeClr val="bg1"/>
                          </a:solidFill>
                          <a:latin typeface="华文仿宋" panose="02010600040101010101" charset="-122"/>
                          <a:ea typeface="华文仿宋" panose="02010600040101010101" charset="-122"/>
                        </a:rPr>
                        <a:t>均值</a:t>
                      </a:r>
                      <a:endParaRPr lang="en-US" sz="1800" b="0" dirty="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50000"/>
                      </a:schemeClr>
                    </a:solidFill>
                  </a:tcPr>
                </a:tc>
                <a:tc>
                  <a:txBody>
                    <a:bodyPr/>
                    <a:lstStyle/>
                    <a:p>
                      <a:pPr algn="ctr">
                        <a:buClrTx/>
                        <a:buSzTx/>
                        <a:buFontTx/>
                        <a:buNone/>
                      </a:pPr>
                      <a:r>
                        <a:rPr lang="en-US" sz="1800" b="0">
                          <a:solidFill>
                            <a:srgbClr val="000000"/>
                          </a:solidFill>
                          <a:latin typeface="华文仿宋" panose="02010600040101010101" charset="-122"/>
                          <a:ea typeface="华文仿宋" panose="02010600040101010101" charset="-122"/>
                        </a:rPr>
                        <a:t>8</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ClrTx/>
                        <a:buSzTx/>
                        <a:buFontTx/>
                        <a:buNone/>
                      </a:pPr>
                      <a:r>
                        <a:rPr lang="en-US" sz="1800" b="0">
                          <a:solidFill>
                            <a:srgbClr val="000000"/>
                          </a:solidFill>
                          <a:latin typeface="华文仿宋" panose="02010600040101010101" charset="-122"/>
                          <a:ea typeface="华文仿宋" panose="02010600040101010101" charset="-122"/>
                        </a:rPr>
                        <a:t>8</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ClrTx/>
                        <a:buSzTx/>
                        <a:buFontTx/>
                        <a:buNone/>
                      </a:pPr>
                      <a:r>
                        <a:rPr lang="en-US" sz="1800" b="0">
                          <a:solidFill>
                            <a:srgbClr val="000000"/>
                          </a:solidFill>
                          <a:latin typeface="华文仿宋" panose="02010600040101010101" charset="-122"/>
                          <a:ea typeface="华文仿宋" panose="02010600040101010101" charset="-122"/>
                        </a:rPr>
                        <a:t>8</a:t>
                      </a: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407035">
                <a:tc>
                  <a:txBody>
                    <a:bodyPr/>
                    <a:lstStyle/>
                    <a:p>
                      <a:pPr algn="ctr">
                        <a:buClrTx/>
                        <a:buSzTx/>
                        <a:buFontTx/>
                        <a:buNone/>
                      </a:pPr>
                      <a:r>
                        <a:rPr lang="en-US" sz="1800" b="0" dirty="0">
                          <a:solidFill>
                            <a:schemeClr val="bg1"/>
                          </a:solidFill>
                          <a:latin typeface="华文仿宋" panose="02010600040101010101" charset="-122"/>
                          <a:ea typeface="华文仿宋" panose="02010600040101010101" charset="-122"/>
                        </a:rPr>
                        <a:t>3/4分位数</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50000"/>
                      </a:schemeClr>
                    </a:solidFill>
                  </a:tcPr>
                </a:tc>
                <a:tc>
                  <a:txBody>
                    <a:bodyPr/>
                    <a:lstStyle/>
                    <a:p>
                      <a:pPr algn="ctr">
                        <a:buClrTx/>
                        <a:buSzTx/>
                        <a:buFontTx/>
                        <a:buNone/>
                      </a:pPr>
                      <a:r>
                        <a:rPr lang="en-US" sz="1800" b="0">
                          <a:solidFill>
                            <a:srgbClr val="000000"/>
                          </a:solidFill>
                          <a:latin typeface="华文仿宋" panose="02010600040101010101" charset="-122"/>
                          <a:ea typeface="华文仿宋" panose="02010600040101010101" charset="-122"/>
                        </a:rPr>
                        <a:t>9</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ClrTx/>
                        <a:buSzTx/>
                        <a:buFontTx/>
                        <a:buNone/>
                      </a:pPr>
                      <a:r>
                        <a:rPr lang="en-US" sz="1800" b="0">
                          <a:solidFill>
                            <a:srgbClr val="000000"/>
                          </a:solidFill>
                          <a:latin typeface="华文仿宋" panose="02010600040101010101" charset="-122"/>
                          <a:ea typeface="华文仿宋" panose="02010600040101010101" charset="-122"/>
                        </a:rPr>
                        <a:t>9</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ClrTx/>
                        <a:buSzTx/>
                        <a:buFontTx/>
                        <a:buNone/>
                      </a:pPr>
                      <a:r>
                        <a:rPr lang="en-US" sz="1800" b="0">
                          <a:solidFill>
                            <a:srgbClr val="000000"/>
                          </a:solidFill>
                          <a:latin typeface="华文仿宋" panose="02010600040101010101" charset="-122"/>
                          <a:ea typeface="华文仿宋" panose="02010600040101010101" charset="-122"/>
                        </a:rPr>
                        <a:t>9</a:t>
                      </a: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7"/>
                  </a:ext>
                </a:extLst>
              </a:tr>
              <a:tr h="384175">
                <a:tc>
                  <a:txBody>
                    <a:bodyPr/>
                    <a:lstStyle/>
                    <a:p>
                      <a:pPr algn="ctr">
                        <a:buClrTx/>
                        <a:buSzTx/>
                        <a:buFontTx/>
                        <a:buNone/>
                      </a:pPr>
                      <a:r>
                        <a:rPr lang="en-US" sz="1800" b="0" dirty="0" err="1">
                          <a:solidFill>
                            <a:schemeClr val="bg1"/>
                          </a:solidFill>
                          <a:latin typeface="华文仿宋" panose="02010600040101010101" charset="-122"/>
                          <a:ea typeface="华文仿宋" panose="02010600040101010101" charset="-122"/>
                        </a:rPr>
                        <a:t>最大值</a:t>
                      </a:r>
                      <a:endParaRPr lang="en-US" sz="1800" b="0" dirty="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50000"/>
                      </a:schemeClr>
                    </a:solidFill>
                  </a:tcPr>
                </a:tc>
                <a:tc>
                  <a:txBody>
                    <a:bodyPr/>
                    <a:lstStyle/>
                    <a:p>
                      <a:pPr algn="ctr">
                        <a:buClrTx/>
                        <a:buSzTx/>
                        <a:buFontTx/>
                        <a:buNone/>
                      </a:pPr>
                      <a:r>
                        <a:rPr lang="en-US" sz="1800" b="0">
                          <a:solidFill>
                            <a:srgbClr val="000000"/>
                          </a:solidFill>
                          <a:latin typeface="华文仿宋" panose="02010600040101010101" charset="-122"/>
                          <a:ea typeface="华文仿宋" panose="02010600040101010101" charset="-122"/>
                        </a:rPr>
                        <a:t>11</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ClrTx/>
                        <a:buSzTx/>
                        <a:buFontTx/>
                        <a:buNone/>
                      </a:pPr>
                      <a:r>
                        <a:rPr lang="en-US" sz="1800" b="0">
                          <a:solidFill>
                            <a:srgbClr val="000000"/>
                          </a:solidFill>
                          <a:latin typeface="华文仿宋" panose="02010600040101010101" charset="-122"/>
                          <a:ea typeface="华文仿宋" panose="02010600040101010101" charset="-122"/>
                        </a:rPr>
                        <a:t>10</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ClrTx/>
                        <a:buSzTx/>
                        <a:buFontTx/>
                        <a:buNone/>
                      </a:pPr>
                      <a:r>
                        <a:rPr lang="en-US" sz="1800" b="0" dirty="0">
                          <a:solidFill>
                            <a:srgbClr val="000000"/>
                          </a:solidFill>
                          <a:latin typeface="华文仿宋" panose="02010600040101010101" charset="-122"/>
                          <a:ea typeface="华文仿宋" panose="02010600040101010101" charset="-122"/>
                        </a:rPr>
                        <a:t>12</a:t>
                      </a: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设备性能分析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9.2.2 </a:t>
            </a:r>
            <a:r>
              <a:rPr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AGV设备的动作执行时间描述统计计算</a:t>
            </a:r>
          </a:p>
        </p:txBody>
      </p:sp>
      <p:graphicFrame>
        <p:nvGraphicFramePr>
          <p:cNvPr id="2" name="表格 1"/>
          <p:cNvGraphicFramePr/>
          <p:nvPr>
            <p:custDataLst>
              <p:tags r:id="rId1"/>
            </p:custDataLst>
          </p:nvPr>
        </p:nvGraphicFramePr>
        <p:xfrm>
          <a:off x="1127760" y="1772285"/>
          <a:ext cx="4707255" cy="4043045"/>
        </p:xfrm>
        <a:graphic>
          <a:graphicData uri="http://schemas.openxmlformats.org/drawingml/2006/table">
            <a:tbl>
              <a:tblPr firstRow="1" bandRow="1">
                <a:tableStyleId>{5C22544A-7EE6-4342-B048-85BDC9FD1C3A}</a:tableStyleId>
              </a:tblPr>
              <a:tblGrid>
                <a:gridCol w="1569085">
                  <a:extLst>
                    <a:ext uri="{9D8B030D-6E8A-4147-A177-3AD203B41FA5}">
                      <a16:colId xmlns:a16="http://schemas.microsoft.com/office/drawing/2014/main" val="20000"/>
                    </a:ext>
                  </a:extLst>
                </a:gridCol>
                <a:gridCol w="1569085">
                  <a:extLst>
                    <a:ext uri="{9D8B030D-6E8A-4147-A177-3AD203B41FA5}">
                      <a16:colId xmlns:a16="http://schemas.microsoft.com/office/drawing/2014/main" val="20001"/>
                    </a:ext>
                  </a:extLst>
                </a:gridCol>
                <a:gridCol w="1569085">
                  <a:extLst>
                    <a:ext uri="{9D8B030D-6E8A-4147-A177-3AD203B41FA5}">
                      <a16:colId xmlns:a16="http://schemas.microsoft.com/office/drawing/2014/main" val="20002"/>
                    </a:ext>
                  </a:extLst>
                </a:gridCol>
              </a:tblGrid>
              <a:tr h="722630">
                <a:tc gridSpan="3">
                  <a:txBody>
                    <a:bodyPr/>
                    <a:lstStyle/>
                    <a:p>
                      <a:pPr indent="0" algn="ctr">
                        <a:buNone/>
                      </a:pPr>
                      <a:r>
                        <a:rPr lang="zh-CN" sz="2000" b="1" dirty="0">
                          <a:solidFill>
                            <a:srgbClr val="000000"/>
                          </a:solidFill>
                          <a:latin typeface="华文仿宋" panose="02010600040101010101" charset="-122"/>
                          <a:ea typeface="华文仿宋" panose="02010600040101010101" charset="-122"/>
                          <a:cs typeface="华文仿宋" panose="02010600040101010101" charset="-122"/>
                        </a:rPr>
                        <a:t>AGV小车托盘升降性能分析</a:t>
                      </a:r>
                      <a:endParaRPr lang="zh-CN" altLang="en-US" sz="2000" b="1" dirty="0">
                        <a:solidFill>
                          <a:srgbClr val="000000"/>
                        </a:solidFill>
                        <a:latin typeface="华文仿宋" panose="02010600040101010101" charset="-122"/>
                        <a:ea typeface="华文仿宋" panose="02010600040101010101" charset="-122"/>
                        <a:cs typeface="华文仿宋" panose="02010600040101010101" charset="-122"/>
                      </a:endParaRPr>
                    </a:p>
                  </a:txBody>
                  <a:tcPr marL="12700" marR="12700" marT="12700" anchor="ctr">
                    <a:lnL>
                      <a:noFill/>
                    </a:lnL>
                    <a:lnR cap="flat">
                      <a:noFill/>
                    </a:lnR>
                    <a:lnT cap="flat">
                      <a:noFill/>
                    </a:lnT>
                    <a:lnB w="12700" cap="flat">
                      <a:solidFill>
                        <a:schemeClr val="tx1"/>
                      </a:solidFill>
                      <a:prstDash val="solid"/>
                    </a:lnB>
                    <a:lnTlToBr>
                      <a:noFill/>
                    </a:lnTlToBr>
                    <a:lnBlToTr>
                      <a:noFill/>
                    </a:lnBlToTr>
                    <a:noFill/>
                  </a:tcPr>
                </a:tc>
                <a:tc hMerge="1">
                  <a:txBody>
                    <a:bodyPr/>
                    <a:lstStyle/>
                    <a:p>
                      <a:endParaRPr lang="zh-CN"/>
                    </a:p>
                  </a:txBody>
                  <a:tcPr>
                    <a:lnT cap="flat">
                      <a:noFill/>
                    </a:lnT>
                    <a:lnB cap="flat">
                      <a:noFill/>
                    </a:lnB>
                  </a:tcPr>
                </a:tc>
                <a:tc hMerge="1">
                  <a:txBody>
                    <a:bodyPr/>
                    <a:lstStyle/>
                    <a:p>
                      <a:endParaRPr lang="zh-CN"/>
                    </a:p>
                  </a:txBody>
                  <a:tcPr>
                    <a:lnR cap="flat">
                      <a:noFill/>
                    </a:lnR>
                    <a:lnT cap="flat">
                      <a:noFill/>
                    </a:lnT>
                    <a:lnB cap="flat">
                      <a:noFill/>
                    </a:lnB>
                  </a:tcPr>
                </a:tc>
                <a:extLst>
                  <a:ext uri="{0D108BD9-81ED-4DB2-BD59-A6C34878D82A}">
                    <a16:rowId xmlns:a16="http://schemas.microsoft.com/office/drawing/2014/main" val="10000"/>
                  </a:ext>
                </a:extLst>
              </a:tr>
              <a:tr h="382270">
                <a:tc rowSpan="2">
                  <a:txBody>
                    <a:bodyPr/>
                    <a:lstStyle/>
                    <a:p>
                      <a:pPr indent="0" algn="ctr">
                        <a:buNone/>
                      </a:pPr>
                      <a:r>
                        <a:rPr lang="zh-CN" sz="1800" b="0">
                          <a:solidFill>
                            <a:schemeClr val="bg1"/>
                          </a:solidFill>
                          <a:latin typeface="华文仿宋" panose="02010600040101010101" charset="-122"/>
                          <a:ea typeface="华文仿宋" panose="02010600040101010101" charset="-122"/>
                        </a:rPr>
                        <a:t>统计量</a:t>
                      </a:r>
                      <a:endParaRPr lang="zh-CN" altLang="en-US" sz="1800" b="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tx1">
                        <a:lumMod val="75000"/>
                        <a:lumOff val="25000"/>
                      </a:schemeClr>
                    </a:solidFill>
                  </a:tcPr>
                </a:tc>
                <a:tc gridSpan="2">
                  <a:txBody>
                    <a:bodyPr/>
                    <a:lstStyle/>
                    <a:p>
                      <a:pPr indent="0" algn="ctr">
                        <a:buNone/>
                      </a:pPr>
                      <a:r>
                        <a:rPr lang="zh-CN" sz="1800" b="0">
                          <a:solidFill>
                            <a:schemeClr val="bg1"/>
                          </a:solidFill>
                          <a:latin typeface="华文仿宋" panose="02010600040101010101" charset="-122"/>
                          <a:ea typeface="华文仿宋" panose="02010600040101010101" charset="-122"/>
                        </a:rPr>
                        <a:t>动作类型</a:t>
                      </a:r>
                      <a:endParaRPr lang="zh-CN" altLang="en-US" sz="1800" b="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cap="flat">
                      <a:noFill/>
                    </a:lnR>
                    <a:lnT cap="flat">
                      <a:noFill/>
                    </a:lnT>
                    <a:lnB w="12700" cap="flat">
                      <a:solidFill>
                        <a:schemeClr val="tx1"/>
                      </a:solidFill>
                      <a:prstDash val="solid"/>
                    </a:lnB>
                    <a:lnTlToBr>
                      <a:noFill/>
                    </a:lnTlToBr>
                    <a:lnBlToTr>
                      <a:noFill/>
                    </a:lnBlToTr>
                    <a:solidFill>
                      <a:schemeClr val="tx1">
                        <a:lumMod val="75000"/>
                        <a:lumOff val="25000"/>
                      </a:schemeClr>
                    </a:solidFill>
                  </a:tcPr>
                </a:tc>
                <a:tc hMerge="1">
                  <a:txBody>
                    <a:bodyPr/>
                    <a:lstStyle/>
                    <a:p>
                      <a:endParaRPr lang="zh-CN"/>
                    </a:p>
                  </a:txBody>
                  <a:tcPr>
                    <a:lnR cap="flat">
                      <a:noFill/>
                    </a:lnR>
                    <a:lnT cap="flat">
                      <a:noFill/>
                    </a:lnT>
                    <a:lnB w="12700" cap="flat">
                      <a:solidFill>
                        <a:schemeClr val="tx1"/>
                      </a:solidFill>
                      <a:prstDash val="solid"/>
                    </a:lnB>
                  </a:tcPr>
                </a:tc>
                <a:extLst>
                  <a:ext uri="{0D108BD9-81ED-4DB2-BD59-A6C34878D82A}">
                    <a16:rowId xmlns:a16="http://schemas.microsoft.com/office/drawing/2014/main" val="10001"/>
                  </a:ext>
                </a:extLst>
              </a:tr>
              <a:tr h="381635">
                <a:tc vMerge="1">
                  <a:txBody>
                    <a:bodyPr/>
                    <a:lstStyle/>
                    <a:p>
                      <a:endParaRPr lang="zh-CN"/>
                    </a:p>
                  </a:txBody>
                  <a:tcPr>
                    <a:lnL w="12700">
                      <a:solidFill>
                        <a:schemeClr val="tx1"/>
                      </a:solidFill>
                      <a:prstDash val="solid"/>
                    </a:lnL>
                    <a:lnR w="12700">
                      <a:solidFill>
                        <a:schemeClr val="tx1"/>
                      </a:solidFill>
                      <a:prstDash val="solid"/>
                    </a:lnR>
                    <a:lnB w="12700" cap="flat">
                      <a:solidFill>
                        <a:schemeClr val="tx1"/>
                      </a:solidFill>
                      <a:prstDash val="solid"/>
                    </a:lnB>
                  </a:tcPr>
                </a:tc>
                <a:tc>
                  <a:txBody>
                    <a:bodyPr/>
                    <a:lstStyle/>
                    <a:p>
                      <a:pPr indent="0" algn="ctr">
                        <a:buNone/>
                      </a:pPr>
                      <a:r>
                        <a:rPr lang="zh-CN" sz="1800" b="0">
                          <a:solidFill>
                            <a:schemeClr val="bg1"/>
                          </a:solidFill>
                          <a:latin typeface="华文仿宋" panose="02010600040101010101" charset="-122"/>
                          <a:ea typeface="华文仿宋" panose="02010600040101010101" charset="-122"/>
                        </a:rPr>
                        <a:t>顶起</a:t>
                      </a:r>
                      <a:endParaRPr lang="zh-CN" altLang="en-US" sz="1800" b="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tx1">
                        <a:lumMod val="75000"/>
                        <a:lumOff val="25000"/>
                      </a:schemeClr>
                    </a:solidFill>
                  </a:tcPr>
                </a:tc>
                <a:tc>
                  <a:txBody>
                    <a:bodyPr/>
                    <a:lstStyle/>
                    <a:p>
                      <a:pPr indent="0" algn="ctr">
                        <a:buNone/>
                      </a:pPr>
                      <a:r>
                        <a:rPr lang="zh-CN" sz="1800" b="0">
                          <a:solidFill>
                            <a:schemeClr val="bg1"/>
                          </a:solidFill>
                          <a:latin typeface="华文仿宋" panose="02010600040101010101" charset="-122"/>
                          <a:ea typeface="华文仿宋" panose="02010600040101010101" charset="-122"/>
                        </a:rPr>
                        <a:t>放下</a:t>
                      </a:r>
                      <a:endParaRPr lang="zh-CN" altLang="en-US" sz="1800" b="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tx1">
                        <a:lumMod val="75000"/>
                        <a:lumOff val="25000"/>
                      </a:schemeClr>
                    </a:solidFill>
                  </a:tcPr>
                </a:tc>
                <a:extLst>
                  <a:ext uri="{0D108BD9-81ED-4DB2-BD59-A6C34878D82A}">
                    <a16:rowId xmlns:a16="http://schemas.microsoft.com/office/drawing/2014/main" val="10002"/>
                  </a:ext>
                </a:extLst>
              </a:tr>
              <a:tr h="382270">
                <a:tc>
                  <a:txBody>
                    <a:bodyPr/>
                    <a:lstStyle/>
                    <a:p>
                      <a:pPr indent="0" algn="ctr">
                        <a:buNone/>
                      </a:pPr>
                      <a:r>
                        <a:rPr lang="zh-CN" sz="1800" b="0">
                          <a:solidFill>
                            <a:schemeClr val="bg1"/>
                          </a:solidFill>
                          <a:latin typeface="华文仿宋" panose="02010600040101010101" charset="-122"/>
                          <a:ea typeface="华文仿宋" panose="02010600040101010101" charset="-122"/>
                        </a:rPr>
                        <a:t>最小值</a:t>
                      </a:r>
                      <a:endParaRPr lang="zh-CN" altLang="en-US" sz="1800" b="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tx1">
                        <a:lumMod val="75000"/>
                        <a:lumOff val="25000"/>
                      </a:schemeClr>
                    </a:solid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3</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2</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513715">
                <a:tc>
                  <a:txBody>
                    <a:bodyPr/>
                    <a:lstStyle/>
                    <a:p>
                      <a:pPr indent="0" algn="ctr">
                        <a:buNone/>
                      </a:pPr>
                      <a:r>
                        <a:rPr lang="zh-CN" sz="1800" b="0">
                          <a:solidFill>
                            <a:schemeClr val="bg1"/>
                          </a:solidFill>
                          <a:latin typeface="华文仿宋" panose="02010600040101010101" charset="-122"/>
                          <a:ea typeface="华文仿宋" panose="02010600040101010101" charset="-122"/>
                          <a:cs typeface="华文仿宋" panose="02010600040101010101" charset="-122"/>
                        </a:rPr>
                        <a:t>1/4分位数</a:t>
                      </a:r>
                      <a:endParaRPr lang="zh-CN" altLang="en-US" sz="1800" b="0">
                        <a:solidFill>
                          <a:schemeClr val="bg1"/>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tx1">
                        <a:lumMod val="75000"/>
                        <a:lumOff val="25000"/>
                      </a:schemeClr>
                    </a:solid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4</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3</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382270">
                <a:tc>
                  <a:txBody>
                    <a:bodyPr/>
                    <a:lstStyle/>
                    <a:p>
                      <a:pPr indent="0" algn="ctr">
                        <a:buNone/>
                      </a:pPr>
                      <a:r>
                        <a:rPr lang="zh-CN" sz="1800" b="0">
                          <a:solidFill>
                            <a:schemeClr val="bg1"/>
                          </a:solidFill>
                          <a:latin typeface="华文仿宋" panose="02010600040101010101" charset="-122"/>
                          <a:ea typeface="华文仿宋" panose="02010600040101010101" charset="-122"/>
                        </a:rPr>
                        <a:t>中位数</a:t>
                      </a:r>
                      <a:endParaRPr lang="zh-CN" altLang="en-US" sz="1800" b="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tx1">
                        <a:lumMod val="75000"/>
                        <a:lumOff val="25000"/>
                      </a:schemeClr>
                    </a:solid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4</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5</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382270">
                <a:tc>
                  <a:txBody>
                    <a:bodyPr/>
                    <a:lstStyle/>
                    <a:p>
                      <a:pPr indent="0" algn="ctr">
                        <a:buNone/>
                      </a:pPr>
                      <a:r>
                        <a:rPr lang="zh-CN" sz="1800" b="0">
                          <a:solidFill>
                            <a:schemeClr val="bg1"/>
                          </a:solidFill>
                          <a:latin typeface="华文仿宋" panose="02010600040101010101" charset="-122"/>
                          <a:ea typeface="华文仿宋" panose="02010600040101010101" charset="-122"/>
                        </a:rPr>
                        <a:t>均值</a:t>
                      </a:r>
                      <a:endParaRPr lang="zh-CN" altLang="en-US" sz="1800" b="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tx1">
                        <a:lumMod val="75000"/>
                        <a:lumOff val="25000"/>
                      </a:schemeClr>
                    </a:solid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5</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4</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513715">
                <a:tc>
                  <a:txBody>
                    <a:bodyPr/>
                    <a:lstStyle/>
                    <a:p>
                      <a:pPr indent="0" algn="ctr">
                        <a:buNone/>
                      </a:pPr>
                      <a:r>
                        <a:rPr lang="zh-CN" sz="1800" b="0">
                          <a:solidFill>
                            <a:schemeClr val="bg1"/>
                          </a:solidFill>
                          <a:latin typeface="华文仿宋" panose="02010600040101010101" charset="-122"/>
                          <a:ea typeface="华文仿宋" panose="02010600040101010101" charset="-122"/>
                          <a:cs typeface="华文仿宋" panose="02010600040101010101" charset="-122"/>
                        </a:rPr>
                        <a:t>3/4分位数</a:t>
                      </a:r>
                      <a:endParaRPr lang="zh-CN" altLang="en-US" sz="1800" b="0">
                        <a:solidFill>
                          <a:schemeClr val="bg1"/>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tx1">
                        <a:lumMod val="75000"/>
                        <a:lumOff val="25000"/>
                      </a:schemeClr>
                    </a:solid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8</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6</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7"/>
                  </a:ext>
                </a:extLst>
              </a:tr>
              <a:tr h="382270">
                <a:tc>
                  <a:txBody>
                    <a:bodyPr/>
                    <a:lstStyle/>
                    <a:p>
                      <a:pPr indent="0" algn="ctr">
                        <a:buNone/>
                      </a:pPr>
                      <a:r>
                        <a:rPr lang="zh-CN" sz="1800" b="0">
                          <a:solidFill>
                            <a:schemeClr val="bg1"/>
                          </a:solidFill>
                          <a:latin typeface="华文仿宋" panose="02010600040101010101" charset="-122"/>
                          <a:ea typeface="华文仿宋" panose="02010600040101010101" charset="-122"/>
                        </a:rPr>
                        <a:t>最大值</a:t>
                      </a:r>
                      <a:endParaRPr lang="zh-CN" altLang="en-US" sz="1800" b="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tx1">
                        <a:lumMod val="75000"/>
                        <a:lumOff val="25000"/>
                      </a:schemeClr>
                    </a:solid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11</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7</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3" name="表格 2"/>
          <p:cNvGraphicFramePr/>
          <p:nvPr>
            <p:custDataLst>
              <p:tags r:id="rId2"/>
            </p:custDataLst>
          </p:nvPr>
        </p:nvGraphicFramePr>
        <p:xfrm>
          <a:off x="6456045" y="1772285"/>
          <a:ext cx="4758690" cy="4043045"/>
        </p:xfrm>
        <a:graphic>
          <a:graphicData uri="http://schemas.openxmlformats.org/drawingml/2006/table">
            <a:tbl>
              <a:tblPr firstRow="1" bandRow="1">
                <a:tableStyleId>{5C22544A-7EE6-4342-B048-85BDC9FD1C3A}</a:tableStyleId>
              </a:tblPr>
              <a:tblGrid>
                <a:gridCol w="1586230">
                  <a:extLst>
                    <a:ext uri="{9D8B030D-6E8A-4147-A177-3AD203B41FA5}">
                      <a16:colId xmlns:a16="http://schemas.microsoft.com/office/drawing/2014/main" val="20000"/>
                    </a:ext>
                  </a:extLst>
                </a:gridCol>
                <a:gridCol w="1586230">
                  <a:extLst>
                    <a:ext uri="{9D8B030D-6E8A-4147-A177-3AD203B41FA5}">
                      <a16:colId xmlns:a16="http://schemas.microsoft.com/office/drawing/2014/main" val="20001"/>
                    </a:ext>
                  </a:extLst>
                </a:gridCol>
                <a:gridCol w="1586230">
                  <a:extLst>
                    <a:ext uri="{9D8B030D-6E8A-4147-A177-3AD203B41FA5}">
                      <a16:colId xmlns:a16="http://schemas.microsoft.com/office/drawing/2014/main" val="20002"/>
                    </a:ext>
                  </a:extLst>
                </a:gridCol>
              </a:tblGrid>
              <a:tr h="775335">
                <a:tc gridSpan="3">
                  <a:txBody>
                    <a:bodyPr/>
                    <a:lstStyle/>
                    <a:p>
                      <a:pPr algn="ctr">
                        <a:buClrTx/>
                        <a:buSzTx/>
                        <a:buFontTx/>
                        <a:buNone/>
                      </a:pPr>
                      <a:r>
                        <a:rPr lang="zh-CN" sz="2000">
                          <a:solidFill>
                            <a:srgbClr val="000000"/>
                          </a:solidFill>
                          <a:latin typeface="华文仿宋" panose="02010600040101010101" charset="-122"/>
                          <a:ea typeface="华文仿宋" panose="02010600040101010101" charset="-122"/>
                          <a:cs typeface="华文仿宋" panose="02010600040101010101" charset="-122"/>
                        </a:rPr>
                        <a:t>AGV小车行驶速度性能分析</a:t>
                      </a:r>
                    </a:p>
                  </a:txBody>
                  <a:tcPr marL="12700" marR="12700" marT="12700" anchor="ctr">
                    <a:lnL>
                      <a:noFill/>
                    </a:lnL>
                    <a:lnR cap="flat">
                      <a:noFill/>
                    </a:lnR>
                    <a:lnT cap="flat">
                      <a:noFill/>
                    </a:lnT>
                    <a:lnB w="12700" cap="flat">
                      <a:solidFill>
                        <a:schemeClr val="tx1"/>
                      </a:solidFill>
                      <a:prstDash val="solid"/>
                    </a:lnB>
                    <a:lnTlToBr>
                      <a:noFill/>
                    </a:lnTlToBr>
                    <a:lnBlToTr>
                      <a:noFill/>
                    </a:lnBlToTr>
                    <a:noFill/>
                  </a:tcPr>
                </a:tc>
                <a:tc hMerge="1">
                  <a:txBody>
                    <a:bodyPr/>
                    <a:lstStyle/>
                    <a:p>
                      <a:endParaRPr lang="zh-CN"/>
                    </a:p>
                  </a:txBody>
                  <a:tcPr>
                    <a:lnT cap="flat">
                      <a:noFill/>
                    </a:lnT>
                    <a:lnB cap="flat">
                      <a:noFill/>
                    </a:lnB>
                  </a:tcPr>
                </a:tc>
                <a:tc hMerge="1">
                  <a:txBody>
                    <a:bodyPr/>
                    <a:lstStyle/>
                    <a:p>
                      <a:endParaRPr lang="zh-CN"/>
                    </a:p>
                  </a:txBody>
                  <a:tcPr>
                    <a:lnR cap="flat">
                      <a:noFill/>
                    </a:lnR>
                    <a:lnT cap="flat">
                      <a:noFill/>
                    </a:lnT>
                    <a:lnB cap="flat">
                      <a:noFill/>
                    </a:lnB>
                  </a:tcPr>
                </a:tc>
                <a:extLst>
                  <a:ext uri="{0D108BD9-81ED-4DB2-BD59-A6C34878D82A}">
                    <a16:rowId xmlns:a16="http://schemas.microsoft.com/office/drawing/2014/main" val="10000"/>
                  </a:ext>
                </a:extLst>
              </a:tr>
              <a:tr h="379095">
                <a:tc rowSpan="2">
                  <a:txBody>
                    <a:bodyPr/>
                    <a:lstStyle/>
                    <a:p>
                      <a:pPr algn="ctr">
                        <a:buClrTx/>
                        <a:buSzTx/>
                        <a:buFontTx/>
                        <a:buNone/>
                      </a:pPr>
                      <a:r>
                        <a:rPr lang="zh-CN" sz="1800" b="0">
                          <a:solidFill>
                            <a:schemeClr val="bg1"/>
                          </a:solidFill>
                          <a:latin typeface="华文仿宋" panose="02010600040101010101" charset="-122"/>
                          <a:ea typeface="华文仿宋" panose="02010600040101010101" charset="-122"/>
                        </a:rPr>
                        <a:t>统计量</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5">
                        <a:lumMod val="75000"/>
                      </a:schemeClr>
                    </a:solidFill>
                  </a:tcPr>
                </a:tc>
                <a:tc gridSpan="2">
                  <a:txBody>
                    <a:bodyPr/>
                    <a:lstStyle/>
                    <a:p>
                      <a:pPr algn="ctr">
                        <a:buClrTx/>
                        <a:buSzTx/>
                        <a:buFontTx/>
                        <a:buNone/>
                      </a:pPr>
                      <a:r>
                        <a:rPr lang="zh-CN" sz="1800" b="0">
                          <a:solidFill>
                            <a:schemeClr val="bg1"/>
                          </a:solidFill>
                          <a:latin typeface="华文仿宋" panose="02010600040101010101" charset="-122"/>
                          <a:ea typeface="华文仿宋" panose="02010600040101010101" charset="-122"/>
                        </a:rPr>
                        <a:t>动作类型</a:t>
                      </a:r>
                    </a:p>
                  </a:txBody>
                  <a:tcPr marL="12700" marR="12700" marT="12700" anchor="ctr">
                    <a:lnL w="12700">
                      <a:solidFill>
                        <a:schemeClr val="tx1"/>
                      </a:solidFill>
                      <a:prstDash val="solid"/>
                    </a:lnL>
                    <a:lnR cap="flat">
                      <a:noFill/>
                    </a:lnR>
                    <a:lnT cap="flat">
                      <a:noFill/>
                    </a:lnT>
                    <a:lnB w="12700" cap="flat">
                      <a:solidFill>
                        <a:schemeClr val="tx1"/>
                      </a:solidFill>
                      <a:prstDash val="solid"/>
                    </a:lnB>
                    <a:lnTlToBr>
                      <a:noFill/>
                    </a:lnTlToBr>
                    <a:lnBlToTr>
                      <a:noFill/>
                    </a:lnBlToTr>
                    <a:solidFill>
                      <a:schemeClr val="accent5">
                        <a:lumMod val="75000"/>
                      </a:schemeClr>
                    </a:solidFill>
                  </a:tcPr>
                </a:tc>
                <a:tc hMerge="1">
                  <a:txBody>
                    <a:bodyPr/>
                    <a:lstStyle/>
                    <a:p>
                      <a:endParaRPr lang="zh-CN"/>
                    </a:p>
                  </a:txBody>
                  <a:tcPr>
                    <a:lnR cap="flat">
                      <a:noFill/>
                    </a:lnR>
                    <a:lnT cap="flat">
                      <a:noFill/>
                    </a:lnT>
                    <a:lnB w="12700" cap="flat">
                      <a:solidFill>
                        <a:schemeClr val="tx1"/>
                      </a:solidFill>
                      <a:prstDash val="solid"/>
                    </a:lnB>
                  </a:tcPr>
                </a:tc>
                <a:extLst>
                  <a:ext uri="{0D108BD9-81ED-4DB2-BD59-A6C34878D82A}">
                    <a16:rowId xmlns:a16="http://schemas.microsoft.com/office/drawing/2014/main" val="10001"/>
                  </a:ext>
                </a:extLst>
              </a:tr>
              <a:tr h="378460">
                <a:tc vMerge="1">
                  <a:txBody>
                    <a:bodyPr/>
                    <a:lstStyle/>
                    <a:p>
                      <a:endParaRPr lang="zh-CN"/>
                    </a:p>
                  </a:txBody>
                  <a:tcPr>
                    <a:lnL w="12700">
                      <a:solidFill>
                        <a:schemeClr val="tx1"/>
                      </a:solidFill>
                      <a:prstDash val="solid"/>
                    </a:lnL>
                    <a:lnR w="12700">
                      <a:solidFill>
                        <a:schemeClr val="tx1"/>
                      </a:solidFill>
                      <a:prstDash val="solid"/>
                    </a:lnR>
                    <a:lnB w="12700" cap="flat">
                      <a:solidFill>
                        <a:schemeClr val="tx1"/>
                      </a:solidFill>
                      <a:prstDash val="solid"/>
                    </a:lnB>
                  </a:tcPr>
                </a:tc>
                <a:tc>
                  <a:txBody>
                    <a:bodyPr/>
                    <a:lstStyle/>
                    <a:p>
                      <a:pPr algn="ctr">
                        <a:buClrTx/>
                        <a:buSzTx/>
                        <a:buFontTx/>
                        <a:buNone/>
                      </a:pPr>
                      <a:r>
                        <a:rPr lang="zh-CN" sz="1800" b="0">
                          <a:solidFill>
                            <a:schemeClr val="bg1"/>
                          </a:solidFill>
                          <a:latin typeface="华文仿宋" panose="02010600040101010101" charset="-122"/>
                          <a:ea typeface="华文仿宋" panose="02010600040101010101" charset="-122"/>
                        </a:rPr>
                        <a:t>空载行走</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5">
                        <a:lumMod val="75000"/>
                      </a:schemeClr>
                    </a:solidFill>
                  </a:tcPr>
                </a:tc>
                <a:tc>
                  <a:txBody>
                    <a:bodyPr/>
                    <a:lstStyle/>
                    <a:p>
                      <a:pPr algn="ctr">
                        <a:buClrTx/>
                        <a:buSzTx/>
                        <a:buFontTx/>
                        <a:buNone/>
                      </a:pPr>
                      <a:r>
                        <a:rPr lang="zh-CN" sz="1800" b="0">
                          <a:solidFill>
                            <a:schemeClr val="bg1"/>
                          </a:solidFill>
                          <a:latin typeface="华文仿宋" panose="02010600040101010101" charset="-122"/>
                          <a:ea typeface="华文仿宋" panose="02010600040101010101" charset="-122"/>
                        </a:rPr>
                        <a:t>负载行走</a:t>
                      </a: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5">
                        <a:lumMod val="75000"/>
                      </a:schemeClr>
                    </a:solidFill>
                  </a:tcPr>
                </a:tc>
                <a:extLst>
                  <a:ext uri="{0D108BD9-81ED-4DB2-BD59-A6C34878D82A}">
                    <a16:rowId xmlns:a16="http://schemas.microsoft.com/office/drawing/2014/main" val="10002"/>
                  </a:ext>
                </a:extLst>
              </a:tr>
              <a:tr h="377825">
                <a:tc>
                  <a:txBody>
                    <a:bodyPr/>
                    <a:lstStyle/>
                    <a:p>
                      <a:pPr indent="0" algn="ctr">
                        <a:buNone/>
                      </a:pPr>
                      <a:r>
                        <a:rPr lang="zh-CN" sz="1800" b="0" dirty="0">
                          <a:solidFill>
                            <a:schemeClr val="bg1"/>
                          </a:solidFill>
                          <a:latin typeface="华文仿宋" panose="02010600040101010101" charset="-122"/>
                          <a:ea typeface="华文仿宋" panose="02010600040101010101" charset="-122"/>
                        </a:rPr>
                        <a:t>最小值</a:t>
                      </a:r>
                      <a:endParaRPr lang="zh-CN" altLang="en-US" sz="1800" b="0" dirty="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5">
                        <a:lumMod val="75000"/>
                      </a:schemeClr>
                    </a:solid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0.25</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0.2</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499110">
                <a:tc>
                  <a:txBody>
                    <a:bodyPr/>
                    <a:lstStyle/>
                    <a:p>
                      <a:pPr indent="0" algn="ctr">
                        <a:buNone/>
                      </a:pPr>
                      <a:r>
                        <a:rPr lang="zh-CN" sz="1800" b="0" dirty="0">
                          <a:solidFill>
                            <a:schemeClr val="bg1"/>
                          </a:solidFill>
                          <a:latin typeface="华文仿宋" panose="02010600040101010101" charset="-122"/>
                          <a:ea typeface="华文仿宋" panose="02010600040101010101" charset="-122"/>
                          <a:cs typeface="华文仿宋" panose="02010600040101010101" charset="-122"/>
                        </a:rPr>
                        <a:t>1/4分位数</a:t>
                      </a:r>
                      <a:endParaRPr lang="zh-CN" altLang="en-US" sz="1800" b="0" dirty="0">
                        <a:solidFill>
                          <a:schemeClr val="bg1"/>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5">
                        <a:lumMod val="75000"/>
                      </a:schemeClr>
                    </a:solid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0.43</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0.56</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378460">
                <a:tc>
                  <a:txBody>
                    <a:bodyPr/>
                    <a:lstStyle/>
                    <a:p>
                      <a:pPr indent="0" algn="ctr">
                        <a:buNone/>
                      </a:pPr>
                      <a:r>
                        <a:rPr lang="zh-CN" sz="1800" b="0" dirty="0">
                          <a:solidFill>
                            <a:schemeClr val="bg1"/>
                          </a:solidFill>
                          <a:latin typeface="华文仿宋" panose="02010600040101010101" charset="-122"/>
                          <a:ea typeface="华文仿宋" panose="02010600040101010101" charset="-122"/>
                        </a:rPr>
                        <a:t>中位数</a:t>
                      </a:r>
                      <a:endParaRPr lang="zh-CN" altLang="en-US" sz="1800" b="0" dirty="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5">
                        <a:lumMod val="75000"/>
                      </a:schemeClr>
                    </a:solid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0.51</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0.71</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378460">
                <a:tc>
                  <a:txBody>
                    <a:bodyPr/>
                    <a:lstStyle/>
                    <a:p>
                      <a:pPr indent="0" algn="ctr">
                        <a:buNone/>
                      </a:pPr>
                      <a:r>
                        <a:rPr lang="zh-CN" sz="1800" b="0" dirty="0">
                          <a:solidFill>
                            <a:schemeClr val="bg1"/>
                          </a:solidFill>
                          <a:latin typeface="华文仿宋" panose="02010600040101010101" charset="-122"/>
                          <a:ea typeface="华文仿宋" panose="02010600040101010101" charset="-122"/>
                        </a:rPr>
                        <a:t>均值</a:t>
                      </a:r>
                      <a:endParaRPr lang="zh-CN" altLang="en-US" sz="1800" b="0" dirty="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5">
                        <a:lumMod val="75000"/>
                      </a:schemeClr>
                    </a:solid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0.4</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0.6</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497840">
                <a:tc>
                  <a:txBody>
                    <a:bodyPr/>
                    <a:lstStyle/>
                    <a:p>
                      <a:pPr indent="0" algn="ctr">
                        <a:buNone/>
                      </a:pPr>
                      <a:r>
                        <a:rPr lang="zh-CN" sz="1800" b="0" dirty="0">
                          <a:solidFill>
                            <a:schemeClr val="bg1"/>
                          </a:solidFill>
                          <a:latin typeface="华文仿宋" panose="02010600040101010101" charset="-122"/>
                          <a:ea typeface="华文仿宋" panose="02010600040101010101" charset="-122"/>
                          <a:cs typeface="华文仿宋" panose="02010600040101010101" charset="-122"/>
                        </a:rPr>
                        <a:t>3/4分位数</a:t>
                      </a:r>
                      <a:endParaRPr lang="zh-CN" altLang="en-US" sz="1800" b="0" dirty="0">
                        <a:solidFill>
                          <a:schemeClr val="bg1"/>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5">
                        <a:lumMod val="75000"/>
                      </a:schemeClr>
                    </a:solid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0.57</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0.85</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7"/>
                  </a:ext>
                </a:extLst>
              </a:tr>
              <a:tr h="378460">
                <a:tc>
                  <a:txBody>
                    <a:bodyPr/>
                    <a:lstStyle/>
                    <a:p>
                      <a:pPr indent="0" algn="ctr">
                        <a:buNone/>
                      </a:pPr>
                      <a:r>
                        <a:rPr lang="zh-CN" sz="1800" b="0" dirty="0">
                          <a:solidFill>
                            <a:schemeClr val="bg1"/>
                          </a:solidFill>
                          <a:latin typeface="华文仿宋" panose="02010600040101010101" charset="-122"/>
                          <a:ea typeface="华文仿宋" panose="02010600040101010101" charset="-122"/>
                        </a:rPr>
                        <a:t>最大值</a:t>
                      </a:r>
                      <a:endParaRPr lang="zh-CN" altLang="en-US" sz="1800" b="0" dirty="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5">
                        <a:lumMod val="75000"/>
                      </a:schemeClr>
                    </a:solid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0.73</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1.21</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设备性能分析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9.2.3 </a:t>
            </a:r>
            <a:r>
              <a:rPr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AGV设备的动作执行时间频率分布直方图</a:t>
            </a:r>
            <a:endParaRPr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271905" y="1700530"/>
            <a:ext cx="9093200" cy="1560830"/>
          </a:xfrm>
          <a:prstGeom prst="rect">
            <a:avLst/>
          </a:prstGeom>
          <a:noFill/>
        </p:spPr>
        <p:txBody>
          <a:bodyPr wrap="square" rtlCol="0" anchor="t">
            <a:spAutoFit/>
          </a:bodyPr>
          <a:lstStyle/>
          <a:p>
            <a:r>
              <a:rPr lang="zh-CN" altLang="en-US" sz="2000" b="1" dirty="0"/>
              <a:t>以搬运AGV 设备为例，统计一段时间内 AGV 设备的动作执行时间频率分布。</a:t>
            </a:r>
          </a:p>
          <a:p>
            <a:pPr>
              <a:lnSpc>
                <a:spcPct val="140000"/>
              </a:lnSpc>
            </a:pPr>
            <a:r>
              <a:rPr lang="zh-CN" altLang="en-US" dirty="0"/>
              <a:t>数据集9-1提供了A仓库搬运AGV设备3日内的18万余项任务数据，包含60万余个动作。对于各项性能指标，剔除了少量极端值。</a:t>
            </a:r>
          </a:p>
          <a:p>
            <a:pPr>
              <a:lnSpc>
                <a:spcPct val="140000"/>
              </a:lnSpc>
            </a:pPr>
            <a:r>
              <a:rPr lang="zh-CN" altLang="en-US" dirty="0"/>
              <a:t>依据给定数据，计算最大值、最小值、极差、</a:t>
            </a:r>
            <a:r>
              <a:rPr lang="zh-CN" altLang="en-US" b="1" dirty="0">
                <a:solidFill>
                  <a:srgbClr val="FF0000"/>
                </a:solidFill>
              </a:rPr>
              <a:t>分组数、分组组距</a:t>
            </a:r>
            <a:r>
              <a:rPr lang="zh-CN" altLang="en-US" dirty="0"/>
              <a:t>，再绘制直方图。</a:t>
            </a:r>
          </a:p>
        </p:txBody>
      </p:sp>
      <p:graphicFrame>
        <p:nvGraphicFramePr>
          <p:cNvPr id="5" name="表格 4"/>
          <p:cNvGraphicFramePr/>
          <p:nvPr>
            <p:custDataLst>
              <p:tags r:id="rId1"/>
            </p:custDataLst>
          </p:nvPr>
        </p:nvGraphicFramePr>
        <p:xfrm>
          <a:off x="10416540" y="3356610"/>
          <a:ext cx="931545" cy="2565400"/>
        </p:xfrm>
        <a:graphic>
          <a:graphicData uri="http://schemas.openxmlformats.org/drawingml/2006/table">
            <a:tbl>
              <a:tblPr firstRow="1" bandRow="1">
                <a:tableStyleId>{5C22544A-7EE6-4342-B048-85BDC9FD1C3A}</a:tableStyleId>
              </a:tblPr>
              <a:tblGrid>
                <a:gridCol w="931545">
                  <a:extLst>
                    <a:ext uri="{9D8B030D-6E8A-4147-A177-3AD203B41FA5}">
                      <a16:colId xmlns:a16="http://schemas.microsoft.com/office/drawing/2014/main" val="20000"/>
                    </a:ext>
                  </a:extLst>
                </a:gridCol>
              </a:tblGrid>
              <a:tr h="349250">
                <a:tc>
                  <a:txBody>
                    <a:bodyPr/>
                    <a:lstStyle/>
                    <a:p>
                      <a:pPr indent="0" algn="ctr">
                        <a:buNone/>
                      </a:pPr>
                      <a:r>
                        <a:rPr lang="zh-CN" sz="1800" b="1">
                          <a:solidFill>
                            <a:schemeClr val="bg1"/>
                          </a:solidFill>
                          <a:latin typeface="华文仿宋" panose="02010600040101010101" charset="-122"/>
                          <a:ea typeface="华文仿宋" panose="02010600040101010101" charset="-122"/>
                        </a:rPr>
                        <a:t>速度</a:t>
                      </a:r>
                      <a:endParaRPr lang="zh-CN" altLang="en-US" sz="1800" b="1">
                        <a:solidFill>
                          <a:schemeClr val="bg1"/>
                        </a:solidFill>
                        <a:latin typeface="华文仿宋" panose="02010600040101010101" charset="-122"/>
                        <a:ea typeface="华文仿宋" panose="02010600040101010101" charset="-122"/>
                      </a:endParaRPr>
                    </a:p>
                  </a:txBody>
                  <a:tcPr marL="12700" marR="12700" marT="12700" anchor="ctr">
                    <a:lnL>
                      <a:noFill/>
                    </a:lnL>
                    <a:lnR cap="flat">
                      <a:noFill/>
                    </a:lnR>
                    <a:lnT cap="flat">
                      <a:noFill/>
                    </a:lnT>
                    <a:lnB w="12700">
                      <a:solidFill>
                        <a:schemeClr val="tx1"/>
                      </a:solidFill>
                      <a:prstDash val="solid"/>
                    </a:lnB>
                    <a:lnTlToBr>
                      <a:noFill/>
                    </a:lnTlToBr>
                    <a:lnBlToTr>
                      <a:noFill/>
                    </a:lnBlToTr>
                    <a:solidFill>
                      <a:schemeClr val="accent1">
                        <a:lumMod val="50000"/>
                      </a:schemeClr>
                    </a:solidFill>
                  </a:tcPr>
                </a:tc>
                <a:extLst>
                  <a:ext uri="{0D108BD9-81ED-4DB2-BD59-A6C34878D82A}">
                    <a16:rowId xmlns:a16="http://schemas.microsoft.com/office/drawing/2014/main" val="10000"/>
                  </a:ext>
                </a:extLst>
              </a:tr>
              <a:tr h="316230">
                <a:tc>
                  <a:txBody>
                    <a:bodyPr/>
                    <a:lstStyle/>
                    <a:p>
                      <a:pPr indent="0" algn="ctr">
                        <a:buNone/>
                      </a:pPr>
                      <a:r>
                        <a:rPr lang="en-US" sz="1600" b="0">
                          <a:solidFill>
                            <a:srgbClr val="000000"/>
                          </a:solidFill>
                          <a:latin typeface="华文仿宋" panose="02010600040101010101" charset="-122"/>
                          <a:ea typeface="华文仿宋" panose="02010600040101010101" charset="-122"/>
                        </a:rPr>
                        <a:t>0.56 </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316230">
                <a:tc>
                  <a:txBody>
                    <a:bodyPr/>
                    <a:lstStyle/>
                    <a:p>
                      <a:pPr indent="0" algn="ctr">
                        <a:buNone/>
                      </a:pPr>
                      <a:r>
                        <a:rPr lang="en-US" sz="1600" b="0">
                          <a:solidFill>
                            <a:srgbClr val="000000"/>
                          </a:solidFill>
                          <a:latin typeface="华文仿宋" panose="02010600040101010101" charset="-122"/>
                          <a:ea typeface="华文仿宋" panose="02010600040101010101" charset="-122"/>
                        </a:rPr>
                        <a:t>0.68 </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317500">
                <a:tc>
                  <a:txBody>
                    <a:bodyPr/>
                    <a:lstStyle/>
                    <a:p>
                      <a:pPr indent="0" algn="ctr">
                        <a:buNone/>
                      </a:pPr>
                      <a:r>
                        <a:rPr lang="en-US" sz="1600" b="0">
                          <a:solidFill>
                            <a:srgbClr val="000000"/>
                          </a:solidFill>
                          <a:latin typeface="华文仿宋" panose="02010600040101010101" charset="-122"/>
                          <a:ea typeface="华文仿宋" panose="02010600040101010101" charset="-122"/>
                        </a:rPr>
                        <a:t>0.68 </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316230">
                <a:tc>
                  <a:txBody>
                    <a:bodyPr/>
                    <a:lstStyle/>
                    <a:p>
                      <a:pPr indent="0" algn="ctr">
                        <a:buNone/>
                      </a:pPr>
                      <a:r>
                        <a:rPr lang="en-US" sz="1600" b="0">
                          <a:solidFill>
                            <a:srgbClr val="000000"/>
                          </a:solidFill>
                          <a:latin typeface="华文仿宋" panose="02010600040101010101" charset="-122"/>
                          <a:ea typeface="华文仿宋" panose="02010600040101010101" charset="-122"/>
                        </a:rPr>
                        <a:t>0.64 </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316230">
                <a:tc>
                  <a:txBody>
                    <a:bodyPr/>
                    <a:lstStyle/>
                    <a:p>
                      <a:pPr indent="0" algn="ctr">
                        <a:buNone/>
                      </a:pPr>
                      <a:r>
                        <a:rPr lang="en-US" sz="1600" b="0">
                          <a:solidFill>
                            <a:srgbClr val="000000"/>
                          </a:solidFill>
                          <a:latin typeface="华文仿宋" panose="02010600040101010101" charset="-122"/>
                          <a:ea typeface="华文仿宋" panose="02010600040101010101" charset="-122"/>
                        </a:rPr>
                        <a:t>0.32 </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317500">
                <a:tc>
                  <a:txBody>
                    <a:bodyPr/>
                    <a:lstStyle/>
                    <a:p>
                      <a:pPr indent="0" algn="ctr">
                        <a:buNone/>
                      </a:pPr>
                      <a:r>
                        <a:rPr lang="en-US" sz="1600" b="0">
                          <a:solidFill>
                            <a:srgbClr val="000000"/>
                          </a:solidFill>
                          <a:latin typeface="华文仿宋" panose="02010600040101010101" charset="-122"/>
                          <a:ea typeface="华文仿宋" panose="02010600040101010101" charset="-122"/>
                        </a:rPr>
                        <a:t>0.67 </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316230">
                <a:tc>
                  <a:txBody>
                    <a:bodyPr/>
                    <a:lstStyle/>
                    <a:p>
                      <a:pPr indent="0" algn="ctr">
                        <a:buNone/>
                      </a:pPr>
                      <a:r>
                        <a:rPr lang="en-US" sz="1600" b="0">
                          <a:solidFill>
                            <a:srgbClr val="000000"/>
                          </a:solidFill>
                          <a:latin typeface="华文仿宋" panose="02010600040101010101" charset="-122"/>
                          <a:ea typeface="华文仿宋" panose="02010600040101010101" charset="-122"/>
                        </a:rPr>
                        <a:t>.....</a:t>
                      </a:r>
                      <a:r>
                        <a:rPr lang="en-US" sz="1100" b="0">
                          <a:solidFill>
                            <a:srgbClr val="000000"/>
                          </a:solidFill>
                          <a:latin typeface="等线" panose="02010600030101010101" pitchFamily="2" charset="-122"/>
                        </a:rPr>
                        <a:t> </a:t>
                      </a:r>
                      <a:endParaRPr lang="en-US" altLang="en-US" sz="11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3" name="表格 2"/>
          <p:cNvGraphicFramePr/>
          <p:nvPr>
            <p:custDataLst>
              <p:tags r:id="rId2"/>
            </p:custDataLst>
          </p:nvPr>
        </p:nvGraphicFramePr>
        <p:xfrm>
          <a:off x="1487805" y="3356610"/>
          <a:ext cx="8403590" cy="2565400"/>
        </p:xfrm>
        <a:graphic>
          <a:graphicData uri="http://schemas.openxmlformats.org/drawingml/2006/table">
            <a:tbl>
              <a:tblPr firstRow="1" bandRow="1">
                <a:tableStyleId>{5C22544A-7EE6-4342-B048-85BDC9FD1C3A}</a:tableStyleId>
              </a:tblPr>
              <a:tblGrid>
                <a:gridCol w="1326515">
                  <a:extLst>
                    <a:ext uri="{9D8B030D-6E8A-4147-A177-3AD203B41FA5}">
                      <a16:colId xmlns:a16="http://schemas.microsoft.com/office/drawing/2014/main" val="20000"/>
                    </a:ext>
                  </a:extLst>
                </a:gridCol>
                <a:gridCol w="1742440">
                  <a:extLst>
                    <a:ext uri="{9D8B030D-6E8A-4147-A177-3AD203B41FA5}">
                      <a16:colId xmlns:a16="http://schemas.microsoft.com/office/drawing/2014/main" val="20001"/>
                    </a:ext>
                  </a:extLst>
                </a:gridCol>
                <a:gridCol w="2356485">
                  <a:extLst>
                    <a:ext uri="{9D8B030D-6E8A-4147-A177-3AD203B41FA5}">
                      <a16:colId xmlns:a16="http://schemas.microsoft.com/office/drawing/2014/main" val="20002"/>
                    </a:ext>
                  </a:extLst>
                </a:gridCol>
                <a:gridCol w="1664970">
                  <a:extLst>
                    <a:ext uri="{9D8B030D-6E8A-4147-A177-3AD203B41FA5}">
                      <a16:colId xmlns:a16="http://schemas.microsoft.com/office/drawing/2014/main" val="20003"/>
                    </a:ext>
                  </a:extLst>
                </a:gridCol>
                <a:gridCol w="1313180">
                  <a:extLst>
                    <a:ext uri="{9D8B030D-6E8A-4147-A177-3AD203B41FA5}">
                      <a16:colId xmlns:a16="http://schemas.microsoft.com/office/drawing/2014/main" val="20004"/>
                    </a:ext>
                  </a:extLst>
                </a:gridCol>
              </a:tblGrid>
              <a:tr h="278130">
                <a:tc>
                  <a:txBody>
                    <a:bodyPr/>
                    <a:lstStyle/>
                    <a:p>
                      <a:pPr indent="0" algn="ctr">
                        <a:buNone/>
                      </a:pPr>
                      <a:r>
                        <a:rPr lang="zh-CN" sz="1400" b="0">
                          <a:solidFill>
                            <a:schemeClr val="bg1"/>
                          </a:solidFill>
                          <a:latin typeface="Arial" panose="020B0604020202020204" pitchFamily="34" charset="0"/>
                          <a:ea typeface="等线" panose="02010600030101010101" pitchFamily="2" charset="-122"/>
                        </a:rPr>
                        <a:t>动作序号</a:t>
                      </a:r>
                      <a:endParaRPr lang="zh-CN" altLang="en-US" sz="1400" b="0">
                        <a:solidFill>
                          <a:schemeClr val="bg1"/>
                        </a:solidFill>
                        <a:latin typeface="Arial" panose="020B0604020202020204" pitchFamily="34" charset="0"/>
                        <a:ea typeface="等线" panose="02010600030101010101" pitchFamily="2"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zh-CN" sz="1400" b="0">
                          <a:solidFill>
                            <a:schemeClr val="bg1"/>
                          </a:solidFill>
                          <a:latin typeface="Arial" panose="020B0604020202020204" pitchFamily="34" charset="0"/>
                          <a:ea typeface="等线" panose="02010600030101010101" pitchFamily="2" charset="-122"/>
                        </a:rPr>
                        <a:t>动作类型</a:t>
                      </a:r>
                      <a:endParaRPr lang="zh-CN" altLang="en-US" sz="1400" b="0">
                        <a:solidFill>
                          <a:schemeClr val="bg1"/>
                        </a:solidFill>
                        <a:latin typeface="Arial" panose="020B0604020202020204" pitchFamily="34" charset="0"/>
                        <a:ea typeface="等线" panose="02010600030101010101" pitchFamily="2"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zh-CN" sz="1400" b="0">
                          <a:solidFill>
                            <a:schemeClr val="bg1"/>
                          </a:solidFill>
                          <a:latin typeface="Arial" panose="020B0604020202020204" pitchFamily="34" charset="0"/>
                          <a:ea typeface="等线" panose="02010600030101010101" pitchFamily="2" charset="-122"/>
                        </a:rPr>
                        <a:t>行走距离（米）</a:t>
                      </a:r>
                      <a:endParaRPr lang="zh-CN" altLang="en-US" sz="1400" b="0">
                        <a:solidFill>
                          <a:schemeClr val="bg1"/>
                        </a:solidFill>
                        <a:latin typeface="Arial" panose="020B0604020202020204" pitchFamily="34" charset="0"/>
                        <a:ea typeface="等线" panose="02010600030101010101" pitchFamily="2"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zh-CN" sz="1400" b="0">
                          <a:solidFill>
                            <a:schemeClr val="bg1"/>
                          </a:solidFill>
                          <a:latin typeface="Arial" panose="020B0604020202020204" pitchFamily="34" charset="0"/>
                          <a:ea typeface="等线" panose="02010600030101010101" pitchFamily="2" charset="-122"/>
                        </a:rPr>
                        <a:t>时序时间（秒）</a:t>
                      </a:r>
                      <a:endParaRPr lang="zh-CN" altLang="en-US" sz="1400" b="0">
                        <a:solidFill>
                          <a:schemeClr val="bg1"/>
                        </a:solidFill>
                        <a:latin typeface="Arial" panose="020B0604020202020204" pitchFamily="34" charset="0"/>
                        <a:ea typeface="等线" panose="02010600030101010101" pitchFamily="2"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zh-CN" sz="1400" b="1">
                          <a:solidFill>
                            <a:srgbClr val="FF0000"/>
                          </a:solidFill>
                          <a:latin typeface="Arial" panose="020B0604020202020204" pitchFamily="34" charset="0"/>
                          <a:ea typeface="等线" panose="02010600030101010101" pitchFamily="2" charset="-122"/>
                        </a:rPr>
                        <a:t>速度</a:t>
                      </a:r>
                      <a:endParaRPr lang="zh-CN" altLang="en-US" sz="1400" b="1">
                        <a:solidFill>
                          <a:srgbClr val="FF0000"/>
                        </a:solidFill>
                        <a:latin typeface="Arial" panose="020B0604020202020204" pitchFamily="34" charset="0"/>
                        <a:ea typeface="等线" panose="02010600030101010101" pitchFamily="2" charset="-122"/>
                      </a:endParaRPr>
                    </a:p>
                  </a:txBody>
                  <a:tcPr marL="12700" marR="12700" marT="12700" anchor="ctr">
                    <a:lnL>
                      <a:noFill/>
                    </a:lnL>
                    <a:lnR cap="flat">
                      <a:noFill/>
                    </a:lnR>
                    <a:lnT cap="flat">
                      <a:noFill/>
                    </a:lnT>
                    <a:lnB w="12700" cap="flat">
                      <a:solidFill>
                        <a:schemeClr val="tx1"/>
                      </a:solidFill>
                      <a:prstDash val="solid"/>
                    </a:lnB>
                    <a:lnTlToBr>
                      <a:noFill/>
                    </a:lnTlToBr>
                    <a:lnBlToTr>
                      <a:noFill/>
                    </a:lnBlToTr>
                    <a:solidFill>
                      <a:schemeClr val="accent1">
                        <a:lumMod val="50000"/>
                      </a:schemeClr>
                    </a:solidFill>
                  </a:tcPr>
                </a:tc>
                <a:extLst>
                  <a:ext uri="{0D108BD9-81ED-4DB2-BD59-A6C34878D82A}">
                    <a16:rowId xmlns:a16="http://schemas.microsoft.com/office/drawing/2014/main" val="10000"/>
                  </a:ext>
                </a:extLst>
              </a:tr>
              <a:tr h="247650">
                <a:tc>
                  <a:txBody>
                    <a:bodyPr/>
                    <a:lstStyle/>
                    <a:p>
                      <a:pPr indent="0" algn="ctr">
                        <a:buNone/>
                      </a:pPr>
                      <a:r>
                        <a:rPr lang="en-US" sz="1200" b="0">
                          <a:solidFill>
                            <a:srgbClr val="000000"/>
                          </a:solidFill>
                          <a:latin typeface="等线" panose="02010600030101010101" pitchFamily="2" charset="-122"/>
                        </a:rPr>
                        <a:t>1</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负载行驶</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45.00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28.78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1">
                          <a:solidFill>
                            <a:srgbClr val="FF0000"/>
                          </a:solidFill>
                          <a:latin typeface="等线" panose="02010600030101010101" pitchFamily="2" charset="-122"/>
                        </a:rPr>
                        <a:t>0.56 </a:t>
                      </a:r>
                      <a:endParaRPr lang="en-US" altLang="en-US" sz="1200" b="1">
                        <a:solidFill>
                          <a:srgbClr val="FF0000"/>
                        </a:solidFill>
                        <a:latin typeface="等线" panose="02010600030101010101" pitchFamily="2"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247015">
                <a:tc>
                  <a:txBody>
                    <a:bodyPr/>
                    <a:lstStyle/>
                    <a:p>
                      <a:pPr indent="0" algn="ctr">
                        <a:buNone/>
                      </a:pPr>
                      <a:r>
                        <a:rPr lang="en-US" sz="1200" b="0">
                          <a:solidFill>
                            <a:srgbClr val="000000"/>
                          </a:solidFill>
                          <a:latin typeface="等线" panose="02010600030101010101" pitchFamily="2" charset="-122"/>
                        </a:rPr>
                        <a:t>2</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负载行驶</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39.00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20.68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1">
                          <a:solidFill>
                            <a:srgbClr val="FF0000"/>
                          </a:solidFill>
                          <a:latin typeface="等线" panose="02010600030101010101" pitchFamily="2" charset="-122"/>
                        </a:rPr>
                        <a:t>0.68 </a:t>
                      </a:r>
                      <a:endParaRPr lang="en-US" altLang="en-US" sz="1200" b="1">
                        <a:solidFill>
                          <a:srgbClr val="FF0000"/>
                        </a:solidFill>
                        <a:latin typeface="等线" panose="02010600030101010101" pitchFamily="2"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247015">
                <a:tc>
                  <a:txBody>
                    <a:bodyPr/>
                    <a:lstStyle/>
                    <a:p>
                      <a:pPr indent="0" algn="ctr">
                        <a:buNone/>
                      </a:pPr>
                      <a:r>
                        <a:rPr lang="en-US" sz="1200" b="0">
                          <a:solidFill>
                            <a:srgbClr val="000000"/>
                          </a:solidFill>
                          <a:latin typeface="等线" panose="02010600030101010101" pitchFamily="2" charset="-122"/>
                        </a:rPr>
                        <a:t>3</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负载行驶</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56.00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29.79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1">
                          <a:solidFill>
                            <a:srgbClr val="FF0000"/>
                          </a:solidFill>
                          <a:latin typeface="等线" panose="02010600030101010101" pitchFamily="2" charset="-122"/>
                        </a:rPr>
                        <a:t>0.68 </a:t>
                      </a:r>
                      <a:endParaRPr lang="en-US" altLang="en-US" sz="1200" b="1">
                        <a:solidFill>
                          <a:srgbClr val="FF0000"/>
                        </a:solidFill>
                        <a:latin typeface="等线" panose="02010600030101010101" pitchFamily="2"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247015">
                <a:tc>
                  <a:txBody>
                    <a:bodyPr/>
                    <a:lstStyle/>
                    <a:p>
                      <a:pPr indent="0" algn="ctr">
                        <a:buNone/>
                      </a:pPr>
                      <a:r>
                        <a:rPr lang="en-US" sz="1200" b="0">
                          <a:solidFill>
                            <a:srgbClr val="000000"/>
                          </a:solidFill>
                          <a:latin typeface="等线" panose="02010600030101010101" pitchFamily="2" charset="-122"/>
                        </a:rPr>
                        <a:t>4</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负载行驶</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32.00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18.08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1">
                          <a:solidFill>
                            <a:srgbClr val="FF0000"/>
                          </a:solidFill>
                          <a:latin typeface="等线" panose="02010600030101010101" pitchFamily="2" charset="-122"/>
                        </a:rPr>
                        <a:t>0.64 </a:t>
                      </a:r>
                      <a:endParaRPr lang="en-US" altLang="en-US" sz="1200" b="1">
                        <a:solidFill>
                          <a:srgbClr val="FF0000"/>
                        </a:solidFill>
                        <a:latin typeface="等线" panose="02010600030101010101" pitchFamily="2"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247650">
                <a:tc>
                  <a:txBody>
                    <a:bodyPr/>
                    <a:lstStyle/>
                    <a:p>
                      <a:pPr indent="0" algn="ctr">
                        <a:buNone/>
                      </a:pPr>
                      <a:r>
                        <a:rPr lang="en-US" sz="1200" b="0">
                          <a:solidFill>
                            <a:srgbClr val="000000"/>
                          </a:solidFill>
                          <a:latin typeface="等线" panose="02010600030101010101" pitchFamily="2" charset="-122"/>
                        </a:rPr>
                        <a:t>5</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负载行驶</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15.00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16.97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1">
                          <a:solidFill>
                            <a:srgbClr val="FF0000"/>
                          </a:solidFill>
                          <a:latin typeface="等线" panose="02010600030101010101" pitchFamily="2" charset="-122"/>
                        </a:rPr>
                        <a:t>0.32 </a:t>
                      </a:r>
                      <a:endParaRPr lang="en-US" altLang="en-US" sz="1200" b="1">
                        <a:solidFill>
                          <a:srgbClr val="FF0000"/>
                        </a:solidFill>
                        <a:latin typeface="等线" panose="02010600030101010101" pitchFamily="2"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247015">
                <a:tc>
                  <a:txBody>
                    <a:bodyPr/>
                    <a:lstStyle/>
                    <a:p>
                      <a:pPr indent="0" algn="ctr">
                        <a:buNone/>
                      </a:pPr>
                      <a:r>
                        <a:rPr lang="en-US" sz="1200" b="0">
                          <a:solidFill>
                            <a:srgbClr val="000000"/>
                          </a:solidFill>
                          <a:latin typeface="等线" panose="02010600030101010101" pitchFamily="2" charset="-122"/>
                        </a:rPr>
                        <a:t>6</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负载行驶</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45.00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24.12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1">
                          <a:solidFill>
                            <a:srgbClr val="FF0000"/>
                          </a:solidFill>
                          <a:latin typeface="等线" panose="02010600030101010101" pitchFamily="2" charset="-122"/>
                        </a:rPr>
                        <a:t>0.67 </a:t>
                      </a:r>
                      <a:endParaRPr lang="en-US" altLang="en-US" sz="1200" b="1">
                        <a:solidFill>
                          <a:srgbClr val="FF0000"/>
                        </a:solidFill>
                        <a:latin typeface="等线" panose="02010600030101010101" pitchFamily="2"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247015">
                <a:tc>
                  <a:txBody>
                    <a:bodyPr/>
                    <a:lstStyle/>
                    <a:p>
                      <a:pPr indent="0" algn="ctr">
                        <a:buNone/>
                      </a:pPr>
                      <a:r>
                        <a:rPr lang="en-US" sz="1200" b="0">
                          <a:solidFill>
                            <a:srgbClr val="000000"/>
                          </a:solidFill>
                          <a:latin typeface="等线" panose="02010600030101010101" pitchFamily="2" charset="-122"/>
                        </a:rPr>
                        <a:t>7</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负载行驶</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22.00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12.40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1">
                          <a:solidFill>
                            <a:srgbClr val="FF0000"/>
                          </a:solidFill>
                          <a:latin typeface="等线" panose="02010600030101010101" pitchFamily="2" charset="-122"/>
                        </a:rPr>
                        <a:t>0.64 </a:t>
                      </a:r>
                      <a:endParaRPr lang="en-US" altLang="en-US" sz="1200" b="1">
                        <a:solidFill>
                          <a:srgbClr val="FF0000"/>
                        </a:solidFill>
                        <a:latin typeface="等线" panose="02010600030101010101" pitchFamily="2"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7"/>
                  </a:ext>
                </a:extLst>
              </a:tr>
              <a:tr h="247015">
                <a:tc>
                  <a:txBody>
                    <a:bodyPr/>
                    <a:lstStyle/>
                    <a:p>
                      <a:pPr indent="0" algn="ctr">
                        <a:buNone/>
                      </a:pPr>
                      <a:r>
                        <a:rPr lang="en-US" sz="1200" b="0">
                          <a:solidFill>
                            <a:srgbClr val="000000"/>
                          </a:solidFill>
                          <a:latin typeface="等线" panose="02010600030101010101" pitchFamily="2" charset="-122"/>
                        </a:rPr>
                        <a:t>8</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负载行驶</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49.00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0">
                          <a:solidFill>
                            <a:srgbClr val="000000"/>
                          </a:solidFill>
                          <a:latin typeface="等线" panose="02010600030101010101" pitchFamily="2" charset="-122"/>
                        </a:rPr>
                        <a:t>56.02 </a:t>
                      </a:r>
                      <a:endParaRPr lang="en-US" altLang="en-US" sz="12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200" b="1">
                          <a:solidFill>
                            <a:srgbClr val="FF0000"/>
                          </a:solidFill>
                          <a:latin typeface="等线" panose="02010600030101010101" pitchFamily="2" charset="-122"/>
                        </a:rPr>
                        <a:t>0.31 </a:t>
                      </a:r>
                      <a:endParaRPr lang="en-US" altLang="en-US" sz="1200" b="1">
                        <a:solidFill>
                          <a:srgbClr val="FF0000"/>
                        </a:solidFill>
                        <a:latin typeface="等线" panose="02010600030101010101" pitchFamily="2"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8"/>
                  </a:ext>
                </a:extLst>
              </a:tr>
              <a:tr h="309880">
                <a:tc>
                  <a:txBody>
                    <a:bodyPr/>
                    <a:lstStyle/>
                    <a:p>
                      <a:pPr indent="0" algn="ctr">
                        <a:buNone/>
                      </a:pPr>
                      <a:r>
                        <a:rPr lang="en-US" altLang="zh-CN" sz="1600" b="1">
                          <a:solidFill>
                            <a:srgbClr val="000000"/>
                          </a:solidFill>
                          <a:latin typeface="等线" panose="02010600030101010101" pitchFamily="2" charset="-122"/>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1600" b="1">
                          <a:solidFill>
                            <a:srgbClr val="000000"/>
                          </a:solidFill>
                          <a:latin typeface="等线" panose="02010600030101010101" pitchFamily="2" charset="-122"/>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1600" b="1">
                          <a:solidFill>
                            <a:srgbClr val="000000"/>
                          </a:solidFill>
                          <a:latin typeface="等线" panose="02010600030101010101" pitchFamily="2" charset="-122"/>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1600" b="1">
                          <a:solidFill>
                            <a:srgbClr val="000000"/>
                          </a:solidFill>
                          <a:latin typeface="等线" panose="02010600030101010101" pitchFamily="2" charset="-122"/>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1600" b="1">
                          <a:solidFill>
                            <a:srgbClr val="FF0000"/>
                          </a:solidFill>
                          <a:latin typeface="等线" panose="02010600030101010101" pitchFamily="2" charset="-122"/>
                        </a:rPr>
                        <a:t>......</a:t>
                      </a: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287395" y="2492375"/>
            <a:ext cx="5904865" cy="2202815"/>
          </a:xfrm>
          <a:prstGeom prst="rect">
            <a:avLst/>
          </a:prstGeom>
          <a:solidFill>
            <a:schemeClr val="accent1">
              <a:lumMod val="50000"/>
            </a:schemeClr>
          </a:solidFill>
        </p:spPr>
        <p:txBody>
          <a:bodyPr wrap="square">
            <a:noAutofit/>
          </a:bodyPr>
          <a:lstStyle/>
          <a:p>
            <a:pPr marL="285750" indent="-285750">
              <a:lnSpc>
                <a:spcPct val="230000"/>
              </a:lnSpc>
              <a:buFont typeface="Wingdings" panose="05000000000000000000" pitchFamily="2" charset="2"/>
              <a:buChar char="u"/>
            </a:pPr>
            <a:r>
              <a:rPr lang="en-US" altLang="zh-CN" sz="2800" dirty="0">
                <a:solidFill>
                  <a:schemeClr val="bg1"/>
                </a:solidFill>
                <a:latin typeface="等线" panose="02010600030101010101" pitchFamily="2" charset="-122"/>
                <a:ea typeface="等线" panose="02010600030101010101" pitchFamily="2" charset="-122"/>
              </a:rPr>
              <a:t>9.1 </a:t>
            </a:r>
            <a:r>
              <a:rPr lang="zh-CN" altLang="en-US" sz="2800" dirty="0">
                <a:solidFill>
                  <a:schemeClr val="bg1"/>
                </a:solidFill>
                <a:latin typeface="等线" panose="02010600030101010101" pitchFamily="2" charset="-122"/>
                <a:ea typeface="等线" panose="02010600030101010101" pitchFamily="2" charset="-122"/>
              </a:rPr>
              <a:t>设备分类及应用场景概述</a:t>
            </a:r>
          </a:p>
          <a:p>
            <a:pPr marL="285750" indent="-285750">
              <a:lnSpc>
                <a:spcPct val="230000"/>
              </a:lnSpc>
              <a:buFont typeface="Wingdings" panose="05000000000000000000" pitchFamily="2" charset="2"/>
              <a:buChar char="u"/>
            </a:pPr>
            <a:r>
              <a:rPr lang="en-US" altLang="zh-CN" sz="2800" dirty="0">
                <a:solidFill>
                  <a:schemeClr val="bg1"/>
                </a:solidFill>
                <a:latin typeface="等线" panose="02010600030101010101" pitchFamily="2" charset="-122"/>
                <a:ea typeface="等线" panose="02010600030101010101" pitchFamily="2" charset="-122"/>
              </a:rPr>
              <a:t>9.2 </a:t>
            </a:r>
            <a:r>
              <a:rPr lang="zh-CN" altLang="en-US" sz="2800" dirty="0">
                <a:solidFill>
                  <a:schemeClr val="bg1"/>
                </a:solidFill>
                <a:latin typeface="等线" panose="02010600030101010101" pitchFamily="2" charset="-122"/>
                <a:ea typeface="等线" panose="02010600030101010101" pitchFamily="2" charset="-122"/>
              </a:rPr>
              <a:t>设备性能分析</a:t>
            </a:r>
          </a:p>
        </p:txBody>
      </p:sp>
      <p:sp>
        <p:nvSpPr>
          <p:cNvPr id="18" name="矩形 17"/>
          <p:cNvSpPr/>
          <p:nvPr/>
        </p:nvSpPr>
        <p:spPr>
          <a:xfrm>
            <a:off x="5231904" y="980728"/>
            <a:ext cx="1988480" cy="1322070"/>
          </a:xfrm>
          <a:prstGeom prst="rect">
            <a:avLst/>
          </a:prstGeom>
        </p:spPr>
        <p:txBody>
          <a:bodyPr wrap="square">
            <a:spAutoFit/>
          </a:bodyPr>
          <a:lstStyle/>
          <a:p>
            <a:pPr>
              <a:lnSpc>
                <a:spcPct val="250000"/>
              </a:lnSpc>
            </a:pPr>
            <a:r>
              <a:rPr lang="zh-CN" altLang="en-US" sz="3200" b="1" dirty="0">
                <a:solidFill>
                  <a:schemeClr val="bg2">
                    <a:lumMod val="50000"/>
                  </a:schemeClr>
                </a:solidFill>
                <a:latin typeface="等线" panose="02010600030101010101" pitchFamily="2" charset="-122"/>
                <a:ea typeface="等线" panose="02010600030101010101" pitchFamily="2" charset="-122"/>
              </a:rPr>
              <a:t>课程目录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17">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10" presetClass="emph" presetSubtype="0" fill="hold" nodeType="clickEffect">
                                  <p:stCondLst>
                                    <p:cond delay="0"/>
                                  </p:stCondLst>
                                  <p:childTnLst>
                                    <p:anim calcmode="discrete" valueType="str">
                                      <p:cBhvr override="childStyle">
                                        <p:cTn id="10" dur="2000" fill="hold"/>
                                        <p:tgtEl>
                                          <p:spTgt spid="17">
                                            <p:txEl>
                                              <p:pRg st="1" end="1"/>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设备性能分析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9.2.3 </a:t>
            </a:r>
            <a:r>
              <a:rPr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AGV设备的动作执行时间频率分布直方图</a:t>
            </a:r>
            <a:endParaRPr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文本框 6"/>
          <p:cNvSpPr txBox="1"/>
          <p:nvPr/>
        </p:nvSpPr>
        <p:spPr>
          <a:xfrm>
            <a:off x="889952" y="1700808"/>
            <a:ext cx="10412095" cy="2616101"/>
          </a:xfrm>
          <a:prstGeom prst="rect">
            <a:avLst/>
          </a:prstGeom>
          <a:noFill/>
          <a:ln w="28575">
            <a:solidFill>
              <a:schemeClr val="accent1">
                <a:lumMod val="50000"/>
              </a:schemeClr>
            </a:solidFill>
            <a:prstDash val="dash"/>
          </a:ln>
        </p:spPr>
        <p:txBody>
          <a:bodyPr wrap="square" rtlCol="0" anchor="t">
            <a:spAutoFit/>
          </a:bodyPr>
          <a:lstStyle/>
          <a:p>
            <a:r>
              <a:rPr lang="zh-CN" altLang="en-US" sz="2000" b="1" dirty="0">
                <a:solidFill>
                  <a:srgbClr val="FF0000"/>
                </a:solidFill>
              </a:rPr>
              <a:t>第一步：计算分组</a:t>
            </a:r>
          </a:p>
          <a:p>
            <a:r>
              <a:rPr lang="zh-CN" altLang="en-US" dirty="0"/>
              <a:t>（1）打开数据样本。</a:t>
            </a:r>
          </a:p>
          <a:p>
            <a:r>
              <a:rPr lang="zh-CN" altLang="en-US" dirty="0"/>
              <a:t>（2）在空白单元格输入“</a:t>
            </a:r>
            <a:r>
              <a:rPr lang="en-US" altLang="zh-CN" dirty="0"/>
              <a:t>=</a:t>
            </a:r>
            <a:r>
              <a:rPr lang="zh-CN" altLang="en-US" dirty="0"/>
              <a:t>”，单击“函数”选项卡。</a:t>
            </a:r>
          </a:p>
          <a:p>
            <a:r>
              <a:rPr lang="zh-CN" altLang="en-US" dirty="0"/>
              <a:t>（3）找到数据中的最大值（使用函数MAX）、最小值（使用函数MIN），选择数据，单击“确定”</a:t>
            </a:r>
          </a:p>
          <a:p>
            <a:r>
              <a:rPr lang="zh-CN" altLang="en-US" dirty="0"/>
              <a:t>（4）计算极差。在最小值单元格输入“极差”，在旁边的单元格输人“</a:t>
            </a:r>
            <a:r>
              <a:rPr lang="en-US" altLang="zh-CN" dirty="0"/>
              <a:t>=</a:t>
            </a:r>
            <a:r>
              <a:rPr lang="zh-CN" altLang="en-US" dirty="0"/>
              <a:t>”，用最大值减去最小值。</a:t>
            </a:r>
          </a:p>
          <a:p>
            <a:r>
              <a:rPr lang="zh-CN" altLang="en-US" dirty="0"/>
              <a:t>（5）</a:t>
            </a:r>
            <a:r>
              <a:rPr lang="zh-CN" altLang="en-US" b="1" dirty="0">
                <a:solidFill>
                  <a:srgbClr val="FF0000"/>
                </a:solidFill>
              </a:rPr>
              <a:t>计算分组数</a:t>
            </a:r>
            <a:r>
              <a:rPr lang="zh-CN" altLang="en-US" dirty="0"/>
              <a:t>。在极差单元格输入“分组数”，在旁边的单元格输人“=”，单击“函数”选项卡，分别选择“COUNT”函数（计算数据个数）和“SQRT”函数（计算个数和的平方根），并输入相应内容，其中“ROUNDUP”函数表示向上取整</a:t>
            </a:r>
          </a:p>
          <a:p>
            <a:r>
              <a:rPr lang="zh-CN" altLang="en-US" dirty="0"/>
              <a:t>（6）</a:t>
            </a:r>
            <a:r>
              <a:rPr lang="zh-CN" altLang="en-US" b="1" dirty="0">
                <a:solidFill>
                  <a:srgbClr val="FF0000"/>
                </a:solidFill>
              </a:rPr>
              <a:t>计算分组组距</a:t>
            </a:r>
            <a:r>
              <a:rPr lang="zh-CN" altLang="en-US" dirty="0"/>
              <a:t>。用“极差”单元格的数据除以“分组数”单元格的数据即分组组距</a:t>
            </a:r>
          </a:p>
        </p:txBody>
      </p:sp>
      <p:graphicFrame>
        <p:nvGraphicFramePr>
          <p:cNvPr id="2" name="表格 1"/>
          <p:cNvGraphicFramePr>
            <a:graphicFrameLocks noGrp="1"/>
          </p:cNvGraphicFramePr>
          <p:nvPr/>
        </p:nvGraphicFramePr>
        <p:xfrm>
          <a:off x="2783632" y="4509120"/>
          <a:ext cx="6336704" cy="1550670"/>
        </p:xfrm>
        <a:graphic>
          <a:graphicData uri="http://schemas.openxmlformats.org/drawingml/2006/table">
            <a:tbl>
              <a:tblPr>
                <a:tableStyleId>{5C22544A-7EE6-4342-B048-85BDC9FD1C3A}</a:tableStyleId>
              </a:tblPr>
              <a:tblGrid>
                <a:gridCol w="2448272">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222256">
                <a:tc>
                  <a:txBody>
                    <a:bodyPr/>
                    <a:lstStyle/>
                    <a:p>
                      <a:pPr algn="ctr" fontAlgn="ctr"/>
                      <a:r>
                        <a:rPr lang="zh-CN" altLang="en-US" sz="1800" b="1" u="none" strike="noStrike" dirty="0">
                          <a:solidFill>
                            <a:schemeClr val="bg1"/>
                          </a:solidFill>
                          <a:effectLst/>
                          <a:latin typeface="+mn-ea"/>
                          <a:ea typeface="+mn-ea"/>
                        </a:rPr>
                        <a:t>描述统计</a:t>
                      </a:r>
                      <a:endParaRPr lang="zh-CN" altLang="en-US" sz="1800" b="1"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zh-CN" altLang="en-US" sz="1800" b="1" i="0" u="none" strike="noStrike" dirty="0">
                          <a:solidFill>
                            <a:schemeClr val="bg1"/>
                          </a:solidFill>
                          <a:effectLst/>
                          <a:latin typeface="+mn-ea"/>
                          <a:ea typeface="+mn-ea"/>
                        </a:rPr>
                        <a:t>公式</a:t>
                      </a:r>
                    </a:p>
                  </a:txBody>
                  <a:tcPr marL="9525" marR="9525" marT="9525" marB="0" anchor="ctr">
                    <a:solidFill>
                      <a:schemeClr val="accent1">
                        <a:lumMod val="50000"/>
                      </a:schemeClr>
                    </a:solidFill>
                  </a:tcPr>
                </a:tc>
                <a:extLst>
                  <a:ext uri="{0D108BD9-81ED-4DB2-BD59-A6C34878D82A}">
                    <a16:rowId xmlns:a16="http://schemas.microsoft.com/office/drawing/2014/main" val="10000"/>
                  </a:ext>
                </a:extLst>
              </a:tr>
              <a:tr h="222256">
                <a:tc>
                  <a:txBody>
                    <a:bodyPr/>
                    <a:lstStyle/>
                    <a:p>
                      <a:pPr algn="ctr" fontAlgn="ctr"/>
                      <a:r>
                        <a:rPr lang="zh-CN" altLang="en-US" sz="1600" u="none" strike="noStrike" dirty="0">
                          <a:solidFill>
                            <a:schemeClr val="bg1"/>
                          </a:solidFill>
                          <a:effectLst/>
                          <a:latin typeface="+mn-ea"/>
                          <a:ea typeface="+mn-ea"/>
                        </a:rPr>
                        <a:t>最大值</a:t>
                      </a:r>
                      <a:endParaRPr lang="zh-CN" altLang="en-US" sz="1600" b="0" i="0" u="none" strike="noStrike" dirty="0">
                        <a:solidFill>
                          <a:schemeClr val="bg1"/>
                        </a:solidFill>
                        <a:effectLst/>
                        <a:latin typeface="+mn-ea"/>
                        <a:ea typeface="+mn-ea"/>
                      </a:endParaRPr>
                    </a:p>
                  </a:txBody>
                  <a:tcPr marL="9525" marR="9525" marT="9525" marB="0" anchor="ctr">
                    <a:solidFill>
                      <a:schemeClr val="accent1">
                        <a:lumMod val="75000"/>
                      </a:schemeClr>
                    </a:solidFill>
                  </a:tcPr>
                </a:tc>
                <a:tc>
                  <a:txBody>
                    <a:bodyPr/>
                    <a:lstStyle/>
                    <a:p>
                      <a:pPr algn="ctr" fontAlgn="ctr"/>
                      <a:r>
                        <a:rPr lang="en-US" sz="1600" u="none" strike="noStrike" dirty="0">
                          <a:solidFill>
                            <a:schemeClr val="bg1"/>
                          </a:solidFill>
                          <a:effectLst/>
                          <a:latin typeface="+mn-ea"/>
                          <a:ea typeface="+mn-ea"/>
                        </a:rPr>
                        <a:t>=MAX(A:A)</a:t>
                      </a:r>
                      <a:endParaRPr lang="en-US" sz="1600" b="0" i="0" u="none" strike="noStrike" dirty="0">
                        <a:solidFill>
                          <a:schemeClr val="bg1"/>
                        </a:solidFill>
                        <a:effectLst/>
                        <a:latin typeface="+mn-ea"/>
                        <a:ea typeface="+mn-ea"/>
                      </a:endParaRPr>
                    </a:p>
                  </a:txBody>
                  <a:tcPr marL="9525" marR="9525" marT="9525" marB="0" anchor="ctr">
                    <a:solidFill>
                      <a:schemeClr val="accent1">
                        <a:lumMod val="75000"/>
                      </a:schemeClr>
                    </a:solidFill>
                  </a:tcPr>
                </a:tc>
                <a:extLst>
                  <a:ext uri="{0D108BD9-81ED-4DB2-BD59-A6C34878D82A}">
                    <a16:rowId xmlns:a16="http://schemas.microsoft.com/office/drawing/2014/main" val="10001"/>
                  </a:ext>
                </a:extLst>
              </a:tr>
              <a:tr h="222256">
                <a:tc>
                  <a:txBody>
                    <a:bodyPr/>
                    <a:lstStyle/>
                    <a:p>
                      <a:pPr algn="ctr" fontAlgn="ctr"/>
                      <a:r>
                        <a:rPr lang="zh-CN" altLang="en-US" sz="1600" u="none" strike="noStrike">
                          <a:solidFill>
                            <a:schemeClr val="bg1"/>
                          </a:solidFill>
                          <a:effectLst/>
                          <a:latin typeface="+mn-ea"/>
                          <a:ea typeface="+mn-ea"/>
                        </a:rPr>
                        <a:t>最小值</a:t>
                      </a:r>
                      <a:endParaRPr lang="zh-CN" altLang="en-US" sz="1600" b="0" i="0" u="none" strike="noStrike">
                        <a:solidFill>
                          <a:schemeClr val="bg1"/>
                        </a:solidFill>
                        <a:effectLst/>
                        <a:latin typeface="+mn-ea"/>
                        <a:ea typeface="+mn-ea"/>
                      </a:endParaRPr>
                    </a:p>
                  </a:txBody>
                  <a:tcPr marL="9525" marR="9525" marT="9525" marB="0" anchor="ctr">
                    <a:solidFill>
                      <a:schemeClr val="accent1">
                        <a:lumMod val="75000"/>
                      </a:schemeClr>
                    </a:solidFill>
                  </a:tcPr>
                </a:tc>
                <a:tc>
                  <a:txBody>
                    <a:bodyPr/>
                    <a:lstStyle/>
                    <a:p>
                      <a:pPr algn="ctr" fontAlgn="ctr"/>
                      <a:r>
                        <a:rPr lang="en-US" sz="1600" u="none" strike="noStrike" dirty="0">
                          <a:solidFill>
                            <a:schemeClr val="bg1"/>
                          </a:solidFill>
                          <a:effectLst/>
                          <a:latin typeface="+mn-ea"/>
                          <a:ea typeface="+mn-ea"/>
                        </a:rPr>
                        <a:t>=MIN(A:A)</a:t>
                      </a:r>
                      <a:endParaRPr lang="en-US" sz="1600" b="0" i="0" u="none" strike="noStrike" dirty="0">
                        <a:solidFill>
                          <a:schemeClr val="bg1"/>
                        </a:solidFill>
                        <a:effectLst/>
                        <a:latin typeface="+mn-ea"/>
                        <a:ea typeface="+mn-ea"/>
                      </a:endParaRPr>
                    </a:p>
                  </a:txBody>
                  <a:tcPr marL="9525" marR="9525" marT="9525" marB="0" anchor="ctr">
                    <a:solidFill>
                      <a:schemeClr val="accent1">
                        <a:lumMod val="75000"/>
                      </a:schemeClr>
                    </a:solidFill>
                  </a:tcPr>
                </a:tc>
                <a:extLst>
                  <a:ext uri="{0D108BD9-81ED-4DB2-BD59-A6C34878D82A}">
                    <a16:rowId xmlns:a16="http://schemas.microsoft.com/office/drawing/2014/main" val="10002"/>
                  </a:ext>
                </a:extLst>
              </a:tr>
              <a:tr h="222256">
                <a:tc>
                  <a:txBody>
                    <a:bodyPr/>
                    <a:lstStyle/>
                    <a:p>
                      <a:pPr algn="ctr" fontAlgn="ctr"/>
                      <a:r>
                        <a:rPr lang="zh-CN" altLang="en-US" sz="1600" u="none" strike="noStrike">
                          <a:solidFill>
                            <a:schemeClr val="bg1"/>
                          </a:solidFill>
                          <a:effectLst/>
                          <a:latin typeface="+mn-ea"/>
                          <a:ea typeface="+mn-ea"/>
                        </a:rPr>
                        <a:t>极差</a:t>
                      </a:r>
                      <a:endParaRPr lang="zh-CN" altLang="en-US" sz="1600" b="0" i="0" u="none" strike="noStrike">
                        <a:solidFill>
                          <a:schemeClr val="bg1"/>
                        </a:solidFill>
                        <a:effectLst/>
                        <a:latin typeface="+mn-ea"/>
                        <a:ea typeface="+mn-ea"/>
                      </a:endParaRPr>
                    </a:p>
                  </a:txBody>
                  <a:tcPr marL="9525" marR="9525" marT="9525" marB="0" anchor="ctr">
                    <a:solidFill>
                      <a:schemeClr val="accent1">
                        <a:lumMod val="75000"/>
                      </a:schemeClr>
                    </a:solidFill>
                  </a:tcPr>
                </a:tc>
                <a:tc>
                  <a:txBody>
                    <a:bodyPr/>
                    <a:lstStyle/>
                    <a:p>
                      <a:pPr algn="ctr" fontAlgn="ctr"/>
                      <a:r>
                        <a:rPr lang="en-US" sz="1600" u="none" strike="noStrike" dirty="0">
                          <a:solidFill>
                            <a:schemeClr val="bg1"/>
                          </a:solidFill>
                          <a:effectLst/>
                          <a:latin typeface="+mn-ea"/>
                          <a:ea typeface="+mn-ea"/>
                        </a:rPr>
                        <a:t>=D2-D3</a:t>
                      </a:r>
                      <a:endParaRPr lang="en-US" sz="1600" b="0" i="0" u="none" strike="noStrike" dirty="0">
                        <a:solidFill>
                          <a:schemeClr val="bg1"/>
                        </a:solidFill>
                        <a:effectLst/>
                        <a:latin typeface="+mn-ea"/>
                        <a:ea typeface="+mn-ea"/>
                      </a:endParaRPr>
                    </a:p>
                  </a:txBody>
                  <a:tcPr marL="9525" marR="9525" marT="9525" marB="0" anchor="ctr">
                    <a:solidFill>
                      <a:schemeClr val="accent1">
                        <a:lumMod val="75000"/>
                      </a:schemeClr>
                    </a:solidFill>
                  </a:tcPr>
                </a:tc>
                <a:extLst>
                  <a:ext uri="{0D108BD9-81ED-4DB2-BD59-A6C34878D82A}">
                    <a16:rowId xmlns:a16="http://schemas.microsoft.com/office/drawing/2014/main" val="10003"/>
                  </a:ext>
                </a:extLst>
              </a:tr>
              <a:tr h="222256">
                <a:tc>
                  <a:txBody>
                    <a:bodyPr/>
                    <a:lstStyle/>
                    <a:p>
                      <a:pPr algn="ctr" fontAlgn="ctr"/>
                      <a:r>
                        <a:rPr lang="zh-CN" altLang="en-US" sz="1600" u="none" strike="noStrike">
                          <a:solidFill>
                            <a:schemeClr val="bg1"/>
                          </a:solidFill>
                          <a:effectLst/>
                          <a:latin typeface="+mn-ea"/>
                          <a:ea typeface="+mn-ea"/>
                        </a:rPr>
                        <a:t>分组数</a:t>
                      </a:r>
                      <a:endParaRPr lang="zh-CN" altLang="en-US" sz="1600" b="0" i="0" u="none" strike="noStrike">
                        <a:solidFill>
                          <a:schemeClr val="bg1"/>
                        </a:solidFill>
                        <a:effectLst/>
                        <a:latin typeface="+mn-ea"/>
                        <a:ea typeface="+mn-ea"/>
                      </a:endParaRPr>
                    </a:p>
                  </a:txBody>
                  <a:tcPr marL="9525" marR="9525" marT="9525" marB="0" anchor="ctr">
                    <a:solidFill>
                      <a:schemeClr val="accent1">
                        <a:lumMod val="75000"/>
                      </a:schemeClr>
                    </a:solidFill>
                  </a:tcPr>
                </a:tc>
                <a:tc>
                  <a:txBody>
                    <a:bodyPr/>
                    <a:lstStyle/>
                    <a:p>
                      <a:pPr algn="ctr" fontAlgn="ctr"/>
                      <a:r>
                        <a:rPr lang="en-US" sz="1600" u="none" strike="noStrike" dirty="0">
                          <a:solidFill>
                            <a:schemeClr val="bg1"/>
                          </a:solidFill>
                          <a:effectLst/>
                          <a:latin typeface="+mn-ea"/>
                          <a:ea typeface="+mn-ea"/>
                        </a:rPr>
                        <a:t>=ROUNDUP(SQRT(COUNT(A:A)),0)</a:t>
                      </a:r>
                      <a:endParaRPr lang="en-US" sz="1600" b="0" i="0" u="none" strike="noStrike" dirty="0">
                        <a:solidFill>
                          <a:schemeClr val="bg1"/>
                        </a:solidFill>
                        <a:effectLst/>
                        <a:latin typeface="+mn-ea"/>
                        <a:ea typeface="+mn-ea"/>
                      </a:endParaRPr>
                    </a:p>
                  </a:txBody>
                  <a:tcPr marL="9525" marR="9525" marT="9525" marB="0" anchor="ctr">
                    <a:solidFill>
                      <a:schemeClr val="accent1">
                        <a:lumMod val="75000"/>
                      </a:schemeClr>
                    </a:solidFill>
                  </a:tcPr>
                </a:tc>
                <a:extLst>
                  <a:ext uri="{0D108BD9-81ED-4DB2-BD59-A6C34878D82A}">
                    <a16:rowId xmlns:a16="http://schemas.microsoft.com/office/drawing/2014/main" val="10004"/>
                  </a:ext>
                </a:extLst>
              </a:tr>
              <a:tr h="222256">
                <a:tc>
                  <a:txBody>
                    <a:bodyPr/>
                    <a:lstStyle/>
                    <a:p>
                      <a:pPr algn="ctr" fontAlgn="ctr"/>
                      <a:r>
                        <a:rPr lang="zh-CN" altLang="en-US" sz="1600" u="none" strike="noStrike">
                          <a:solidFill>
                            <a:schemeClr val="bg1"/>
                          </a:solidFill>
                          <a:effectLst/>
                          <a:latin typeface="+mn-ea"/>
                          <a:ea typeface="+mn-ea"/>
                        </a:rPr>
                        <a:t>分组组距</a:t>
                      </a:r>
                      <a:endParaRPr lang="zh-CN" altLang="en-US" sz="1600" b="0" i="0" u="none" strike="noStrike">
                        <a:solidFill>
                          <a:schemeClr val="bg1"/>
                        </a:solidFill>
                        <a:effectLst/>
                        <a:latin typeface="+mn-ea"/>
                        <a:ea typeface="+mn-ea"/>
                      </a:endParaRPr>
                    </a:p>
                  </a:txBody>
                  <a:tcPr marL="9525" marR="9525" marT="9525" marB="0" anchor="ctr">
                    <a:solidFill>
                      <a:schemeClr val="accent1">
                        <a:lumMod val="75000"/>
                      </a:schemeClr>
                    </a:solidFill>
                  </a:tcPr>
                </a:tc>
                <a:tc>
                  <a:txBody>
                    <a:bodyPr/>
                    <a:lstStyle/>
                    <a:p>
                      <a:pPr algn="ctr" fontAlgn="ctr"/>
                      <a:r>
                        <a:rPr lang="en-US" sz="1600" u="none" strike="noStrike" dirty="0">
                          <a:solidFill>
                            <a:schemeClr val="bg1"/>
                          </a:solidFill>
                          <a:effectLst/>
                          <a:latin typeface="+mn-ea"/>
                          <a:ea typeface="+mn-ea"/>
                        </a:rPr>
                        <a:t>=D4/D5</a:t>
                      </a:r>
                      <a:endParaRPr lang="en-US" sz="1600" b="0" i="0" u="none" strike="noStrike" dirty="0">
                        <a:solidFill>
                          <a:schemeClr val="bg1"/>
                        </a:solidFill>
                        <a:effectLst/>
                        <a:latin typeface="+mn-ea"/>
                        <a:ea typeface="+mn-ea"/>
                      </a:endParaRPr>
                    </a:p>
                  </a:txBody>
                  <a:tcPr marL="9525" marR="9525" marT="9525" marB="0" anchor="ctr">
                    <a:solidFill>
                      <a:schemeClr val="accent1">
                        <a:lumMod val="75000"/>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设备性能分析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9.2.3 </a:t>
            </a:r>
            <a:r>
              <a:rPr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AGV设备的动作执行时间频率分布直方图</a:t>
            </a:r>
            <a:endParaRPr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4" name="组合 3"/>
          <p:cNvGrpSpPr/>
          <p:nvPr/>
        </p:nvGrpSpPr>
        <p:grpSpPr>
          <a:xfrm>
            <a:off x="2495709" y="1988840"/>
            <a:ext cx="6498199" cy="3625216"/>
            <a:chOff x="2495709" y="1988840"/>
            <a:chExt cx="2983506" cy="3377377"/>
          </a:xfrm>
        </p:grpSpPr>
        <p:graphicFrame>
          <p:nvGraphicFramePr>
            <p:cNvPr id="6" name="表格 5"/>
            <p:cNvGraphicFramePr/>
            <p:nvPr>
              <p:custDataLst>
                <p:tags r:id="rId1"/>
              </p:custDataLst>
            </p:nvPr>
          </p:nvGraphicFramePr>
          <p:xfrm>
            <a:off x="3553608" y="1988840"/>
            <a:ext cx="1925607" cy="3377377"/>
          </p:xfrm>
          <a:graphic>
            <a:graphicData uri="http://schemas.openxmlformats.org/drawingml/2006/table">
              <a:tbl>
                <a:tblPr firstRow="1" bandRow="1">
                  <a:tableStyleId>{5C22544A-7EE6-4342-B048-85BDC9FD1C3A}</a:tableStyleId>
                </a:tblPr>
                <a:tblGrid>
                  <a:gridCol w="2181081">
                    <a:extLst>
                      <a:ext uri="{9D8B030D-6E8A-4147-A177-3AD203B41FA5}">
                        <a16:colId xmlns:a16="http://schemas.microsoft.com/office/drawing/2014/main" val="20000"/>
                      </a:ext>
                    </a:extLst>
                  </a:gridCol>
                  <a:gridCol w="2012971">
                    <a:extLst>
                      <a:ext uri="{9D8B030D-6E8A-4147-A177-3AD203B41FA5}">
                        <a16:colId xmlns:a16="http://schemas.microsoft.com/office/drawing/2014/main" val="20001"/>
                      </a:ext>
                    </a:extLst>
                  </a:gridCol>
                </a:tblGrid>
                <a:tr h="646229">
                  <a:tc gridSpan="2">
                    <a:txBody>
                      <a:bodyPr/>
                      <a:lstStyle/>
                      <a:p>
                        <a:pPr algn="ctr">
                          <a:buClrTx/>
                          <a:buSzTx/>
                          <a:buFontTx/>
                          <a:buNone/>
                        </a:pPr>
                        <a:r>
                          <a:rPr lang="zh-CN" sz="1800">
                            <a:solidFill>
                              <a:schemeClr val="bg1"/>
                            </a:solidFill>
                            <a:latin typeface="华文仿宋" panose="02010600040101010101" charset="-122"/>
                            <a:ea typeface="华文仿宋" panose="02010600040101010101" charset="-122"/>
                          </a:rPr>
                          <a:t>描述统计</a:t>
                        </a:r>
                      </a:p>
                    </a:txBody>
                    <a:tcPr marL="12700" marR="12700" marT="12700" anchor="ctr">
                      <a:lnL>
                        <a:noFill/>
                      </a:lnL>
                      <a:lnR cap="flat">
                        <a:noFill/>
                      </a:lnR>
                      <a:lnT cap="flat">
                        <a:noFill/>
                      </a:lnT>
                      <a:lnB w="12700" cap="flat">
                        <a:solidFill>
                          <a:schemeClr val="tx1"/>
                        </a:solidFill>
                        <a:prstDash val="solid"/>
                      </a:lnB>
                      <a:lnTlToBr>
                        <a:noFill/>
                      </a:lnTlToBr>
                      <a:lnBlToTr>
                        <a:noFill/>
                      </a:lnBlToTr>
                      <a:solidFill>
                        <a:schemeClr val="accent1">
                          <a:lumMod val="50000"/>
                        </a:schemeClr>
                      </a:solidFill>
                    </a:tcPr>
                  </a:tc>
                  <a:tc hMerge="1">
                    <a:txBody>
                      <a:bodyPr/>
                      <a:lstStyle/>
                      <a:p>
                        <a:endParaRPr lang="zh-CN"/>
                      </a:p>
                    </a:txBody>
                    <a:tcPr marL="12700" marR="12700" marT="12700" anchor="ctr">
                      <a:lnL>
                        <a:noFill/>
                      </a:lnL>
                      <a:lnR cap="flat">
                        <a:noFill/>
                      </a:lnR>
                      <a:lnT cap="flat">
                        <a:noFill/>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0"/>
                    </a:ext>
                  </a:extLst>
                </a:tr>
                <a:tr h="520785">
                  <a:tc>
                    <a:txBody>
                      <a:bodyPr/>
                      <a:lstStyle/>
                      <a:p>
                        <a:pPr indent="0" algn="ctr">
                          <a:buNone/>
                        </a:pPr>
                        <a:r>
                          <a:rPr lang="zh-CN" sz="1800" b="0">
                            <a:solidFill>
                              <a:schemeClr val="bg1"/>
                            </a:solidFill>
                            <a:latin typeface="华文仿宋" panose="02010600040101010101" charset="-122"/>
                            <a:ea typeface="华文仿宋" panose="02010600040101010101" charset="-122"/>
                          </a:rPr>
                          <a:t>最大值</a:t>
                        </a:r>
                        <a:endParaRPr lang="zh-CN" altLang="en-US" sz="1800" b="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tx1">
                          <a:lumMod val="75000"/>
                          <a:lumOff val="25000"/>
                        </a:schemeClr>
                      </a:solid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0.74 </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519517">
                  <a:tc>
                    <a:txBody>
                      <a:bodyPr/>
                      <a:lstStyle/>
                      <a:p>
                        <a:pPr indent="0" algn="ctr">
                          <a:buNone/>
                        </a:pPr>
                        <a:r>
                          <a:rPr lang="zh-CN" sz="1800" b="0">
                            <a:solidFill>
                              <a:schemeClr val="bg1"/>
                            </a:solidFill>
                            <a:latin typeface="华文仿宋" panose="02010600040101010101" charset="-122"/>
                            <a:ea typeface="华文仿宋" panose="02010600040101010101" charset="-122"/>
                          </a:rPr>
                          <a:t>最小值</a:t>
                        </a:r>
                        <a:endParaRPr lang="zh-CN" altLang="en-US" sz="1800" b="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tx1">
                          <a:lumMod val="75000"/>
                          <a:lumOff val="25000"/>
                        </a:schemeClr>
                      </a:solid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0.20 </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520150">
                  <a:tc>
                    <a:txBody>
                      <a:bodyPr/>
                      <a:lstStyle/>
                      <a:p>
                        <a:pPr indent="0" algn="ctr">
                          <a:buNone/>
                        </a:pPr>
                        <a:r>
                          <a:rPr lang="zh-CN" sz="1800" b="0">
                            <a:solidFill>
                              <a:schemeClr val="bg1"/>
                            </a:solidFill>
                            <a:latin typeface="华文仿宋" panose="02010600040101010101" charset="-122"/>
                            <a:ea typeface="华文仿宋" panose="02010600040101010101" charset="-122"/>
                          </a:rPr>
                          <a:t>极差</a:t>
                        </a:r>
                        <a:endParaRPr lang="zh-CN" altLang="en-US" sz="1800" b="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tx1">
                          <a:lumMod val="75000"/>
                          <a:lumOff val="25000"/>
                        </a:schemeClr>
                      </a:solid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0.55 </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519517">
                  <a:tc>
                    <a:txBody>
                      <a:bodyPr/>
                      <a:lstStyle/>
                      <a:p>
                        <a:pPr indent="0" algn="ctr">
                          <a:buNone/>
                        </a:pPr>
                        <a:r>
                          <a:rPr lang="zh-CN" sz="1800" b="0">
                            <a:solidFill>
                              <a:schemeClr val="bg1"/>
                            </a:solidFill>
                            <a:latin typeface="华文仿宋" panose="02010600040101010101" charset="-122"/>
                            <a:ea typeface="华文仿宋" panose="02010600040101010101" charset="-122"/>
                          </a:rPr>
                          <a:t>分组数</a:t>
                        </a:r>
                        <a:endParaRPr lang="zh-CN" altLang="en-US" sz="1800" b="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tx1">
                          <a:lumMod val="75000"/>
                          <a:lumOff val="25000"/>
                        </a:schemeClr>
                      </a:solid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47</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899018">
                  <a:tc>
                    <a:txBody>
                      <a:bodyPr/>
                      <a:lstStyle/>
                      <a:p>
                        <a:pPr indent="0" algn="ctr">
                          <a:buNone/>
                        </a:pPr>
                        <a:r>
                          <a:rPr lang="zh-CN" sz="1800" b="0">
                            <a:solidFill>
                              <a:schemeClr val="bg1"/>
                            </a:solidFill>
                            <a:latin typeface="华文仿宋" panose="02010600040101010101" charset="-122"/>
                            <a:ea typeface="华文仿宋" panose="02010600040101010101" charset="-122"/>
                          </a:rPr>
                          <a:t>分组组距</a:t>
                        </a:r>
                        <a:endParaRPr lang="zh-CN" altLang="en-US" sz="1800" b="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tx1">
                          <a:lumMod val="75000"/>
                          <a:lumOff val="25000"/>
                        </a:schemeClr>
                      </a:solid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0.011652032</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5" name="表格 4"/>
            <p:cNvGraphicFramePr/>
            <p:nvPr>
              <p:custDataLst>
                <p:tags r:id="rId2"/>
              </p:custDataLst>
            </p:nvPr>
          </p:nvGraphicFramePr>
          <p:xfrm>
            <a:off x="2495709" y="1988840"/>
            <a:ext cx="595338" cy="3377376"/>
          </p:xfrm>
          <a:graphic>
            <a:graphicData uri="http://schemas.openxmlformats.org/drawingml/2006/table">
              <a:tbl>
                <a:tblPr firstRow="1" bandRow="1">
                  <a:tableStyleId>{5C22544A-7EE6-4342-B048-85BDC9FD1C3A}</a:tableStyleId>
                </a:tblPr>
                <a:tblGrid>
                  <a:gridCol w="1296670">
                    <a:extLst>
                      <a:ext uri="{9D8B030D-6E8A-4147-A177-3AD203B41FA5}">
                        <a16:colId xmlns:a16="http://schemas.microsoft.com/office/drawing/2014/main" val="20000"/>
                      </a:ext>
                    </a:extLst>
                  </a:gridCol>
                </a:tblGrid>
                <a:tr h="647065">
                  <a:tc>
                    <a:txBody>
                      <a:bodyPr/>
                      <a:lstStyle/>
                      <a:p>
                        <a:pPr indent="0" algn="ctr">
                          <a:buNone/>
                        </a:pPr>
                        <a:r>
                          <a:rPr lang="zh-CN" sz="2000" b="1">
                            <a:solidFill>
                              <a:schemeClr val="bg1"/>
                            </a:solidFill>
                            <a:latin typeface="华文仿宋" panose="02010600040101010101" charset="-122"/>
                            <a:ea typeface="华文仿宋" panose="02010600040101010101" charset="-122"/>
                          </a:rPr>
                          <a:t>速度</a:t>
                        </a:r>
                        <a:endParaRPr lang="zh-CN" altLang="en-US" sz="2000" b="1">
                          <a:solidFill>
                            <a:schemeClr val="bg1"/>
                          </a:solidFill>
                          <a:latin typeface="华文仿宋" panose="02010600040101010101" charset="-122"/>
                          <a:ea typeface="华文仿宋" panose="02010600040101010101" charset="-122"/>
                        </a:endParaRPr>
                      </a:p>
                    </a:txBody>
                    <a:tcPr marL="12700" marR="12700" marT="12700" anchor="ctr">
                      <a:lnL>
                        <a:noFill/>
                      </a:lnL>
                      <a:lnR cap="flat">
                        <a:noFill/>
                      </a:lnR>
                      <a:lnT cap="flat">
                        <a:noFill/>
                      </a:lnT>
                      <a:lnB w="12700">
                        <a:solidFill>
                          <a:schemeClr val="tx1"/>
                        </a:solidFill>
                        <a:prstDash val="solid"/>
                      </a:lnB>
                      <a:lnTlToBr>
                        <a:noFill/>
                      </a:lnTlToBr>
                      <a:lnBlToTr>
                        <a:noFill/>
                      </a:lnBlToTr>
                      <a:solidFill>
                        <a:schemeClr val="accent1">
                          <a:lumMod val="50000"/>
                        </a:schemeClr>
                      </a:solidFill>
                    </a:tcPr>
                  </a:tc>
                  <a:extLst>
                    <a:ext uri="{0D108BD9-81ED-4DB2-BD59-A6C34878D82A}">
                      <a16:rowId xmlns:a16="http://schemas.microsoft.com/office/drawing/2014/main" val="10000"/>
                    </a:ext>
                  </a:extLst>
                </a:tr>
                <a:tr h="425450">
                  <a:tc>
                    <a:txBody>
                      <a:bodyPr/>
                      <a:lstStyle/>
                      <a:p>
                        <a:pPr indent="0" algn="ctr">
                          <a:buNone/>
                        </a:pPr>
                        <a:r>
                          <a:rPr lang="en-US" sz="1600" b="0">
                            <a:solidFill>
                              <a:srgbClr val="000000"/>
                            </a:solidFill>
                            <a:latin typeface="华文仿宋" panose="02010600040101010101" charset="-122"/>
                            <a:ea typeface="华文仿宋" panose="02010600040101010101" charset="-122"/>
                          </a:rPr>
                          <a:t>0.56 </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425450">
                  <a:tc>
                    <a:txBody>
                      <a:bodyPr/>
                      <a:lstStyle/>
                      <a:p>
                        <a:pPr indent="0" algn="ctr">
                          <a:buNone/>
                        </a:pPr>
                        <a:r>
                          <a:rPr lang="en-US" sz="1600" b="0">
                            <a:solidFill>
                              <a:srgbClr val="000000"/>
                            </a:solidFill>
                            <a:latin typeface="华文仿宋" panose="02010600040101010101" charset="-122"/>
                            <a:ea typeface="华文仿宋" panose="02010600040101010101" charset="-122"/>
                          </a:rPr>
                          <a:t>0.68 </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424815">
                  <a:tc>
                    <a:txBody>
                      <a:bodyPr/>
                      <a:lstStyle/>
                      <a:p>
                        <a:pPr indent="0" algn="ctr">
                          <a:buNone/>
                        </a:pPr>
                        <a:r>
                          <a:rPr lang="en-US" sz="1600" b="0">
                            <a:solidFill>
                              <a:srgbClr val="000000"/>
                            </a:solidFill>
                            <a:latin typeface="华文仿宋" panose="02010600040101010101" charset="-122"/>
                            <a:ea typeface="华文仿宋" panose="02010600040101010101" charset="-122"/>
                          </a:rPr>
                          <a:t>0.68 </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426085">
                  <a:tc>
                    <a:txBody>
                      <a:bodyPr/>
                      <a:lstStyle/>
                      <a:p>
                        <a:pPr indent="0" algn="ctr">
                          <a:buNone/>
                        </a:pPr>
                        <a:r>
                          <a:rPr lang="en-US" sz="1600" b="0">
                            <a:solidFill>
                              <a:srgbClr val="000000"/>
                            </a:solidFill>
                            <a:latin typeface="华文仿宋" panose="02010600040101010101" charset="-122"/>
                            <a:ea typeface="华文仿宋" panose="02010600040101010101" charset="-122"/>
                          </a:rPr>
                          <a:t>0.64 </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425450">
                  <a:tc>
                    <a:txBody>
                      <a:bodyPr/>
                      <a:lstStyle/>
                      <a:p>
                        <a:pPr indent="0" algn="ctr">
                          <a:buNone/>
                        </a:pPr>
                        <a:r>
                          <a:rPr lang="en-US" sz="1600" b="0">
                            <a:solidFill>
                              <a:srgbClr val="000000"/>
                            </a:solidFill>
                            <a:latin typeface="华文仿宋" panose="02010600040101010101" charset="-122"/>
                            <a:ea typeface="华文仿宋" panose="02010600040101010101" charset="-122"/>
                          </a:rPr>
                          <a:t>0.32 </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425450">
                  <a:tc>
                    <a:txBody>
                      <a:bodyPr/>
                      <a:lstStyle/>
                      <a:p>
                        <a:pPr indent="0" algn="ctr">
                          <a:buNone/>
                        </a:pPr>
                        <a:r>
                          <a:rPr lang="en-US" sz="1600" b="0">
                            <a:solidFill>
                              <a:srgbClr val="000000"/>
                            </a:solidFill>
                            <a:latin typeface="华文仿宋" panose="02010600040101010101" charset="-122"/>
                            <a:ea typeface="华文仿宋" panose="02010600040101010101" charset="-122"/>
                          </a:rPr>
                          <a:t>0.67 </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425450">
                  <a:tc>
                    <a:txBody>
                      <a:bodyPr/>
                      <a:lstStyle/>
                      <a:p>
                        <a:pPr indent="0" algn="ctr">
                          <a:buNone/>
                        </a:pPr>
                        <a:r>
                          <a:rPr lang="en-US" sz="1600" b="0">
                            <a:solidFill>
                              <a:srgbClr val="000000"/>
                            </a:solidFill>
                            <a:latin typeface="华文仿宋" panose="02010600040101010101" charset="-122"/>
                            <a:ea typeface="华文仿宋" panose="02010600040101010101" charset="-122"/>
                          </a:rPr>
                          <a:t>.....</a:t>
                        </a:r>
                        <a:r>
                          <a:rPr lang="en-US" sz="1100" b="0">
                            <a:solidFill>
                              <a:srgbClr val="000000"/>
                            </a:solidFill>
                            <a:latin typeface="等线" panose="02010600030101010101" pitchFamily="2" charset="-122"/>
                          </a:rPr>
                          <a:t> </a:t>
                        </a:r>
                        <a:endParaRPr lang="en-US" altLang="en-US" sz="1100" b="0">
                          <a:solidFill>
                            <a:srgbClr val="000000"/>
                          </a:solidFill>
                          <a:latin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7"/>
                    </a:ext>
                  </a:extLst>
                </a:tr>
              </a:tbl>
            </a:graphicData>
          </a:graphic>
        </p:graphicFrame>
      </p:grpSp>
      <p:sp>
        <p:nvSpPr>
          <p:cNvPr id="3" name="文本框 2"/>
          <p:cNvSpPr txBox="1"/>
          <p:nvPr/>
        </p:nvSpPr>
        <p:spPr>
          <a:xfrm>
            <a:off x="1074570" y="1514574"/>
            <a:ext cx="2088232" cy="369332"/>
          </a:xfrm>
          <a:prstGeom prst="rect">
            <a:avLst/>
          </a:prstGeom>
          <a:noFill/>
        </p:spPr>
        <p:txBody>
          <a:bodyPr wrap="square" rtlCol="0">
            <a:spAutoFit/>
          </a:bodyPr>
          <a:lstStyle/>
          <a:p>
            <a:r>
              <a:rPr lang="zh-CN" altLang="en-US" b="1" dirty="0">
                <a:solidFill>
                  <a:srgbClr val="FF0000"/>
                </a:solidFill>
              </a:rPr>
              <a:t>描述统计计算结果</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设备性能分析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9.2.3 </a:t>
            </a:r>
            <a:r>
              <a:rPr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AGV设备的动作执行时间频率分布直方图</a:t>
            </a:r>
            <a:endParaRPr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aphicFrame>
        <p:nvGraphicFramePr>
          <p:cNvPr id="6" name="表格 5"/>
          <p:cNvGraphicFramePr/>
          <p:nvPr>
            <p:custDataLst>
              <p:tags r:id="rId1"/>
            </p:custDataLst>
          </p:nvPr>
        </p:nvGraphicFramePr>
        <p:xfrm>
          <a:off x="7752080" y="1556790"/>
          <a:ext cx="3888537" cy="4608247"/>
        </p:xfrm>
        <a:graphic>
          <a:graphicData uri="http://schemas.openxmlformats.org/drawingml/2006/table">
            <a:tbl>
              <a:tblPr firstRow="1" bandRow="1">
                <a:tableStyleId>{5C22544A-7EE6-4342-B048-85BDC9FD1C3A}</a:tableStyleId>
              </a:tblPr>
              <a:tblGrid>
                <a:gridCol w="1080224">
                  <a:extLst>
                    <a:ext uri="{9D8B030D-6E8A-4147-A177-3AD203B41FA5}">
                      <a16:colId xmlns:a16="http://schemas.microsoft.com/office/drawing/2014/main" val="20000"/>
                    </a:ext>
                  </a:extLst>
                </a:gridCol>
                <a:gridCol w="1205410">
                  <a:extLst>
                    <a:ext uri="{9D8B030D-6E8A-4147-A177-3AD203B41FA5}">
                      <a16:colId xmlns:a16="http://schemas.microsoft.com/office/drawing/2014/main" val="20001"/>
                    </a:ext>
                  </a:extLst>
                </a:gridCol>
                <a:gridCol w="1602903">
                  <a:extLst>
                    <a:ext uri="{9D8B030D-6E8A-4147-A177-3AD203B41FA5}">
                      <a16:colId xmlns:a16="http://schemas.microsoft.com/office/drawing/2014/main" val="20002"/>
                    </a:ext>
                  </a:extLst>
                </a:gridCol>
              </a:tblGrid>
              <a:tr h="523541">
                <a:tc>
                  <a:txBody>
                    <a:bodyPr/>
                    <a:lstStyle/>
                    <a:p>
                      <a:pPr algn="ctr" fontAlgn="ctr"/>
                      <a:r>
                        <a:rPr lang="zh-CN" altLang="en-US" sz="1200" b="0" i="0" u="none" strike="noStrike" dirty="0">
                          <a:solidFill>
                            <a:schemeClr val="bg1"/>
                          </a:solidFill>
                          <a:effectLst/>
                          <a:latin typeface="等线" panose="02010600030101010101" pitchFamily="2" charset="-122"/>
                          <a:ea typeface="等线" panose="02010600030101010101" pitchFamily="2" charset="-122"/>
                        </a:rPr>
                        <a:t>序号</a:t>
                      </a:r>
                    </a:p>
                  </a:txBody>
                  <a:tcPr marL="9525" marR="9525" marT="9525" marB="0" anchor="ctr">
                    <a:lnL w="12700">
                      <a:solidFill>
                        <a:schemeClr val="tx1"/>
                      </a:solidFill>
                      <a:prstDash val="solid"/>
                    </a:lnL>
                    <a:lnR w="12700" cap="flat" cmpd="sng" algn="ctr">
                      <a:solidFill>
                        <a:schemeClr val="tx1"/>
                      </a:solidFill>
                      <a:prstDash val="solid"/>
                      <a:round/>
                      <a:headEnd type="none" w="med" len="med"/>
                      <a:tailEnd type="none" w="med" len="med"/>
                    </a:lnR>
                    <a:lnT w="12700" cap="flat">
                      <a:solidFill>
                        <a:schemeClr val="tx1"/>
                      </a:solidFill>
                      <a:prstDash val="solid"/>
                    </a:lnT>
                    <a:lnB w="12700" cap="flat">
                      <a:solidFill>
                        <a:schemeClr val="tx1"/>
                      </a:solidFill>
                      <a:prstDash val="solid"/>
                    </a:lnB>
                    <a:lnTlToBr>
                      <a:noFill/>
                    </a:lnTlToBr>
                    <a:lnBlToTr>
                      <a:noFill/>
                    </a:lnBlToTr>
                    <a:solidFill>
                      <a:schemeClr val="accent1">
                        <a:lumMod val="50000"/>
                      </a:schemeClr>
                    </a:solidFill>
                  </a:tcPr>
                </a:tc>
                <a:tc>
                  <a:txBody>
                    <a:bodyPr/>
                    <a:lstStyle/>
                    <a:p>
                      <a:pPr algn="ctr" fontAlgn="ctr"/>
                      <a:r>
                        <a:rPr lang="zh-CN" altLang="en-US" sz="1200" b="0" i="0" u="none" strike="noStrike" dirty="0">
                          <a:solidFill>
                            <a:schemeClr val="bg1"/>
                          </a:solidFill>
                          <a:effectLst/>
                          <a:latin typeface="等线" panose="02010600030101010101" pitchFamily="2" charset="-122"/>
                          <a:ea typeface="等线" panose="02010600030101010101" pitchFamily="2" charset="-122"/>
                        </a:rPr>
                        <a:t>分组</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a:solidFill>
                        <a:schemeClr val="tx1"/>
                      </a:solidFill>
                      <a:prstDash val="solid"/>
                    </a:lnT>
                    <a:lnB w="12700" cap="flat">
                      <a:solidFill>
                        <a:schemeClr val="tx1"/>
                      </a:solidFill>
                      <a:prstDash val="solid"/>
                    </a:lnB>
                    <a:lnTlToBr>
                      <a:noFill/>
                    </a:lnTlToBr>
                    <a:lnBlToTr>
                      <a:noFill/>
                    </a:lnBlToTr>
                    <a:solidFill>
                      <a:schemeClr val="accent1">
                        <a:lumMod val="50000"/>
                      </a:schemeClr>
                    </a:solidFill>
                  </a:tcPr>
                </a:tc>
                <a:tc>
                  <a:txBody>
                    <a:bodyPr/>
                    <a:lstStyle/>
                    <a:p>
                      <a:pPr algn="ctr" fontAlgn="ctr"/>
                      <a:r>
                        <a:rPr lang="zh-CN" altLang="en-US" sz="1200" b="0" i="0" u="none" strike="noStrike" dirty="0">
                          <a:solidFill>
                            <a:schemeClr val="bg1"/>
                          </a:solidFill>
                          <a:effectLst/>
                          <a:latin typeface="等线" panose="02010600030101010101" pitchFamily="2" charset="-122"/>
                          <a:ea typeface="等线" panose="02010600030101010101" pitchFamily="2" charset="-122"/>
                        </a:rPr>
                        <a:t>频率</a:t>
                      </a:r>
                    </a:p>
                  </a:txBody>
                  <a:tcPr marL="9525" marR="9525" marT="9525" marB="0" anchor="ctr">
                    <a:lnL w="12700" cap="flat" cmpd="sng" algn="ctr">
                      <a:solidFill>
                        <a:schemeClr val="tx1"/>
                      </a:solidFill>
                      <a:prstDash val="solid"/>
                      <a:round/>
                      <a:headEnd type="none" w="med" len="med"/>
                      <a:tailEnd type="none" w="med" len="med"/>
                    </a:lnL>
                    <a:lnR w="12700" cap="flat">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extLst>
                  <a:ext uri="{0D108BD9-81ED-4DB2-BD59-A6C34878D82A}">
                    <a16:rowId xmlns:a16="http://schemas.microsoft.com/office/drawing/2014/main" val="10000"/>
                  </a:ext>
                </a:extLst>
              </a:tr>
              <a:tr h="522266">
                <a:tc>
                  <a:txBody>
                    <a:bodyPr/>
                    <a:lstStyle/>
                    <a:p>
                      <a:pPr algn="ctr" fontAlgn="ctr"/>
                      <a:r>
                        <a:rPr lang="en-US" altLang="zh-CN" sz="1100" b="0" i="0" u="none" strike="noStrike" dirty="0">
                          <a:solidFill>
                            <a:schemeClr val="bg1"/>
                          </a:solidFill>
                          <a:effectLst/>
                          <a:latin typeface="等线" panose="02010600030101010101" pitchFamily="2" charset="-122"/>
                          <a:ea typeface="等线" panose="02010600030101010101" pitchFamily="2" charset="-122"/>
                        </a:rPr>
                        <a:t>1</a:t>
                      </a:r>
                    </a:p>
                  </a:txBody>
                  <a:tcPr marL="9525" marR="9525" marT="9525" marB="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tx1">
                        <a:lumMod val="75000"/>
                        <a:lumOff val="25000"/>
                      </a:schemeClr>
                    </a:solidFill>
                  </a:tcPr>
                </a:tc>
                <a:tc>
                  <a:txBody>
                    <a:bodyPr/>
                    <a:lstStyle/>
                    <a:p>
                      <a:pPr algn="l"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0.2</a:t>
                      </a:r>
                    </a:p>
                  </a:txBody>
                  <a:tcPr marL="9525" marR="9525" marT="9525" marB="0" anchor="ctr">
                    <a:lnL w="12700">
                      <a:solidFill>
                        <a:schemeClr val="tx1"/>
                      </a:solidFill>
                      <a:prstDash val="solid"/>
                    </a:lnL>
                    <a:lnR w="12700" cap="flat" cmpd="sng" algn="ctr">
                      <a:solidFill>
                        <a:schemeClr val="tx1"/>
                      </a:solidFill>
                      <a:prstDash val="solid"/>
                      <a:round/>
                      <a:headEnd type="none" w="med" len="med"/>
                      <a:tailEnd type="none" w="med" len="me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=FREQUENCY(A:A,G:G)</a:t>
                      </a:r>
                    </a:p>
                  </a:txBody>
                  <a:tcPr marL="9525" marR="9525" marT="9525" marB="0" anchor="ctr">
                    <a:lnL w="12700" cap="flat" cmpd="sng" algn="ctr">
                      <a:solidFill>
                        <a:schemeClr val="tx1"/>
                      </a:solidFill>
                      <a:prstDash val="solid"/>
                      <a:round/>
                      <a:headEnd type="none" w="med" len="med"/>
                      <a:tailEnd type="none" w="med" len="med"/>
                    </a:lnL>
                    <a:lnR w="12700" cap="flat">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2904">
                <a:tc>
                  <a:txBody>
                    <a:bodyPr/>
                    <a:lstStyle/>
                    <a:p>
                      <a:pPr algn="ctr" fontAlgn="ctr"/>
                      <a:r>
                        <a:rPr lang="en-US" altLang="zh-CN" sz="1100" b="0" i="0" u="none" strike="noStrike" dirty="0">
                          <a:solidFill>
                            <a:schemeClr val="bg1"/>
                          </a:solidFill>
                          <a:effectLst/>
                          <a:latin typeface="等线" panose="02010600030101010101" pitchFamily="2" charset="-122"/>
                          <a:ea typeface="等线" panose="02010600030101010101" pitchFamily="2" charset="-122"/>
                        </a:rPr>
                        <a:t>2</a:t>
                      </a:r>
                    </a:p>
                  </a:txBody>
                  <a:tcPr marL="9525" marR="9525" marT="9525" marB="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tx1">
                        <a:lumMod val="75000"/>
                        <a:lumOff val="25000"/>
                      </a:schemeClr>
                    </a:solidFill>
                  </a:tcPr>
                </a:tc>
                <a:tc>
                  <a:txBody>
                    <a:bodyPr/>
                    <a:lstStyle/>
                    <a:p>
                      <a:pPr algn="l" fontAlgn="ctr"/>
                      <a:r>
                        <a:rPr lang="en-US" sz="1100" b="0" i="0" u="none" strike="noStrike" dirty="0">
                          <a:solidFill>
                            <a:srgbClr val="000000"/>
                          </a:solidFill>
                          <a:effectLst/>
                          <a:latin typeface="等线" panose="02010600030101010101" pitchFamily="2" charset="-122"/>
                          <a:ea typeface="等线" panose="02010600030101010101" pitchFamily="2" charset="-122"/>
                        </a:rPr>
                        <a:t>=G2 + $D$6</a:t>
                      </a:r>
                    </a:p>
                  </a:txBody>
                  <a:tcPr marL="9525" marR="9525" marT="9525" marB="0" anchor="ctr">
                    <a:lnL w="12700">
                      <a:solidFill>
                        <a:schemeClr val="tx1"/>
                      </a:solidFill>
                      <a:prstDash val="solid"/>
                    </a:lnL>
                    <a:lnR w="12700" cap="flat" cmpd="sng" algn="ctr">
                      <a:solidFill>
                        <a:schemeClr val="tx1"/>
                      </a:solidFill>
                      <a:prstDash val="solid"/>
                      <a:round/>
                      <a:headEnd type="none" w="med" len="med"/>
                      <a:tailEnd type="none" w="med" len="me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=FREQUENCY(A:A,G:G)</a:t>
                      </a:r>
                    </a:p>
                  </a:txBody>
                  <a:tcPr marL="9525" marR="9525" marT="9525" marB="0" anchor="ctr">
                    <a:lnL w="12700" cap="flat" cmpd="sng" algn="ctr">
                      <a:solidFill>
                        <a:schemeClr val="tx1"/>
                      </a:solidFill>
                      <a:prstDash val="solid"/>
                      <a:round/>
                      <a:headEnd type="none" w="med" len="med"/>
                      <a:tailEnd type="none" w="med" len="med"/>
                    </a:lnL>
                    <a:lnR w="12700" cap="flat">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2266">
                <a:tc>
                  <a:txBody>
                    <a:bodyPr/>
                    <a:lstStyle/>
                    <a:p>
                      <a:pPr algn="ctr" fontAlgn="ctr"/>
                      <a:r>
                        <a:rPr lang="en-US" altLang="zh-CN" sz="1100" b="0" i="0" u="none" strike="noStrike" dirty="0">
                          <a:solidFill>
                            <a:schemeClr val="bg1"/>
                          </a:solidFill>
                          <a:effectLst/>
                          <a:latin typeface="等线" panose="02010600030101010101" pitchFamily="2" charset="-122"/>
                          <a:ea typeface="等线" panose="02010600030101010101" pitchFamily="2" charset="-122"/>
                        </a:rPr>
                        <a:t>3</a:t>
                      </a:r>
                    </a:p>
                  </a:txBody>
                  <a:tcPr marL="9525" marR="9525" marT="9525" marB="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tx1">
                        <a:lumMod val="75000"/>
                        <a:lumOff val="25000"/>
                      </a:schemeClr>
                    </a:solidFill>
                  </a:tcP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=G3 + $D$6</a:t>
                      </a:r>
                    </a:p>
                  </a:txBody>
                  <a:tcPr marL="9525" marR="9525" marT="9525" marB="0" anchor="ctr">
                    <a:lnL w="12700">
                      <a:solidFill>
                        <a:schemeClr val="tx1"/>
                      </a:solidFill>
                      <a:prstDash val="solid"/>
                    </a:lnL>
                    <a:lnR w="12700" cap="flat" cmpd="sng" algn="ctr">
                      <a:solidFill>
                        <a:schemeClr val="tx1"/>
                      </a:solidFill>
                      <a:prstDash val="solid"/>
                      <a:round/>
                      <a:headEnd type="none" w="med" len="med"/>
                      <a:tailEnd type="none" w="med" len="me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=FREQUENCY(A:A,G:G)</a:t>
                      </a:r>
                    </a:p>
                  </a:txBody>
                  <a:tcPr marL="9525" marR="9525" marT="9525" marB="0" anchor="ctr">
                    <a:lnL w="12700" cap="flat" cmpd="sng" algn="ctr">
                      <a:solidFill>
                        <a:schemeClr val="tx1"/>
                      </a:solidFill>
                      <a:prstDash val="solid"/>
                      <a:round/>
                      <a:headEnd type="none" w="med" len="med"/>
                      <a:tailEnd type="none" w="med" len="med"/>
                    </a:lnL>
                    <a:lnR w="12700" cap="flat">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9720">
                <a:tc>
                  <a:txBody>
                    <a:bodyPr/>
                    <a:lstStyle/>
                    <a:p>
                      <a:pPr algn="ctr" fontAlgn="ctr"/>
                      <a:r>
                        <a:rPr lang="en-US" altLang="zh-CN" sz="1100" b="0" i="0" u="none" strike="noStrike" dirty="0">
                          <a:solidFill>
                            <a:schemeClr val="bg1"/>
                          </a:solidFill>
                          <a:effectLst/>
                          <a:latin typeface="等线" panose="02010600030101010101" pitchFamily="2" charset="-122"/>
                          <a:ea typeface="等线" panose="02010600030101010101" pitchFamily="2" charset="-122"/>
                        </a:rPr>
                        <a:t>4</a:t>
                      </a:r>
                    </a:p>
                  </a:txBody>
                  <a:tcPr marL="9525" marR="9525" marT="9525" marB="0" anchor="ctr">
                    <a:lnL w="12700">
                      <a:solidFill>
                        <a:schemeClr val="tx1"/>
                      </a:solidFill>
                      <a:prstDash val="solid"/>
                    </a:lnL>
                    <a:lnR w="12700">
                      <a:solidFill>
                        <a:schemeClr val="tx1"/>
                      </a:solidFill>
                      <a:prstDash val="solid"/>
                    </a:lnR>
                    <a:lnT w="12700" cap="flat">
                      <a:solidFill>
                        <a:schemeClr val="tx1"/>
                      </a:solidFill>
                      <a:prstDash val="solid"/>
                    </a:lnT>
                    <a:lnB w="12700" cap="flat" cmpd="sng" algn="ctr">
                      <a:solidFill>
                        <a:schemeClr val="tx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algn="l" fontAlgn="ctr"/>
                      <a:r>
                        <a:rPr lang="en-US" sz="1100" b="0" i="0" u="none" strike="noStrike" dirty="0">
                          <a:solidFill>
                            <a:srgbClr val="000000"/>
                          </a:solidFill>
                          <a:effectLst/>
                          <a:latin typeface="等线" panose="02010600030101010101" pitchFamily="2" charset="-122"/>
                          <a:ea typeface="等线" panose="02010600030101010101" pitchFamily="2" charset="-122"/>
                        </a:rPr>
                        <a:t>=G4 + $D$6</a:t>
                      </a:r>
                    </a:p>
                  </a:txBody>
                  <a:tcPr marL="9525" marR="9525" marT="9525" marB="0" anchor="ctr">
                    <a:lnL w="12700">
                      <a:solidFill>
                        <a:schemeClr val="tx1"/>
                      </a:solidFill>
                      <a:prstDash val="solid"/>
                    </a:lnL>
                    <a:lnR w="12700" cap="flat" cmpd="sng" algn="ctr">
                      <a:solidFill>
                        <a:schemeClr val="tx1"/>
                      </a:solidFill>
                      <a:prstDash val="solid"/>
                      <a:round/>
                      <a:headEnd type="none" w="med" len="med"/>
                      <a:tailEnd type="none" w="med" len="med"/>
                    </a:lnR>
                    <a:lnT w="12700" cap="flat">
                      <a:solidFill>
                        <a:schemeClr val="tx1"/>
                      </a:solidFill>
                      <a:prstDash val="soli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=FREQUENCY(A:A,G:G)</a:t>
                      </a:r>
                    </a:p>
                  </a:txBody>
                  <a:tcPr marL="9525" marR="9525" marT="9525" marB="0" anchor="ctr">
                    <a:lnL w="12700" cap="flat" cmpd="sng" algn="ctr">
                      <a:solidFill>
                        <a:schemeClr val="tx1"/>
                      </a:solidFill>
                      <a:prstDash val="solid"/>
                      <a:round/>
                      <a:headEnd type="none" w="med" len="med"/>
                      <a:tailEnd type="none" w="med" len="med"/>
                    </a:lnL>
                    <a:lnR w="12700" cap="flat">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03775">
                <a:tc>
                  <a:txBody>
                    <a:bodyPr/>
                    <a:lstStyle/>
                    <a:p>
                      <a:pPr algn="ctr" fontAlgn="ctr"/>
                      <a:r>
                        <a:rPr lang="en-US" altLang="zh-CN" sz="1100" b="0" i="0" u="none" strike="noStrike" dirty="0">
                          <a:solidFill>
                            <a:schemeClr val="bg1"/>
                          </a:solidFill>
                          <a:effectLst/>
                          <a:latin typeface="等线" panose="02010600030101010101" pitchFamily="2" charset="-122"/>
                          <a:ea typeface="等线" panose="02010600030101010101" pitchFamily="2" charset="-122"/>
                        </a:rPr>
                        <a:t>5</a:t>
                      </a:r>
                    </a:p>
                  </a:txBody>
                  <a:tcPr marL="9525" marR="9525" marT="9525" marB="0" anchor="ctr">
                    <a:lnL w="12700">
                      <a:solidFill>
                        <a:schemeClr val="tx1"/>
                      </a:solidFill>
                      <a:prstDash val="solid"/>
                    </a:lnL>
                    <a:lnR w="12700" cap="flat" cmpd="sng" algn="ctr">
                      <a:solidFill>
                        <a:schemeClr val="tx1"/>
                      </a:solidFill>
                      <a:prstDash val="solid"/>
                      <a:round/>
                      <a:headEnd type="none" w="med" len="med"/>
                      <a:tailEnd type="none" w="med" len="med"/>
                    </a:lnR>
                    <a:lnT w="12700" cap="flat">
                      <a:solidFill>
                        <a:schemeClr val="tx1"/>
                      </a:solidFill>
                      <a:prstDash val="solid"/>
                    </a:lnT>
                    <a:lnB w="12700" cap="flat" cmpd="sng" algn="ctr">
                      <a:solidFill>
                        <a:schemeClr val="tx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algn="l" fontAlgn="ctr"/>
                      <a:r>
                        <a:rPr lang="en-US" sz="1100" b="0" i="0" u="none" strike="noStrike" dirty="0">
                          <a:solidFill>
                            <a:srgbClr val="000000"/>
                          </a:solidFill>
                          <a:effectLst/>
                          <a:latin typeface="等线" panose="02010600030101010101" pitchFamily="2" charset="-122"/>
                          <a:ea typeface="等线" panose="02010600030101010101" pitchFamily="2" charset="-122"/>
                        </a:rPr>
                        <a:t>=G5 + $D$6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a:solidFill>
                        <a:schemeClr val="tx1"/>
                      </a:solidFill>
                      <a:prstDash val="soli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en-US" sz="1100" b="0" i="0" u="none" strike="noStrike" dirty="0">
                          <a:solidFill>
                            <a:srgbClr val="000000"/>
                          </a:solidFill>
                          <a:effectLst/>
                          <a:latin typeface="等线" panose="02010600030101010101" pitchFamily="2" charset="-122"/>
                          <a:ea typeface="等线" panose="02010600030101010101" pitchFamily="2" charset="-122"/>
                        </a:rPr>
                        <a:t>=FREQUENCY(A:A,G:G)</a:t>
                      </a:r>
                    </a:p>
                  </a:txBody>
                  <a:tcPr marL="9525" marR="9525" marT="9525" marB="0" anchor="ctr">
                    <a:lnL w="12700" cap="flat" cmpd="sng" algn="ctr">
                      <a:solidFill>
                        <a:schemeClr val="tx1"/>
                      </a:solidFill>
                      <a:prstDash val="solid"/>
                      <a:round/>
                      <a:headEnd type="none" w="med" len="med"/>
                      <a:tailEnd type="none" w="med" len="med"/>
                    </a:lnL>
                    <a:lnR w="12700" cap="flat">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03775">
                <a:tc>
                  <a:txBody>
                    <a:bodyPr/>
                    <a:lstStyle/>
                    <a:p>
                      <a:pPr algn="ctr" fontAlgn="ctr"/>
                      <a:r>
                        <a:rPr lang="en-US" altLang="zh-CN" sz="1100" b="0" i="0" u="none" strike="noStrike" dirty="0">
                          <a:solidFill>
                            <a:schemeClr val="bg1"/>
                          </a:solidFill>
                          <a:effectLst/>
                          <a:latin typeface="等线" panose="02010600030101010101" pitchFamily="2" charset="-122"/>
                          <a:ea typeface="等线" panose="02010600030101010101" pitchFamily="2" charset="-122"/>
                        </a:rPr>
                        <a:t>6</a:t>
                      </a:r>
                    </a:p>
                  </a:txBody>
                  <a:tcPr marL="9525" marR="9525" marT="9525" marB="0" anchor="ctr">
                    <a:lnL w="12700">
                      <a:solidFill>
                        <a:schemeClr val="tx1"/>
                      </a:solidFill>
                      <a:prstDash val="solid"/>
                    </a:lnL>
                    <a:lnR w="12700" cap="flat" cmpd="sng" algn="ctr">
                      <a:solidFill>
                        <a:schemeClr val="tx1"/>
                      </a:solidFill>
                      <a:prstDash val="solid"/>
                      <a:round/>
                      <a:headEnd type="none" w="med" len="med"/>
                      <a:tailEnd type="none" w="med" len="med"/>
                    </a:lnR>
                    <a:lnT w="12700" cap="flat">
                      <a:solidFill>
                        <a:schemeClr val="tx1"/>
                      </a:solidFill>
                      <a:prstDash val="solid"/>
                    </a:lnT>
                    <a:lnB w="12700" cap="flat">
                      <a:solidFill>
                        <a:schemeClr val="tx1"/>
                      </a:solidFill>
                      <a:prstDash val="solid"/>
                    </a:lnB>
                    <a:lnTlToBr>
                      <a:noFill/>
                    </a:lnTlToBr>
                    <a:lnBlToTr>
                      <a:noFill/>
                    </a:lnBlToTr>
                    <a:solidFill>
                      <a:schemeClr val="tx1">
                        <a:lumMod val="75000"/>
                        <a:lumOff val="25000"/>
                      </a:schemeClr>
                    </a:solidFill>
                  </a:tcPr>
                </a:tc>
                <a:tc>
                  <a:txBody>
                    <a:bodyPr/>
                    <a:lstStyle/>
                    <a:p>
                      <a:pPr algn="ctr" fontAlgn="ctr"/>
                      <a:r>
                        <a:rPr lang="en-US" sz="2000" b="1" i="0" u="none" strike="noStrike" dirty="0">
                          <a:solidFill>
                            <a:srgbClr val="000000"/>
                          </a:solidFill>
                          <a:effectLst/>
                          <a:latin typeface="等线" panose="02010600030101010101" pitchFamily="2" charset="-122"/>
                          <a:ea typeface="等线" panose="02010600030101010101" pitchFamily="2" charset="-122"/>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2000" b="1" i="0" u="none" strike="noStrike" dirty="0">
                          <a:solidFill>
                            <a:srgbClr val="000000"/>
                          </a:solidFill>
                          <a:effectLst/>
                          <a:latin typeface="等线" panose="02010600030101010101" pitchFamily="2" charset="-122"/>
                          <a:ea typeface="等线" panose="02010600030101010101" pitchFamily="2" charset="-122"/>
                        </a:rPr>
                        <a:t>……</a:t>
                      </a:r>
                    </a:p>
                  </a:txBody>
                  <a:tcPr marL="9525" marR="9525" marT="9525" marB="0" anchor="ctr">
                    <a:lnL w="12700" cap="flat" cmpd="sng" algn="ctr">
                      <a:solidFill>
                        <a:schemeClr val="tx1"/>
                      </a:solidFill>
                      <a:prstDash val="solid"/>
                      <a:round/>
                      <a:headEnd type="none" w="med" len="med"/>
                      <a:tailEnd type="none" w="med" len="med"/>
                    </a:lnL>
                    <a:lnR w="12700" cap="flat">
                      <a:solidFill>
                        <a:schemeClr val="tx1"/>
                      </a:solidFill>
                      <a:prstDash val="solid"/>
                    </a:lnR>
                    <a:lnT w="12700" cap="flat" cmpd="sng" algn="ctr">
                      <a:solidFill>
                        <a:schemeClr val="tx1"/>
                      </a:solidFill>
                      <a:prstDash val="solid"/>
                      <a:round/>
                      <a:headEnd type="none" w="med" len="med"/>
                      <a:tailEnd type="none" w="med" len="me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文本框 1"/>
          <p:cNvSpPr txBox="1"/>
          <p:nvPr/>
        </p:nvSpPr>
        <p:spPr>
          <a:xfrm>
            <a:off x="551384" y="1556792"/>
            <a:ext cx="6840760" cy="4608249"/>
          </a:xfrm>
          <a:prstGeom prst="rect">
            <a:avLst/>
          </a:prstGeom>
          <a:noFill/>
          <a:ln w="28575">
            <a:solidFill>
              <a:schemeClr val="accent1">
                <a:lumMod val="50000"/>
              </a:schemeClr>
            </a:solidFill>
            <a:prstDash val="dash"/>
          </a:ln>
        </p:spPr>
        <p:txBody>
          <a:bodyPr wrap="square" rtlCol="0" anchor="t">
            <a:spAutoFit/>
          </a:bodyPr>
          <a:lstStyle/>
          <a:p>
            <a:pPr lvl="0" algn="l">
              <a:lnSpc>
                <a:spcPct val="140000"/>
              </a:lnSpc>
              <a:buClrTx/>
              <a:buSzTx/>
              <a:buFontTx/>
            </a:pPr>
            <a:r>
              <a:rPr lang="zh-CN" altLang="en-US" dirty="0">
                <a:solidFill>
                  <a:schemeClr val="tx1"/>
                </a:solidFill>
                <a:sym typeface="+mn-ea"/>
              </a:rPr>
              <a:t>（7）计算分组值。在分组一列的第一个单元格输入最小值，然后依次加上“分组组距”，按住鼠标左键不放拖动单元格右下角可复制单元格格式，但要注意“分组组距”单元格行列标识都要加上“$”，以锁定单元格，直到最后一个数据比“最大值”大为止</a:t>
            </a:r>
            <a:endParaRPr lang="en-US" altLang="zh-CN" dirty="0">
              <a:solidFill>
                <a:schemeClr val="tx1"/>
              </a:solidFill>
              <a:sym typeface="+mn-ea"/>
            </a:endParaRPr>
          </a:p>
          <a:p>
            <a:pPr lvl="0" algn="l">
              <a:lnSpc>
                <a:spcPct val="140000"/>
              </a:lnSpc>
              <a:buClrTx/>
              <a:buSzTx/>
              <a:buFontTx/>
            </a:pPr>
            <a:endParaRPr lang="zh-CN" altLang="en-US" dirty="0">
              <a:solidFill>
                <a:schemeClr val="tx1"/>
              </a:solidFill>
              <a:sym typeface="+mn-ea"/>
            </a:endParaRPr>
          </a:p>
          <a:p>
            <a:pPr lvl="0" algn="l">
              <a:lnSpc>
                <a:spcPct val="140000"/>
              </a:lnSpc>
              <a:buClrTx/>
              <a:buSzTx/>
              <a:buFontTx/>
            </a:pPr>
            <a:r>
              <a:rPr lang="zh-CN" altLang="en-US" dirty="0">
                <a:solidFill>
                  <a:schemeClr val="tx1"/>
                </a:solidFill>
                <a:sym typeface="+mn-ea"/>
              </a:rPr>
              <a:t>（8）设置“FREQUENCY”函数计算环境。单击鼠标左键，在某一空白列输入“=”。进人函数选择界面，选择“FREQUENCY”函数</a:t>
            </a:r>
            <a:endParaRPr lang="en-US" altLang="zh-CN" dirty="0">
              <a:solidFill>
                <a:schemeClr val="tx1"/>
              </a:solidFill>
              <a:sym typeface="+mn-ea"/>
            </a:endParaRPr>
          </a:p>
          <a:p>
            <a:pPr lvl="0" algn="l">
              <a:lnSpc>
                <a:spcPct val="140000"/>
              </a:lnSpc>
              <a:buClrTx/>
              <a:buSzTx/>
              <a:buFontTx/>
            </a:pPr>
            <a:endParaRPr lang="en-US" altLang="zh-CN" dirty="0">
              <a:solidFill>
                <a:schemeClr val="tx1"/>
              </a:solidFill>
              <a:sym typeface="+mn-ea"/>
            </a:endParaRPr>
          </a:p>
          <a:p>
            <a:pPr>
              <a:lnSpc>
                <a:spcPct val="130000"/>
              </a:lnSpc>
            </a:pPr>
            <a:r>
              <a:rPr lang="zh-CN" altLang="en-US" b="1" dirty="0">
                <a:solidFill>
                  <a:srgbClr val="FF0000"/>
                </a:solidFill>
              </a:rPr>
              <a:t>第二步：计算频率</a:t>
            </a:r>
          </a:p>
          <a:p>
            <a:pPr>
              <a:lnSpc>
                <a:spcPct val="130000"/>
              </a:lnSpc>
            </a:pPr>
            <a:r>
              <a:rPr lang="zh-CN" altLang="en-US" dirty="0"/>
              <a:t>（1）在“FREQUENCY”函数下依次选择数据源</a:t>
            </a:r>
            <a:r>
              <a:rPr lang="en-US" altLang="zh-CN" dirty="0"/>
              <a:t>“</a:t>
            </a:r>
            <a:r>
              <a:rPr lang="zh-CN" altLang="en-US" dirty="0"/>
              <a:t>A：A</a:t>
            </a:r>
            <a:r>
              <a:rPr lang="en-US" altLang="zh-CN" dirty="0"/>
              <a:t>”</a:t>
            </a:r>
            <a:r>
              <a:rPr lang="zh-CN" altLang="en-US" dirty="0"/>
              <a:t>，统计频率</a:t>
            </a:r>
            <a:r>
              <a:rPr lang="en-US" altLang="zh-CN" dirty="0"/>
              <a:t>“</a:t>
            </a:r>
            <a:r>
              <a:rPr lang="zh-CN" altLang="en-US" dirty="0"/>
              <a:t>G</a:t>
            </a:r>
            <a:r>
              <a:rPr lang="zh-CN" altLang="en-US" dirty="0">
                <a:sym typeface="+mn-ea"/>
              </a:rPr>
              <a:t>：</a:t>
            </a:r>
            <a:r>
              <a:rPr lang="zh-CN" altLang="en-US" dirty="0"/>
              <a:t>G</a:t>
            </a:r>
            <a:r>
              <a:rPr lang="en-US" altLang="zh-CN" dirty="0">
                <a:sym typeface="+mn-ea"/>
              </a:rPr>
              <a:t>”</a:t>
            </a:r>
            <a:r>
              <a:rPr lang="zh-CN" altLang="en-US" dirty="0"/>
              <a:t>必须按“Shift+Ctrl+Enter”组合键结束，否则公式中没有“</a:t>
            </a:r>
            <a:r>
              <a:rPr lang="en-US" altLang="zh-CN" dirty="0"/>
              <a:t>{}</a:t>
            </a:r>
            <a:r>
              <a:rPr lang="zh-CN" altLang="en-US" dirty="0"/>
              <a:t>”，也就不能生成频率数据</a:t>
            </a:r>
            <a:endParaRPr lang="en-US" altLang="zh-CN" dirty="0">
              <a:solidFill>
                <a:schemeClr val="tx1"/>
              </a:solidFill>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设备性能分析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9.2.3 </a:t>
            </a:r>
            <a:r>
              <a:rPr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AGV设备的动作执行时间频率分布直方图</a:t>
            </a:r>
            <a:endParaRPr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1415415" y="1484630"/>
            <a:ext cx="10014585" cy="883920"/>
          </a:xfrm>
          <a:prstGeom prst="rect">
            <a:avLst/>
          </a:prstGeom>
          <a:noFill/>
        </p:spPr>
        <p:txBody>
          <a:bodyPr wrap="square" rtlCol="0" anchor="t">
            <a:noAutofit/>
          </a:bodyPr>
          <a:lstStyle/>
          <a:p>
            <a:pPr>
              <a:lnSpc>
                <a:spcPct val="130000"/>
              </a:lnSpc>
            </a:pPr>
            <a:endParaRPr lang="zh-CN" altLang="en-US" dirty="0"/>
          </a:p>
        </p:txBody>
      </p:sp>
      <p:graphicFrame>
        <p:nvGraphicFramePr>
          <p:cNvPr id="4" name="表格 3"/>
          <p:cNvGraphicFramePr/>
          <p:nvPr>
            <p:custDataLst>
              <p:tags r:id="rId1"/>
            </p:custDataLst>
          </p:nvPr>
        </p:nvGraphicFramePr>
        <p:xfrm>
          <a:off x="2339656" y="2132856"/>
          <a:ext cx="7572768" cy="3688080"/>
        </p:xfrm>
        <a:graphic>
          <a:graphicData uri="http://schemas.openxmlformats.org/drawingml/2006/table">
            <a:tbl>
              <a:tblPr firstRow="1" bandRow="1">
                <a:tableStyleId>{5C22544A-7EE6-4342-B048-85BDC9FD1C3A}</a:tableStyleId>
              </a:tblPr>
              <a:tblGrid>
                <a:gridCol w="1740120">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tblGrid>
              <a:tr h="331326">
                <a:tc>
                  <a:txBody>
                    <a:bodyPr/>
                    <a:lstStyle/>
                    <a:p>
                      <a:pPr indent="0" algn="ctr">
                        <a:buNone/>
                      </a:pPr>
                      <a:r>
                        <a:rPr lang="zh-CN" sz="1800" b="0">
                          <a:solidFill>
                            <a:schemeClr val="bg1"/>
                          </a:solidFill>
                          <a:latin typeface="华文仿宋" panose="02010600040101010101" charset="-122"/>
                          <a:ea typeface="华文仿宋" panose="02010600040101010101" charset="-122"/>
                        </a:rPr>
                        <a:t>序号</a:t>
                      </a:r>
                      <a:endParaRPr lang="zh-CN" altLang="en-US" sz="1800" b="0">
                        <a:solidFill>
                          <a:schemeClr val="bg1"/>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solidFill>
                      <a:schemeClr val="tx1">
                        <a:lumMod val="75000"/>
                        <a:lumOff val="25000"/>
                      </a:schemeClr>
                    </a:solidFill>
                  </a:tcPr>
                </a:tc>
                <a:tc>
                  <a:txBody>
                    <a:bodyPr/>
                    <a:lstStyle/>
                    <a:p>
                      <a:pPr indent="0" algn="ctr">
                        <a:buNone/>
                      </a:pPr>
                      <a:r>
                        <a:rPr lang="zh-CN" sz="1800" b="0">
                          <a:solidFill>
                            <a:schemeClr val="bg1"/>
                          </a:solidFill>
                          <a:latin typeface="华文仿宋" panose="02010600040101010101" charset="-122"/>
                          <a:ea typeface="华文仿宋" panose="02010600040101010101" charset="-122"/>
                        </a:rPr>
                        <a:t>分组</a:t>
                      </a:r>
                      <a:endParaRPr lang="zh-CN" altLang="en-US" sz="1800" b="0">
                        <a:solidFill>
                          <a:schemeClr val="bg1"/>
                        </a:solidFill>
                        <a:latin typeface="华文仿宋" panose="02010600040101010101" charset="-122"/>
                        <a:ea typeface="华文仿宋" panose="02010600040101010101"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tx1">
                        <a:lumMod val="75000"/>
                        <a:lumOff val="25000"/>
                      </a:schemeClr>
                    </a:solidFill>
                  </a:tcPr>
                </a:tc>
                <a:tc>
                  <a:txBody>
                    <a:bodyPr/>
                    <a:lstStyle/>
                    <a:p>
                      <a:pPr indent="0" algn="ctr">
                        <a:buNone/>
                      </a:pPr>
                      <a:r>
                        <a:rPr lang="zh-CN" sz="1800" b="0">
                          <a:solidFill>
                            <a:schemeClr val="bg1"/>
                          </a:solidFill>
                          <a:latin typeface="华文仿宋" panose="02010600040101010101" charset="-122"/>
                          <a:ea typeface="华文仿宋" panose="02010600040101010101" charset="-122"/>
                        </a:rPr>
                        <a:t>频率</a:t>
                      </a:r>
                      <a:endParaRPr lang="zh-CN" altLang="en-US" sz="1800" b="0">
                        <a:solidFill>
                          <a:schemeClr val="bg1"/>
                        </a:solidFill>
                        <a:latin typeface="华文仿宋" panose="02010600040101010101" charset="-122"/>
                        <a:ea typeface="华文仿宋" panose="02010600040101010101"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tx1">
                        <a:lumMod val="75000"/>
                        <a:lumOff val="25000"/>
                      </a:schemeClr>
                    </a:solidFill>
                  </a:tcPr>
                </a:tc>
                <a:extLst>
                  <a:ext uri="{0D108BD9-81ED-4DB2-BD59-A6C34878D82A}">
                    <a16:rowId xmlns:a16="http://schemas.microsoft.com/office/drawing/2014/main" val="10000"/>
                  </a:ext>
                </a:extLst>
              </a:tr>
              <a:tr h="300976">
                <a:tc>
                  <a:txBody>
                    <a:bodyPr/>
                    <a:lstStyle/>
                    <a:p>
                      <a:pPr indent="0" algn="ctr">
                        <a:buNone/>
                      </a:pPr>
                      <a:r>
                        <a:rPr lang="en-US" sz="1600" b="0">
                          <a:solidFill>
                            <a:schemeClr val="bg1"/>
                          </a:solidFill>
                          <a:latin typeface="华文仿宋" panose="02010600040101010101" charset="-122"/>
                          <a:ea typeface="华文仿宋" panose="02010600040101010101" charset="-122"/>
                        </a:rPr>
                        <a:t>1</a:t>
                      </a:r>
                      <a:endParaRPr lang="en-US" altLang="en-US" sz="16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0.2</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FF0000"/>
                          </a:solidFill>
                          <a:latin typeface="华文仿宋" panose="02010600040101010101" charset="-122"/>
                          <a:ea typeface="华文仿宋" panose="02010600040101010101" charset="-122"/>
                        </a:rPr>
                        <a:t>2</a:t>
                      </a:r>
                      <a:endParaRPr lang="en-US" altLang="en-US" sz="1600" b="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300976">
                <a:tc>
                  <a:txBody>
                    <a:bodyPr/>
                    <a:lstStyle/>
                    <a:p>
                      <a:pPr indent="0" algn="ctr">
                        <a:buNone/>
                      </a:pPr>
                      <a:r>
                        <a:rPr lang="en-US" sz="1600" b="0">
                          <a:solidFill>
                            <a:schemeClr val="bg1"/>
                          </a:solidFill>
                          <a:latin typeface="华文仿宋" panose="02010600040101010101" charset="-122"/>
                          <a:ea typeface="华文仿宋" panose="02010600040101010101" charset="-122"/>
                        </a:rPr>
                        <a:t>2</a:t>
                      </a:r>
                      <a:endParaRPr lang="en-US" altLang="en-US" sz="16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0.211652032</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FF0000"/>
                          </a:solidFill>
                          <a:latin typeface="华文仿宋" panose="02010600040101010101" charset="-122"/>
                          <a:ea typeface="华文仿宋" panose="02010600040101010101" charset="-122"/>
                        </a:rPr>
                        <a:t>5</a:t>
                      </a:r>
                      <a:endParaRPr lang="en-US" altLang="en-US" sz="1600" b="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300976">
                <a:tc>
                  <a:txBody>
                    <a:bodyPr/>
                    <a:lstStyle/>
                    <a:p>
                      <a:pPr indent="0" algn="ctr">
                        <a:buNone/>
                      </a:pPr>
                      <a:r>
                        <a:rPr lang="en-US" sz="1600" b="0">
                          <a:solidFill>
                            <a:schemeClr val="bg1"/>
                          </a:solidFill>
                          <a:latin typeface="华文仿宋" panose="02010600040101010101" charset="-122"/>
                          <a:ea typeface="华文仿宋" panose="02010600040101010101" charset="-122"/>
                        </a:rPr>
                        <a:t>3</a:t>
                      </a:r>
                      <a:endParaRPr lang="en-US" altLang="en-US" sz="16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0.223304063</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FF0000"/>
                          </a:solidFill>
                          <a:latin typeface="华文仿宋" panose="02010600040101010101" charset="-122"/>
                          <a:ea typeface="华文仿宋" panose="02010600040101010101" charset="-122"/>
                        </a:rPr>
                        <a:t>4</a:t>
                      </a:r>
                      <a:endParaRPr lang="en-US" altLang="en-US" sz="1600" b="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300976">
                <a:tc>
                  <a:txBody>
                    <a:bodyPr/>
                    <a:lstStyle/>
                    <a:p>
                      <a:pPr indent="0" algn="ctr">
                        <a:buNone/>
                      </a:pPr>
                      <a:r>
                        <a:rPr lang="en-US" sz="1600" b="0">
                          <a:solidFill>
                            <a:schemeClr val="bg1"/>
                          </a:solidFill>
                          <a:latin typeface="华文仿宋" panose="02010600040101010101" charset="-122"/>
                          <a:ea typeface="华文仿宋" panose="02010600040101010101" charset="-122"/>
                        </a:rPr>
                        <a:t>4</a:t>
                      </a:r>
                      <a:endParaRPr lang="en-US" altLang="en-US" sz="16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0.234956095</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FF0000"/>
                          </a:solidFill>
                          <a:latin typeface="华文仿宋" panose="02010600040101010101" charset="-122"/>
                          <a:ea typeface="华文仿宋" panose="02010600040101010101" charset="-122"/>
                        </a:rPr>
                        <a:t>6</a:t>
                      </a:r>
                      <a:endParaRPr lang="en-US" altLang="en-US" sz="1600" b="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300976">
                <a:tc>
                  <a:txBody>
                    <a:bodyPr/>
                    <a:lstStyle/>
                    <a:p>
                      <a:pPr indent="0" algn="ctr">
                        <a:buNone/>
                      </a:pPr>
                      <a:r>
                        <a:rPr lang="en-US" sz="1600" b="0">
                          <a:solidFill>
                            <a:schemeClr val="bg1"/>
                          </a:solidFill>
                          <a:latin typeface="华文仿宋" panose="02010600040101010101" charset="-122"/>
                          <a:ea typeface="华文仿宋" panose="02010600040101010101" charset="-122"/>
                        </a:rPr>
                        <a:t>5</a:t>
                      </a:r>
                      <a:endParaRPr lang="en-US" altLang="en-US" sz="16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0.246608126</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FF0000"/>
                          </a:solidFill>
                          <a:latin typeface="华文仿宋" panose="02010600040101010101" charset="-122"/>
                          <a:ea typeface="华文仿宋" panose="02010600040101010101" charset="-122"/>
                        </a:rPr>
                        <a:t>3</a:t>
                      </a:r>
                      <a:endParaRPr lang="en-US" altLang="en-US" sz="1600" b="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300976">
                <a:tc>
                  <a:txBody>
                    <a:bodyPr/>
                    <a:lstStyle/>
                    <a:p>
                      <a:pPr indent="0" algn="ctr">
                        <a:buNone/>
                      </a:pPr>
                      <a:r>
                        <a:rPr lang="en-US" sz="1600" b="0">
                          <a:solidFill>
                            <a:schemeClr val="bg1"/>
                          </a:solidFill>
                          <a:latin typeface="华文仿宋" panose="02010600040101010101" charset="-122"/>
                          <a:ea typeface="华文仿宋" panose="02010600040101010101" charset="-122"/>
                        </a:rPr>
                        <a:t>6</a:t>
                      </a:r>
                      <a:endParaRPr lang="en-US" altLang="en-US" sz="16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0.258260158</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FF0000"/>
                          </a:solidFill>
                          <a:latin typeface="华文仿宋" panose="02010600040101010101" charset="-122"/>
                          <a:ea typeface="华文仿宋" panose="02010600040101010101" charset="-122"/>
                        </a:rPr>
                        <a:t>13</a:t>
                      </a:r>
                      <a:endParaRPr lang="en-US" altLang="en-US" sz="1600" b="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300976">
                <a:tc>
                  <a:txBody>
                    <a:bodyPr/>
                    <a:lstStyle/>
                    <a:p>
                      <a:pPr indent="0" algn="ctr">
                        <a:buNone/>
                      </a:pPr>
                      <a:r>
                        <a:rPr lang="en-US" sz="1600" b="0">
                          <a:solidFill>
                            <a:schemeClr val="bg1"/>
                          </a:solidFill>
                          <a:latin typeface="华文仿宋" panose="02010600040101010101" charset="-122"/>
                          <a:ea typeface="华文仿宋" panose="02010600040101010101" charset="-122"/>
                        </a:rPr>
                        <a:t>7</a:t>
                      </a:r>
                      <a:endParaRPr lang="en-US" altLang="en-US" sz="16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0.269912189</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FF0000"/>
                          </a:solidFill>
                          <a:latin typeface="华文仿宋" panose="02010600040101010101" charset="-122"/>
                          <a:ea typeface="华文仿宋" panose="02010600040101010101" charset="-122"/>
                        </a:rPr>
                        <a:t>6</a:t>
                      </a:r>
                      <a:endParaRPr lang="en-US" altLang="en-US" sz="1600" b="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7"/>
                  </a:ext>
                </a:extLst>
              </a:tr>
              <a:tr h="300976">
                <a:tc>
                  <a:txBody>
                    <a:bodyPr/>
                    <a:lstStyle/>
                    <a:p>
                      <a:pPr indent="0" algn="ctr">
                        <a:buNone/>
                      </a:pPr>
                      <a:r>
                        <a:rPr lang="en-US" sz="1600" b="0">
                          <a:solidFill>
                            <a:schemeClr val="bg1"/>
                          </a:solidFill>
                          <a:latin typeface="华文仿宋" panose="02010600040101010101" charset="-122"/>
                          <a:ea typeface="华文仿宋" panose="02010600040101010101" charset="-122"/>
                        </a:rPr>
                        <a:t>8</a:t>
                      </a:r>
                      <a:endParaRPr lang="en-US" altLang="en-US" sz="16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0.281564221</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FF0000"/>
                          </a:solidFill>
                          <a:latin typeface="华文仿宋" panose="02010600040101010101" charset="-122"/>
                          <a:ea typeface="华文仿宋" panose="02010600040101010101" charset="-122"/>
                        </a:rPr>
                        <a:t>5</a:t>
                      </a:r>
                      <a:endParaRPr lang="en-US" altLang="en-US" sz="1600" b="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8"/>
                  </a:ext>
                </a:extLst>
              </a:tr>
              <a:tr h="300976">
                <a:tc>
                  <a:txBody>
                    <a:bodyPr/>
                    <a:lstStyle/>
                    <a:p>
                      <a:pPr indent="0" algn="ctr">
                        <a:buNone/>
                      </a:pPr>
                      <a:r>
                        <a:rPr lang="en-US" sz="1600" b="0">
                          <a:solidFill>
                            <a:schemeClr val="bg1"/>
                          </a:solidFill>
                          <a:latin typeface="华文仿宋" panose="02010600040101010101" charset="-122"/>
                          <a:ea typeface="华文仿宋" panose="02010600040101010101" charset="-122"/>
                        </a:rPr>
                        <a:t>9</a:t>
                      </a:r>
                      <a:endParaRPr lang="en-US" altLang="en-US" sz="16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0.293216252</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FF0000"/>
                          </a:solidFill>
                          <a:latin typeface="华文仿宋" panose="02010600040101010101" charset="-122"/>
                          <a:ea typeface="华文仿宋" panose="02010600040101010101" charset="-122"/>
                        </a:rPr>
                        <a:t>2</a:t>
                      </a:r>
                      <a:endParaRPr lang="en-US" altLang="en-US" sz="1600" b="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9"/>
                  </a:ext>
                </a:extLst>
              </a:tr>
              <a:tr h="300976">
                <a:tc>
                  <a:txBody>
                    <a:bodyPr/>
                    <a:lstStyle/>
                    <a:p>
                      <a:pPr indent="0" algn="ctr">
                        <a:buNone/>
                      </a:pPr>
                      <a:r>
                        <a:rPr lang="en-US" sz="1600" b="0">
                          <a:solidFill>
                            <a:schemeClr val="bg1"/>
                          </a:solidFill>
                          <a:latin typeface="华文仿宋" panose="02010600040101010101" charset="-122"/>
                          <a:ea typeface="华文仿宋" panose="02010600040101010101" charset="-122"/>
                        </a:rPr>
                        <a:t>10</a:t>
                      </a:r>
                      <a:endParaRPr lang="en-US" altLang="en-US" sz="16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0.304868284</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FF0000"/>
                          </a:solidFill>
                          <a:latin typeface="华文仿宋" panose="02010600040101010101" charset="-122"/>
                          <a:ea typeface="华文仿宋" panose="02010600040101010101" charset="-122"/>
                        </a:rPr>
                        <a:t>9</a:t>
                      </a:r>
                      <a:endParaRPr lang="en-US" altLang="en-US" sz="1600" b="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10"/>
                  </a:ext>
                </a:extLst>
              </a:tr>
              <a:tr h="331326">
                <a:tc>
                  <a:txBody>
                    <a:bodyPr/>
                    <a:lstStyle/>
                    <a:p>
                      <a:pPr indent="0" algn="ctr">
                        <a:buNone/>
                      </a:pPr>
                      <a:r>
                        <a:rPr lang="en-US" altLang="en-US" sz="1800" b="1">
                          <a:solidFill>
                            <a:schemeClr val="bg1"/>
                          </a:solidFill>
                          <a:latin typeface="华文仿宋" panose="02010600040101010101" charset="-122"/>
                          <a:ea typeface="华文仿宋" panose="02010600040101010101" charset="-122"/>
                        </a:rPr>
                        <a:t>......</a:t>
                      </a: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75000"/>
                      </a:schemeClr>
                    </a:solidFill>
                  </a:tcPr>
                </a:tc>
                <a:tc>
                  <a:txBody>
                    <a:bodyPr/>
                    <a:lstStyle/>
                    <a:p>
                      <a:pPr indent="0" algn="ctr">
                        <a:buNone/>
                      </a:pPr>
                      <a:r>
                        <a:rPr lang="en-US" altLang="en-US" sz="1800" b="1" dirty="0">
                          <a:solidFill>
                            <a:srgbClr val="000000"/>
                          </a:solidFill>
                          <a:latin typeface="华文仿宋" panose="02010600040101010101" charset="-122"/>
                          <a:ea typeface="华文仿宋" panose="02010600040101010101" charset="-122"/>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1800" b="1" dirty="0">
                          <a:solidFill>
                            <a:srgbClr val="000000"/>
                          </a:solidFill>
                          <a:latin typeface="华文仿宋" panose="02010600040101010101" charset="-122"/>
                          <a:ea typeface="华文仿宋" panose="02010600040101010101" charset="-122"/>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2" name="文本框 1"/>
          <p:cNvSpPr txBox="1"/>
          <p:nvPr/>
        </p:nvSpPr>
        <p:spPr>
          <a:xfrm>
            <a:off x="1074570" y="1514574"/>
            <a:ext cx="2088232" cy="369332"/>
          </a:xfrm>
          <a:prstGeom prst="rect">
            <a:avLst/>
          </a:prstGeom>
          <a:noFill/>
        </p:spPr>
        <p:txBody>
          <a:bodyPr wrap="square" rtlCol="0">
            <a:spAutoFit/>
          </a:bodyPr>
          <a:lstStyle/>
          <a:p>
            <a:r>
              <a:rPr lang="zh-CN" altLang="en-US" b="1" dirty="0">
                <a:solidFill>
                  <a:srgbClr val="FF0000"/>
                </a:solidFill>
              </a:rPr>
              <a:t>频率计算结果</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设备性能分析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9.2.3 </a:t>
            </a:r>
            <a:r>
              <a:rPr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AGV设备的动作执行时间频率分布直方图</a:t>
            </a:r>
            <a:endParaRPr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aphicFrame>
        <p:nvGraphicFramePr>
          <p:cNvPr id="2" name="图表 1"/>
          <p:cNvGraphicFramePr/>
          <p:nvPr/>
        </p:nvGraphicFramePr>
        <p:xfrm>
          <a:off x="2423592" y="2211298"/>
          <a:ext cx="6912768" cy="3881998"/>
        </p:xfrm>
        <a:graphic>
          <a:graphicData uri="http://schemas.openxmlformats.org/drawingml/2006/chart">
            <c:chart xmlns:c="http://schemas.openxmlformats.org/drawingml/2006/chart" xmlns:r="http://schemas.openxmlformats.org/officeDocument/2006/relationships" r:id="rId2"/>
          </a:graphicData>
        </a:graphic>
      </p:graphicFrame>
      <p:sp>
        <p:nvSpPr>
          <p:cNvPr id="5" name="文本框 4"/>
          <p:cNvSpPr txBox="1"/>
          <p:nvPr/>
        </p:nvSpPr>
        <p:spPr>
          <a:xfrm>
            <a:off x="2279576" y="1436089"/>
            <a:ext cx="6912768" cy="688715"/>
          </a:xfrm>
          <a:prstGeom prst="rect">
            <a:avLst/>
          </a:prstGeom>
          <a:noFill/>
        </p:spPr>
        <p:txBody>
          <a:bodyPr wrap="square" rtlCol="0" anchor="t">
            <a:spAutoFit/>
          </a:bodyPr>
          <a:lstStyle/>
          <a:p>
            <a:pPr algn="ctr">
              <a:lnSpc>
                <a:spcPct val="110000"/>
              </a:lnSpc>
            </a:pPr>
            <a:r>
              <a:rPr lang="zh-CN" altLang="en-US" dirty="0"/>
              <a:t>（2）在生成频率数据后，选中频率数据，单击“插入”功能，选择直方图，如图所示</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设备性能分析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9.2.4</a:t>
            </a:r>
            <a:r>
              <a:rPr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 AGV设备的动作执行时间核密度估计</a:t>
            </a:r>
          </a:p>
        </p:txBody>
      </p:sp>
      <p:sp>
        <p:nvSpPr>
          <p:cNvPr id="3" name="文本框 2"/>
          <p:cNvSpPr txBox="1"/>
          <p:nvPr/>
        </p:nvSpPr>
        <p:spPr>
          <a:xfrm>
            <a:off x="1271905" y="1628775"/>
            <a:ext cx="9729470" cy="1014730"/>
          </a:xfrm>
          <a:prstGeom prst="rect">
            <a:avLst/>
          </a:prstGeom>
          <a:noFill/>
        </p:spPr>
        <p:txBody>
          <a:bodyPr wrap="square" rtlCol="0" anchor="t">
            <a:spAutoFit/>
          </a:bodyPr>
          <a:lstStyle/>
          <a:p>
            <a:r>
              <a:rPr lang="zh-CN" altLang="en-US" sz="2000">
                <a:latin typeface="华文仿宋" panose="02010600040101010101" charset="-122"/>
                <a:ea typeface="华文仿宋" panose="02010600040101010101" charset="-122"/>
              </a:rPr>
              <a:t>拟合用核密度分析方法估计设备的真实运动性能。</a:t>
            </a:r>
          </a:p>
          <a:p>
            <a:r>
              <a:rPr lang="zh-CN" altLang="en-US" sz="2000">
                <a:latin typeface="华文仿宋" panose="02010600040101010101" charset="-122"/>
                <a:ea typeface="华文仿宋" panose="02010600040101010101" charset="-122"/>
              </a:rPr>
              <a:t>把行走的速度和转弯、顶放、托盘旋转时长都视为随机变量，随机变量的概率密度分布包含了其全部信息。当有经验数据后，拟合相应的密度函数能够掌握其全部的信息。</a:t>
            </a:r>
          </a:p>
        </p:txBody>
      </p:sp>
      <p:sp>
        <p:nvSpPr>
          <p:cNvPr id="4" name="文本框 3"/>
          <p:cNvSpPr txBox="1"/>
          <p:nvPr/>
        </p:nvSpPr>
        <p:spPr>
          <a:xfrm>
            <a:off x="1631950" y="2995930"/>
            <a:ext cx="8752840" cy="398780"/>
          </a:xfrm>
          <a:prstGeom prst="rect">
            <a:avLst/>
          </a:prstGeom>
          <a:noFill/>
        </p:spPr>
        <p:txBody>
          <a:bodyPr wrap="square" rtlCol="0" anchor="t">
            <a:spAutoFit/>
          </a:bodyPr>
          <a:lstStyle/>
          <a:p>
            <a:r>
              <a:rPr lang="zh-CN" altLang="en-US" sz="2000">
                <a:latin typeface="华文仿宋" panose="02010600040101010101" charset="-122"/>
                <a:ea typeface="华文仿宋" panose="02010600040101010101" charset="-122"/>
                <a:cs typeface="华文仿宋" panose="02010600040101010101" charset="-122"/>
              </a:rPr>
              <a:t>核密度估计可以看作是对概率直方图的推广和平滑。核密度函数公式如下：</a:t>
            </a:r>
          </a:p>
        </p:txBody>
      </p:sp>
      <mc:AlternateContent xmlns:mc="http://schemas.openxmlformats.org/markup-compatibility/2006" xmlns:a14="http://schemas.microsoft.com/office/drawing/2010/main">
        <mc:Choice Requires="a14">
          <p:sp>
            <p:nvSpPr>
              <p:cNvPr id="6" name="文本框 5"/>
              <p:cNvSpPr txBox="1"/>
              <p:nvPr/>
            </p:nvSpPr>
            <p:spPr>
              <a:xfrm>
                <a:off x="1342390" y="4723765"/>
                <a:ext cx="9834245" cy="1418590"/>
              </a:xfrm>
              <a:prstGeom prst="rect">
                <a:avLst/>
              </a:prstGeom>
              <a:noFill/>
            </p:spPr>
            <p:txBody>
              <a:bodyPr wrap="square" rtlCol="0" anchor="t">
                <a:spAutoFit/>
              </a:bodyPr>
              <a:lstStyle/>
              <a:p>
                <a:pPr>
                  <a:lnSpc>
                    <a:spcPct val="130000"/>
                  </a:lnSpc>
                </a:pPr>
                <a:r>
                  <a:rPr lang="zh-CN" altLang="en-US" sz="2000" dirty="0">
                    <a:latin typeface="华文仿宋" panose="02010600040101010101" charset="-122"/>
                    <a:ea typeface="华文仿宋" panose="02010600040101010101" charset="-122"/>
                    <a:cs typeface="华文仿宋" panose="02010600040101010101" charset="-122"/>
                  </a:rPr>
                  <a:t>其中，K()为核函数，一般选取高斯核，n为样本量，</a:t>
                </a:r>
                <a14:m>
                  <m:oMath xmlns:m="http://schemas.openxmlformats.org/officeDocument/2006/math">
                    <m:sSub>
                      <m:sSubPr>
                        <m:ctrlPr>
                          <a:rPr lang="en-US" altLang="zh-CN" sz="2000" i="1">
                            <a:latin typeface="Cambria Math" panose="02040503050406030204" pitchFamily="18" charset="0"/>
                            <a:ea typeface="华文仿宋" panose="02010600040101010101" charset="-122"/>
                            <a:cs typeface="Cambria Math" panose="02040503050406030204" pitchFamily="18" charset="0"/>
                          </a:rPr>
                        </m:ctrlPr>
                      </m:sSubPr>
                      <m:e>
                        <m:r>
                          <a:rPr lang="en-US" altLang="zh-CN" sz="2000" i="1">
                            <a:latin typeface="Cambria Math" panose="02040503050406030204" pitchFamily="18" charset="0"/>
                            <a:ea typeface="华文仿宋" panose="02010600040101010101" charset="-122"/>
                            <a:cs typeface="Cambria Math" panose="02040503050406030204" pitchFamily="18" charset="0"/>
                          </a:rPr>
                          <m:t>𝑥</m:t>
                        </m:r>
                      </m:e>
                      <m:sub>
                        <m:r>
                          <a:rPr lang="en-US" altLang="zh-CN" sz="2000" i="1">
                            <a:latin typeface="Cambria Math" panose="02040503050406030204" pitchFamily="18" charset="0"/>
                            <a:ea typeface="华文仿宋" panose="02010600040101010101" charset="-122"/>
                            <a:cs typeface="Cambria Math" panose="02040503050406030204" pitchFamily="18" charset="0"/>
                          </a:rPr>
                          <m:t>𝑖</m:t>
                        </m:r>
                      </m:sub>
                    </m:sSub>
                  </m:oMath>
                </a14:m>
                <a:r>
                  <a:rPr lang="zh-CN" altLang="en-US" sz="2000" dirty="0">
                    <a:latin typeface="华文仿宋" panose="02010600040101010101" charset="-122"/>
                    <a:ea typeface="华文仿宋" panose="02010600040101010101" charset="-122"/>
                    <a:cs typeface="华文仿宋" panose="02010600040101010101" charset="-122"/>
                  </a:rPr>
                  <a:t>为已知样本点数据，带宽h=1.06σ</a:t>
                </a:r>
                <a14:m>
                  <m:oMath xmlns:m="http://schemas.openxmlformats.org/officeDocument/2006/math">
                    <m:sSup>
                      <m:sSupPr>
                        <m:ctrlPr>
                          <a:rPr lang="en-US" altLang="zh-CN" sz="2000" i="1">
                            <a:latin typeface="Cambria Math" panose="02040503050406030204" pitchFamily="18" charset="0"/>
                            <a:ea typeface="华文仿宋" panose="02010600040101010101" charset="-122"/>
                            <a:cs typeface="Cambria Math" panose="02040503050406030204" pitchFamily="18" charset="0"/>
                          </a:rPr>
                        </m:ctrlPr>
                      </m:sSupPr>
                      <m:e>
                        <m:r>
                          <a:rPr lang="en-US" altLang="zh-CN" sz="2000" i="1">
                            <a:latin typeface="Cambria Math" panose="02040503050406030204" pitchFamily="18" charset="0"/>
                            <a:ea typeface="华文仿宋" panose="02010600040101010101" charset="-122"/>
                            <a:cs typeface="Cambria Math" panose="02040503050406030204" pitchFamily="18" charset="0"/>
                          </a:rPr>
                          <m:t>𝑛</m:t>
                        </m:r>
                      </m:e>
                      <m:sup>
                        <m:f>
                          <m:fPr>
                            <m:ctrlPr>
                              <a:rPr lang="en-US" altLang="zh-CN" sz="2000" i="1">
                                <a:latin typeface="Cambria Math" panose="02040503050406030204" pitchFamily="18" charset="0"/>
                                <a:ea typeface="华文仿宋" panose="02010600040101010101" charset="-122"/>
                                <a:cs typeface="Cambria Math" panose="02040503050406030204" pitchFamily="18" charset="0"/>
                              </a:rPr>
                            </m:ctrlPr>
                          </m:fPr>
                          <m:num>
                            <m:r>
                              <a:rPr lang="en-US" altLang="zh-CN" sz="2000" i="1">
                                <a:latin typeface="Cambria Math" panose="02040503050406030204" pitchFamily="18" charset="0"/>
                                <a:ea typeface="MS Mincho" charset="0"/>
                                <a:cs typeface="Cambria Math" panose="02040503050406030204" pitchFamily="18" charset="0"/>
                              </a:rPr>
                              <m:t>1</m:t>
                            </m:r>
                          </m:num>
                          <m:den>
                            <m:r>
                              <a:rPr lang="en-US" altLang="zh-CN" sz="2000" i="1">
                                <a:latin typeface="Cambria Math" panose="02040503050406030204" pitchFamily="18" charset="0"/>
                                <a:ea typeface="MS Mincho" charset="0"/>
                                <a:cs typeface="Cambria Math" panose="02040503050406030204" pitchFamily="18" charset="0"/>
                              </a:rPr>
                              <m:t>5</m:t>
                            </m:r>
                          </m:den>
                        </m:f>
                      </m:sup>
                    </m:sSup>
                  </m:oMath>
                </a14:m>
                <a:r>
                  <a:rPr lang="zh-CN" altLang="en-US" sz="2000" dirty="0">
                    <a:latin typeface="华文仿宋" panose="02010600040101010101" charset="-122"/>
                    <a:ea typeface="华文仿宋" panose="02010600040101010101" charset="-122"/>
                    <a:cs typeface="华文仿宋" panose="02010600040101010101" charset="-122"/>
                  </a:rPr>
                  <a:t>，它使得均方误差积分MISE=E(</a:t>
                </a:r>
                <a14:m>
                  <m:oMath xmlns:m="http://schemas.openxmlformats.org/officeDocument/2006/math">
                    <m:nary>
                      <m:naryPr>
                        <m:limLoc m:val="undOvr"/>
                        <m:subHide m:val="on"/>
                        <m:supHide m:val="on"/>
                        <m:ctrlPr>
                          <a:rPr lang="en-US" altLang="zh-CN" sz="2000" i="1">
                            <a:latin typeface="Cambria Math" panose="02040503050406030204" pitchFamily="18" charset="0"/>
                            <a:ea typeface="华文仿宋" panose="02010600040101010101" charset="-122"/>
                            <a:cs typeface="Cambria Math" panose="02040503050406030204" pitchFamily="18" charset="0"/>
                          </a:rPr>
                        </m:ctrlPr>
                      </m:naryPr>
                      <m:sub/>
                      <m:sup/>
                      <m:e>
                        <m:r>
                          <a:rPr lang="zh-CN" altLang="en-US" sz="2000">
                            <a:latin typeface="Cambria Math" panose="02040503050406030204" pitchFamily="18" charset="0"/>
                            <a:ea typeface="华文仿宋" panose="02010600040101010101" charset="-122"/>
                            <a:cs typeface="Cambria Math" panose="02040503050406030204" pitchFamily="18" charset="0"/>
                            <a:sym typeface="+mn-ea"/>
                          </a:rPr>
                          <m:t>(</m:t>
                        </m:r>
                        <m:r>
                          <a:rPr lang="zh-CN" altLang="en-US" sz="2000">
                            <a:latin typeface="Cambria Math" panose="02040503050406030204" pitchFamily="18" charset="0"/>
                            <a:ea typeface="华文仿宋" panose="02010600040101010101" charset="-122"/>
                            <a:cs typeface="Cambria Math" panose="02040503050406030204" pitchFamily="18" charset="0"/>
                            <a:sym typeface="+mn-ea"/>
                          </a:rPr>
                          <m:t>𝑓</m:t>
                        </m:r>
                        <m:r>
                          <a:rPr lang="zh-CN" altLang="en-US" sz="2000">
                            <a:latin typeface="Cambria Math" panose="02040503050406030204" pitchFamily="18" charset="0"/>
                            <a:ea typeface="华文仿宋" panose="02010600040101010101" charset="-122"/>
                            <a:cs typeface="Cambria Math" panose="02040503050406030204" pitchFamily="18" charset="0"/>
                            <a:sym typeface="+mn-ea"/>
                          </a:rPr>
                          <m:t>(</m:t>
                        </m:r>
                        <m:r>
                          <a:rPr lang="zh-CN" altLang="en-US" sz="2000">
                            <a:latin typeface="Cambria Math" panose="02040503050406030204" pitchFamily="18" charset="0"/>
                            <a:ea typeface="华文仿宋" panose="02010600040101010101" charset="-122"/>
                            <a:cs typeface="Cambria Math" panose="02040503050406030204" pitchFamily="18" charset="0"/>
                            <a:sym typeface="+mn-ea"/>
                          </a:rPr>
                          <m:t>𝑥</m:t>
                        </m:r>
                        <m:r>
                          <a:rPr lang="zh-CN" altLang="en-US" sz="2000">
                            <a:latin typeface="Cambria Math" panose="02040503050406030204" pitchFamily="18" charset="0"/>
                            <a:ea typeface="华文仿宋" panose="02010600040101010101" charset="-122"/>
                            <a:cs typeface="Cambria Math" panose="02040503050406030204" pitchFamily="18" charset="0"/>
                            <a:sym typeface="+mn-ea"/>
                          </a:rPr>
                          <m:t>)−</m:t>
                        </m:r>
                        <m:r>
                          <a:rPr lang="zh-CN" altLang="en-US" sz="2000">
                            <a:latin typeface="Cambria Math" panose="02040503050406030204" pitchFamily="18" charset="0"/>
                            <a:ea typeface="华文仿宋" panose="02010600040101010101" charset="-122"/>
                            <a:cs typeface="Cambria Math" panose="02040503050406030204" pitchFamily="18" charset="0"/>
                            <a:sym typeface="+mn-ea"/>
                          </a:rPr>
                          <m:t>𝑓</m:t>
                        </m:r>
                        <m:r>
                          <a:rPr lang="zh-CN" altLang="en-US" sz="2000">
                            <a:latin typeface="Cambria Math" panose="02040503050406030204" pitchFamily="18" charset="0"/>
                            <a:ea typeface="华文仿宋" panose="02010600040101010101" charset="-122"/>
                            <a:cs typeface="Cambria Math" panose="02040503050406030204" pitchFamily="18" charset="0"/>
                            <a:sym typeface="+mn-ea"/>
                          </a:rPr>
                          <m:t>(</m:t>
                        </m:r>
                        <m:r>
                          <a:rPr lang="zh-CN" altLang="en-US" sz="2000">
                            <a:latin typeface="Cambria Math" panose="02040503050406030204" pitchFamily="18" charset="0"/>
                            <a:ea typeface="华文仿宋" panose="02010600040101010101" charset="-122"/>
                            <a:cs typeface="Cambria Math" panose="02040503050406030204" pitchFamily="18" charset="0"/>
                            <a:sym typeface="+mn-ea"/>
                          </a:rPr>
                          <m:t>𝑥</m:t>
                        </m:r>
                        <m:r>
                          <a:rPr lang="zh-CN" altLang="en-US" sz="2000">
                            <a:latin typeface="Cambria Math" panose="02040503050406030204" pitchFamily="18" charset="0"/>
                            <a:ea typeface="华文仿宋" panose="02010600040101010101" charset="-122"/>
                            <a:cs typeface="Cambria Math" panose="02040503050406030204" pitchFamily="18" charset="0"/>
                            <a:sym typeface="+mn-ea"/>
                          </a:rPr>
                          <m:t>))²</m:t>
                        </m:r>
                        <m:r>
                          <a:rPr lang="zh-CN" altLang="en-US" sz="2000">
                            <a:latin typeface="Cambria Math" panose="02040503050406030204" pitchFamily="18" charset="0"/>
                            <a:ea typeface="华文仿宋" panose="02010600040101010101" charset="-122"/>
                            <a:cs typeface="Cambria Math" panose="02040503050406030204" pitchFamily="18" charset="0"/>
                            <a:sym typeface="+mn-ea"/>
                          </a:rPr>
                          <m:t>𝑑𝑥</m:t>
                        </m:r>
                      </m:e>
                    </m:nary>
                  </m:oMath>
                </a14:m>
                <a:r>
                  <a:rPr lang="zh-CN" altLang="en-US" sz="2000" dirty="0">
                    <a:latin typeface="华文仿宋" panose="02010600040101010101" charset="-122"/>
                    <a:ea typeface="华文仿宋" panose="02010600040101010101" charset="-122"/>
                    <a:cs typeface="华文仿宋" panose="02010600040101010101" charset="-122"/>
                  </a:rPr>
                  <a:t>)最小化。在选定核函数后唯一需要确定的参数仅有带宽h。</a:t>
                </a:r>
              </a:p>
            </p:txBody>
          </p:sp>
        </mc:Choice>
        <mc:Fallback xmlns="">
          <p:sp>
            <p:nvSpPr>
              <p:cNvPr id="6" name="文本框 5"/>
              <p:cNvSpPr txBox="1">
                <a:spLocks noRot="1" noChangeAspect="1" noMove="1" noResize="1" noEditPoints="1" noAdjustHandles="1" noChangeArrowheads="1" noChangeShapeType="1" noTextEdit="1"/>
              </p:cNvSpPr>
              <p:nvPr/>
            </p:nvSpPr>
            <p:spPr>
              <a:xfrm>
                <a:off x="1342390" y="4723765"/>
                <a:ext cx="9834245" cy="1418590"/>
              </a:xfrm>
              <a:prstGeom prst="rect">
                <a:avLst/>
              </a:prstGeom>
              <a:blipFill rotWithShape="1">
                <a:blip r:embed="rId2"/>
                <a:stretch>
                  <a:fillRect/>
                </a:stretch>
              </a:blipFill>
            </p:spPr>
            <p:txBody>
              <a:bodyPr/>
              <a:lstStyle/>
              <a:p>
                <a:r>
                  <a:rPr lang="zh-CN" altLang="en-US">
                    <a:noFill/>
                  </a:rPr>
                  <a:t> </a:t>
                </a:r>
              </a:p>
            </p:txBody>
          </p:sp>
        </mc:Fallback>
      </mc:AlternateContent>
      <p:pic>
        <p:nvPicPr>
          <p:cNvPr id="7" name="图片 6"/>
          <p:cNvPicPr>
            <a:picLocks noChangeAspect="1"/>
          </p:cNvPicPr>
          <p:nvPr/>
        </p:nvPicPr>
        <p:blipFill>
          <a:blip r:embed="rId3"/>
          <a:stretch>
            <a:fillRect/>
          </a:stretch>
        </p:blipFill>
        <p:spPr>
          <a:xfrm>
            <a:off x="4439920" y="3522345"/>
            <a:ext cx="2738755" cy="88963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设备性能分析</a:t>
            </a:r>
          </a:p>
        </p:txBody>
      </p:sp>
      <p:sp>
        <p:nvSpPr>
          <p:cNvPr id="5" name="文本框 4"/>
          <p:cNvSpPr txBox="1"/>
          <p:nvPr/>
        </p:nvSpPr>
        <p:spPr>
          <a:xfrm>
            <a:off x="479425" y="1556385"/>
            <a:ext cx="5400551" cy="3006272"/>
          </a:xfrm>
          <a:prstGeom prst="rect">
            <a:avLst/>
          </a:prstGeom>
          <a:noFill/>
        </p:spPr>
        <p:txBody>
          <a:bodyPr wrap="square" rtlCol="0" anchor="t">
            <a:spAutoFit/>
          </a:bodyPr>
          <a:lstStyle/>
          <a:p>
            <a:pPr>
              <a:lnSpc>
                <a:spcPct val="150000"/>
              </a:lnSpc>
            </a:pPr>
            <a:r>
              <a:rPr lang="zh-CN" altLang="en-US" sz="2000" b="1" dirty="0">
                <a:solidFill>
                  <a:srgbClr val="FF0000"/>
                </a:solidFill>
                <a:sym typeface="+mn-ea"/>
              </a:rPr>
              <a:t>第三步：拟合概率密度曲线</a:t>
            </a:r>
            <a:endParaRPr lang="zh-CN" altLang="en-US" sz="2000" b="1" dirty="0">
              <a:solidFill>
                <a:srgbClr val="FF0000"/>
              </a:solidFill>
            </a:endParaRPr>
          </a:p>
          <a:p>
            <a:pPr marL="285750" indent="-285750">
              <a:lnSpc>
                <a:spcPct val="150000"/>
              </a:lnSpc>
              <a:buFont typeface="Wingdings" panose="05000000000000000000" charset="0"/>
              <a:buChar char="n"/>
            </a:pPr>
            <a:r>
              <a:rPr lang="zh-CN" altLang="en-US" dirty="0"/>
              <a:t>获取正态分布概念密度：</a:t>
            </a:r>
          </a:p>
          <a:p>
            <a:pPr>
              <a:lnSpc>
                <a:spcPct val="150000"/>
              </a:lnSpc>
            </a:pPr>
            <a:r>
              <a:rPr lang="zh-CN" altLang="en-US" dirty="0"/>
              <a:t>正态分布概率密度正态分布函数“NORMDIST”获取。</a:t>
            </a:r>
          </a:p>
          <a:p>
            <a:pPr>
              <a:lnSpc>
                <a:spcPct val="150000"/>
              </a:lnSpc>
            </a:pPr>
            <a:r>
              <a:rPr lang="zh-CN" altLang="en-US" dirty="0"/>
              <a:t>在这里是以分组边界值为“X”来计算：</a:t>
            </a:r>
          </a:p>
          <a:p>
            <a:pPr>
              <a:lnSpc>
                <a:spcPct val="150000"/>
              </a:lnSpc>
            </a:pPr>
            <a:r>
              <a:rPr lang="zh-CN" altLang="en-US" dirty="0"/>
              <a:t>Mean=AVERAGE(A：A)(数据算术平均) </a:t>
            </a:r>
          </a:p>
          <a:p>
            <a:pPr>
              <a:lnSpc>
                <a:spcPct val="150000"/>
              </a:lnSpc>
            </a:pPr>
            <a:r>
              <a:rPr lang="zh-CN" altLang="en-US" dirty="0"/>
              <a:t>Standard dev=STDEV(A：A)(数据的标准方差)</a:t>
            </a:r>
          </a:p>
          <a:p>
            <a:pPr>
              <a:lnSpc>
                <a:spcPct val="150000"/>
              </a:lnSpc>
            </a:pPr>
            <a:r>
              <a:rPr lang="zh-CN" altLang="en-US" dirty="0"/>
              <a:t>Cumulative=0(概率密度函数)</a:t>
            </a:r>
          </a:p>
        </p:txBody>
      </p:sp>
      <p:graphicFrame>
        <p:nvGraphicFramePr>
          <p:cNvPr id="3" name="表格 2"/>
          <p:cNvGraphicFramePr/>
          <p:nvPr>
            <p:custDataLst>
              <p:tags r:id="rId1"/>
            </p:custDataLst>
          </p:nvPr>
        </p:nvGraphicFramePr>
        <p:xfrm>
          <a:off x="6344995" y="2089575"/>
          <a:ext cx="5256583" cy="3688080"/>
        </p:xfrm>
        <a:graphic>
          <a:graphicData uri="http://schemas.openxmlformats.org/drawingml/2006/table">
            <a:tbl>
              <a:tblPr firstRow="1" bandRow="1">
                <a:tableStyleId>{5C22544A-7EE6-4342-B048-85BDC9FD1C3A}</a:tableStyleId>
              </a:tblPr>
              <a:tblGrid>
                <a:gridCol w="1072110">
                  <a:extLst>
                    <a:ext uri="{9D8B030D-6E8A-4147-A177-3AD203B41FA5}">
                      <a16:colId xmlns:a16="http://schemas.microsoft.com/office/drawing/2014/main" val="20000"/>
                    </a:ext>
                  </a:extLst>
                </a:gridCol>
                <a:gridCol w="1498200">
                  <a:extLst>
                    <a:ext uri="{9D8B030D-6E8A-4147-A177-3AD203B41FA5}">
                      <a16:colId xmlns:a16="http://schemas.microsoft.com/office/drawing/2014/main" val="20001"/>
                    </a:ext>
                  </a:extLst>
                </a:gridCol>
                <a:gridCol w="1055226">
                  <a:extLst>
                    <a:ext uri="{9D8B030D-6E8A-4147-A177-3AD203B41FA5}">
                      <a16:colId xmlns:a16="http://schemas.microsoft.com/office/drawing/2014/main" val="20002"/>
                    </a:ext>
                  </a:extLst>
                </a:gridCol>
                <a:gridCol w="1631047">
                  <a:extLst>
                    <a:ext uri="{9D8B030D-6E8A-4147-A177-3AD203B41FA5}">
                      <a16:colId xmlns:a16="http://schemas.microsoft.com/office/drawing/2014/main" val="20003"/>
                    </a:ext>
                  </a:extLst>
                </a:gridCol>
              </a:tblGrid>
              <a:tr h="318225">
                <a:tc>
                  <a:txBody>
                    <a:bodyPr/>
                    <a:lstStyle/>
                    <a:p>
                      <a:pPr indent="0" algn="ctr">
                        <a:buNone/>
                      </a:pPr>
                      <a:r>
                        <a:rPr lang="zh-CN" sz="1800" b="0" dirty="0">
                          <a:solidFill>
                            <a:schemeClr val="bg1"/>
                          </a:solidFill>
                          <a:latin typeface="华文仿宋" panose="02010600040101010101" charset="-122"/>
                          <a:ea typeface="华文仿宋" panose="02010600040101010101" charset="-122"/>
                        </a:rPr>
                        <a:t>序号</a:t>
                      </a:r>
                      <a:endParaRPr lang="zh-CN" altLang="en-US" sz="1800" b="0" dirty="0">
                        <a:solidFill>
                          <a:schemeClr val="bg1"/>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solidFill>
                      <a:schemeClr val="tx1">
                        <a:lumMod val="75000"/>
                        <a:lumOff val="25000"/>
                      </a:schemeClr>
                    </a:solidFill>
                  </a:tcPr>
                </a:tc>
                <a:tc>
                  <a:txBody>
                    <a:bodyPr/>
                    <a:lstStyle/>
                    <a:p>
                      <a:pPr indent="0" algn="ctr">
                        <a:buNone/>
                      </a:pPr>
                      <a:r>
                        <a:rPr lang="zh-CN" sz="1800" b="0" dirty="0">
                          <a:solidFill>
                            <a:schemeClr val="bg1"/>
                          </a:solidFill>
                          <a:latin typeface="华文仿宋" panose="02010600040101010101" charset="-122"/>
                          <a:ea typeface="华文仿宋" panose="02010600040101010101" charset="-122"/>
                        </a:rPr>
                        <a:t>分组</a:t>
                      </a:r>
                      <a:endParaRPr lang="zh-CN" altLang="en-US" sz="1800" b="0" dirty="0">
                        <a:solidFill>
                          <a:schemeClr val="bg1"/>
                        </a:solidFill>
                        <a:latin typeface="华文仿宋" panose="02010600040101010101" charset="-122"/>
                        <a:ea typeface="华文仿宋" panose="02010600040101010101"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tx1">
                        <a:lumMod val="75000"/>
                        <a:lumOff val="25000"/>
                      </a:schemeClr>
                    </a:solidFill>
                  </a:tcPr>
                </a:tc>
                <a:tc>
                  <a:txBody>
                    <a:bodyPr/>
                    <a:lstStyle/>
                    <a:p>
                      <a:pPr indent="0" algn="ctr">
                        <a:buNone/>
                      </a:pPr>
                      <a:r>
                        <a:rPr lang="zh-CN" sz="1800" b="0" dirty="0">
                          <a:solidFill>
                            <a:schemeClr val="bg1"/>
                          </a:solidFill>
                          <a:latin typeface="华文仿宋" panose="02010600040101010101" charset="-122"/>
                          <a:ea typeface="华文仿宋" panose="02010600040101010101" charset="-122"/>
                        </a:rPr>
                        <a:t>频率</a:t>
                      </a:r>
                      <a:endParaRPr lang="zh-CN" altLang="en-US" sz="1800" b="0" dirty="0">
                        <a:solidFill>
                          <a:schemeClr val="bg1"/>
                        </a:solidFill>
                        <a:latin typeface="华文仿宋" panose="02010600040101010101" charset="-122"/>
                        <a:ea typeface="华文仿宋" panose="02010600040101010101"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tx1">
                        <a:lumMod val="75000"/>
                        <a:lumOff val="25000"/>
                      </a:schemeClr>
                    </a:solidFill>
                  </a:tcPr>
                </a:tc>
                <a:tc>
                  <a:txBody>
                    <a:bodyPr/>
                    <a:lstStyle/>
                    <a:p>
                      <a:pPr indent="0" algn="ctr">
                        <a:buNone/>
                      </a:pPr>
                      <a:r>
                        <a:rPr lang="zh-CN" sz="1800" b="0" dirty="0">
                          <a:solidFill>
                            <a:schemeClr val="bg1"/>
                          </a:solidFill>
                          <a:latin typeface="华文仿宋" panose="02010600040101010101" charset="-122"/>
                          <a:ea typeface="华文仿宋" panose="02010600040101010101" charset="-122"/>
                        </a:rPr>
                        <a:t>正太分布曲线</a:t>
                      </a:r>
                      <a:endParaRPr lang="zh-CN" altLang="en-US" sz="1800" b="0" dirty="0">
                        <a:solidFill>
                          <a:schemeClr val="bg1"/>
                        </a:solidFill>
                        <a:latin typeface="华文仿宋" panose="02010600040101010101" charset="-122"/>
                        <a:ea typeface="华文仿宋" panose="02010600040101010101" charset="-122"/>
                      </a:endParaRPr>
                    </a:p>
                  </a:txBody>
                  <a:tcPr marL="12700" marR="12700" marT="12700" anchor="ctr">
                    <a:lnL>
                      <a:noFill/>
                    </a:lnL>
                    <a:lnR cap="flat">
                      <a:noFill/>
                    </a:lnR>
                    <a:lnT cap="flat">
                      <a:noFill/>
                    </a:lnT>
                    <a:lnB w="12700" cap="flat">
                      <a:solidFill>
                        <a:schemeClr val="tx1"/>
                      </a:solidFill>
                      <a:prstDash val="solid"/>
                    </a:lnB>
                    <a:lnTlToBr>
                      <a:noFill/>
                    </a:lnTlToBr>
                    <a:lnBlToTr>
                      <a:noFill/>
                    </a:lnBlToTr>
                    <a:solidFill>
                      <a:schemeClr val="tx1">
                        <a:lumMod val="75000"/>
                        <a:lumOff val="25000"/>
                      </a:schemeClr>
                    </a:solidFill>
                  </a:tcPr>
                </a:tc>
                <a:extLst>
                  <a:ext uri="{0D108BD9-81ED-4DB2-BD59-A6C34878D82A}">
                    <a16:rowId xmlns:a16="http://schemas.microsoft.com/office/drawing/2014/main" val="10000"/>
                  </a:ext>
                </a:extLst>
              </a:tr>
              <a:tr h="289074">
                <a:tc>
                  <a:txBody>
                    <a:bodyPr/>
                    <a:lstStyle/>
                    <a:p>
                      <a:pPr indent="0" algn="ctr">
                        <a:buNone/>
                      </a:pPr>
                      <a:r>
                        <a:rPr lang="en-US" sz="1600" b="0">
                          <a:solidFill>
                            <a:schemeClr val="bg1"/>
                          </a:solidFill>
                          <a:latin typeface="华文仿宋" panose="02010600040101010101" charset="-122"/>
                          <a:ea typeface="华文仿宋" panose="02010600040101010101" charset="-122"/>
                        </a:rPr>
                        <a:t>1</a:t>
                      </a:r>
                      <a:endParaRPr lang="en-US" altLang="en-US" sz="16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0.2</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FF0000"/>
                          </a:solidFill>
                          <a:latin typeface="华文仿宋" panose="02010600040101010101" charset="-122"/>
                          <a:ea typeface="华文仿宋" panose="02010600040101010101" charset="-122"/>
                        </a:rPr>
                        <a:t>2</a:t>
                      </a:r>
                      <a:endParaRPr lang="en-US" altLang="en-US" sz="1600" b="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0.010751184</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289074">
                <a:tc>
                  <a:txBody>
                    <a:bodyPr/>
                    <a:lstStyle/>
                    <a:p>
                      <a:pPr indent="0" algn="ctr">
                        <a:buNone/>
                      </a:pPr>
                      <a:r>
                        <a:rPr lang="en-US" sz="1600" b="0">
                          <a:solidFill>
                            <a:schemeClr val="bg1"/>
                          </a:solidFill>
                          <a:latin typeface="华文仿宋" panose="02010600040101010101" charset="-122"/>
                          <a:ea typeface="华文仿宋" panose="02010600040101010101" charset="-122"/>
                        </a:rPr>
                        <a:t>2</a:t>
                      </a:r>
                      <a:endParaRPr lang="en-US" altLang="en-US" sz="16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0.211652032</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FF0000"/>
                          </a:solidFill>
                          <a:latin typeface="华文仿宋" panose="02010600040101010101" charset="-122"/>
                          <a:ea typeface="华文仿宋" panose="02010600040101010101" charset="-122"/>
                        </a:rPr>
                        <a:t>5</a:t>
                      </a:r>
                      <a:endParaRPr lang="en-US" altLang="en-US" sz="1600" b="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0.015129895</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289074">
                <a:tc>
                  <a:txBody>
                    <a:bodyPr/>
                    <a:lstStyle/>
                    <a:p>
                      <a:pPr indent="0" algn="ctr">
                        <a:buNone/>
                      </a:pPr>
                      <a:r>
                        <a:rPr lang="en-US" sz="1600" b="0">
                          <a:solidFill>
                            <a:schemeClr val="bg1"/>
                          </a:solidFill>
                          <a:latin typeface="华文仿宋" panose="02010600040101010101" charset="-122"/>
                          <a:ea typeface="华文仿宋" panose="02010600040101010101" charset="-122"/>
                        </a:rPr>
                        <a:t>3</a:t>
                      </a:r>
                      <a:endParaRPr lang="en-US" altLang="en-US" sz="16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0.223304063</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FF0000"/>
                          </a:solidFill>
                          <a:latin typeface="华文仿宋" panose="02010600040101010101" charset="-122"/>
                          <a:ea typeface="华文仿宋" panose="02010600040101010101" charset="-122"/>
                        </a:rPr>
                        <a:t>4</a:t>
                      </a:r>
                      <a:endParaRPr lang="en-US" altLang="en-US" sz="1600" b="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0.02107163</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289074">
                <a:tc>
                  <a:txBody>
                    <a:bodyPr/>
                    <a:lstStyle/>
                    <a:p>
                      <a:pPr indent="0" algn="ctr">
                        <a:buNone/>
                      </a:pPr>
                      <a:r>
                        <a:rPr lang="en-US" sz="1600" b="0">
                          <a:solidFill>
                            <a:schemeClr val="bg1"/>
                          </a:solidFill>
                          <a:latin typeface="华文仿宋" panose="02010600040101010101" charset="-122"/>
                          <a:ea typeface="华文仿宋" panose="02010600040101010101" charset="-122"/>
                        </a:rPr>
                        <a:t>4</a:t>
                      </a:r>
                      <a:endParaRPr lang="en-US" altLang="en-US" sz="16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0.234956095</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FF0000"/>
                          </a:solidFill>
                          <a:latin typeface="华文仿宋" panose="02010600040101010101" charset="-122"/>
                          <a:ea typeface="华文仿宋" panose="02010600040101010101" charset="-122"/>
                        </a:rPr>
                        <a:t>6</a:t>
                      </a:r>
                      <a:endParaRPr lang="en-US" altLang="en-US" sz="1600" b="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0.029043097</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289074">
                <a:tc>
                  <a:txBody>
                    <a:bodyPr/>
                    <a:lstStyle/>
                    <a:p>
                      <a:pPr indent="0" algn="ctr">
                        <a:buNone/>
                      </a:pPr>
                      <a:r>
                        <a:rPr lang="en-US" sz="1600" b="0">
                          <a:solidFill>
                            <a:schemeClr val="bg1"/>
                          </a:solidFill>
                          <a:latin typeface="华文仿宋" panose="02010600040101010101" charset="-122"/>
                          <a:ea typeface="华文仿宋" panose="02010600040101010101" charset="-122"/>
                        </a:rPr>
                        <a:t>5</a:t>
                      </a:r>
                      <a:endParaRPr lang="en-US" altLang="en-US" sz="16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0.246608126</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FF0000"/>
                          </a:solidFill>
                          <a:latin typeface="华文仿宋" panose="02010600040101010101" charset="-122"/>
                          <a:ea typeface="华文仿宋" panose="02010600040101010101" charset="-122"/>
                        </a:rPr>
                        <a:t>3</a:t>
                      </a:r>
                      <a:endParaRPr lang="en-US" altLang="en-US" sz="1600" b="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0.039615971</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289074">
                <a:tc>
                  <a:txBody>
                    <a:bodyPr/>
                    <a:lstStyle/>
                    <a:p>
                      <a:pPr indent="0" algn="ctr">
                        <a:buNone/>
                      </a:pPr>
                      <a:r>
                        <a:rPr lang="en-US" sz="1600" b="0">
                          <a:solidFill>
                            <a:schemeClr val="bg1"/>
                          </a:solidFill>
                          <a:latin typeface="华文仿宋" panose="02010600040101010101" charset="-122"/>
                          <a:ea typeface="华文仿宋" panose="02010600040101010101" charset="-122"/>
                        </a:rPr>
                        <a:t>6</a:t>
                      </a:r>
                      <a:endParaRPr lang="en-US" altLang="en-US" sz="16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0.258260158</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FF0000"/>
                          </a:solidFill>
                          <a:latin typeface="华文仿宋" panose="02010600040101010101" charset="-122"/>
                          <a:ea typeface="华文仿宋" panose="02010600040101010101" charset="-122"/>
                        </a:rPr>
                        <a:t>13</a:t>
                      </a:r>
                      <a:endParaRPr lang="en-US" altLang="en-US" sz="1600" b="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0.053478631</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289074">
                <a:tc>
                  <a:txBody>
                    <a:bodyPr/>
                    <a:lstStyle/>
                    <a:p>
                      <a:pPr indent="0" algn="ctr">
                        <a:buNone/>
                      </a:pPr>
                      <a:r>
                        <a:rPr lang="en-US" sz="1600" b="0">
                          <a:solidFill>
                            <a:schemeClr val="bg1"/>
                          </a:solidFill>
                          <a:latin typeface="华文仿宋" panose="02010600040101010101" charset="-122"/>
                          <a:ea typeface="华文仿宋" panose="02010600040101010101" charset="-122"/>
                        </a:rPr>
                        <a:t>7</a:t>
                      </a:r>
                      <a:endParaRPr lang="en-US" altLang="en-US" sz="16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0.269912189</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FF0000"/>
                          </a:solidFill>
                          <a:latin typeface="华文仿宋" panose="02010600040101010101" charset="-122"/>
                          <a:ea typeface="华文仿宋" panose="02010600040101010101" charset="-122"/>
                        </a:rPr>
                        <a:t>6</a:t>
                      </a:r>
                      <a:endParaRPr lang="en-US" altLang="en-US" sz="1600" b="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0.071445166</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7"/>
                  </a:ext>
                </a:extLst>
              </a:tr>
              <a:tr h="289074">
                <a:tc>
                  <a:txBody>
                    <a:bodyPr/>
                    <a:lstStyle/>
                    <a:p>
                      <a:pPr indent="0" algn="ctr">
                        <a:buNone/>
                      </a:pPr>
                      <a:r>
                        <a:rPr lang="en-US" sz="1600" b="0">
                          <a:solidFill>
                            <a:schemeClr val="bg1"/>
                          </a:solidFill>
                          <a:latin typeface="华文仿宋" panose="02010600040101010101" charset="-122"/>
                          <a:ea typeface="华文仿宋" panose="02010600040101010101" charset="-122"/>
                        </a:rPr>
                        <a:t>8</a:t>
                      </a:r>
                      <a:endParaRPr lang="en-US" altLang="en-US" sz="16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0.281564221</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FF0000"/>
                          </a:solidFill>
                          <a:latin typeface="华文仿宋" panose="02010600040101010101" charset="-122"/>
                          <a:ea typeface="华文仿宋" panose="02010600040101010101" charset="-122"/>
                        </a:rPr>
                        <a:t>5</a:t>
                      </a:r>
                      <a:endParaRPr lang="en-US" altLang="en-US" sz="1600" b="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0.094460013</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8"/>
                  </a:ext>
                </a:extLst>
              </a:tr>
              <a:tr h="289074">
                <a:tc>
                  <a:txBody>
                    <a:bodyPr/>
                    <a:lstStyle/>
                    <a:p>
                      <a:pPr indent="0" algn="ctr">
                        <a:buNone/>
                      </a:pPr>
                      <a:r>
                        <a:rPr lang="en-US" sz="1600" b="0">
                          <a:solidFill>
                            <a:schemeClr val="bg1"/>
                          </a:solidFill>
                          <a:latin typeface="华文仿宋" panose="02010600040101010101" charset="-122"/>
                          <a:ea typeface="华文仿宋" panose="02010600040101010101" charset="-122"/>
                        </a:rPr>
                        <a:t>9</a:t>
                      </a:r>
                      <a:endParaRPr lang="en-US" altLang="en-US" sz="16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0.293216252</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FF0000"/>
                          </a:solidFill>
                          <a:latin typeface="华文仿宋" panose="02010600040101010101" charset="-122"/>
                          <a:ea typeface="华文仿宋" panose="02010600040101010101" charset="-122"/>
                        </a:rPr>
                        <a:t>2</a:t>
                      </a:r>
                      <a:endParaRPr lang="en-US" altLang="en-US" sz="1600" b="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0.123596377</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9"/>
                  </a:ext>
                </a:extLst>
              </a:tr>
              <a:tr h="289074">
                <a:tc>
                  <a:txBody>
                    <a:bodyPr/>
                    <a:lstStyle/>
                    <a:p>
                      <a:pPr indent="0" algn="ctr">
                        <a:buNone/>
                      </a:pPr>
                      <a:r>
                        <a:rPr lang="en-US" sz="1600" b="0">
                          <a:solidFill>
                            <a:schemeClr val="bg1"/>
                          </a:solidFill>
                          <a:latin typeface="华文仿宋" panose="02010600040101010101" charset="-122"/>
                          <a:ea typeface="华文仿宋" panose="02010600040101010101" charset="-122"/>
                        </a:rPr>
                        <a:t>10</a:t>
                      </a:r>
                      <a:endParaRPr lang="en-US" altLang="en-US" sz="16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75000"/>
                      </a:schemeClr>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0.304868284</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FF0000"/>
                          </a:solidFill>
                          <a:latin typeface="华文仿宋" panose="02010600040101010101" charset="-122"/>
                          <a:ea typeface="华文仿宋" panose="02010600040101010101" charset="-122"/>
                        </a:rPr>
                        <a:t>9</a:t>
                      </a:r>
                      <a:endParaRPr lang="en-US" altLang="en-US" sz="1600" b="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0.160046458</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10"/>
                  </a:ext>
                </a:extLst>
              </a:tr>
              <a:tr h="318225">
                <a:tc>
                  <a:txBody>
                    <a:bodyPr/>
                    <a:lstStyle/>
                    <a:p>
                      <a:pPr indent="0" algn="ctr">
                        <a:buNone/>
                      </a:pPr>
                      <a:r>
                        <a:rPr lang="en-US" altLang="en-US" sz="1800" b="1" dirty="0">
                          <a:solidFill>
                            <a:schemeClr val="bg1"/>
                          </a:solidFill>
                          <a:latin typeface="华文仿宋" panose="02010600040101010101" charset="-122"/>
                          <a:ea typeface="华文仿宋" panose="02010600040101010101" charset="-122"/>
                        </a:rPr>
                        <a:t>......</a:t>
                      </a: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75000"/>
                      </a:schemeClr>
                    </a:solidFill>
                  </a:tcPr>
                </a:tc>
                <a:tc>
                  <a:txBody>
                    <a:bodyPr/>
                    <a:lstStyle/>
                    <a:p>
                      <a:pPr indent="0" algn="ctr">
                        <a:buNone/>
                      </a:pPr>
                      <a:r>
                        <a:rPr lang="en-US" altLang="en-US" sz="1800" b="1" dirty="0">
                          <a:solidFill>
                            <a:srgbClr val="000000"/>
                          </a:solidFill>
                          <a:latin typeface="华文仿宋" panose="02010600040101010101" charset="-122"/>
                          <a:ea typeface="华文仿宋" panose="02010600040101010101" charset="-122"/>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1800" b="1" dirty="0">
                          <a:solidFill>
                            <a:srgbClr val="000000"/>
                          </a:solidFill>
                          <a:latin typeface="华文仿宋" panose="02010600040101010101" charset="-122"/>
                          <a:ea typeface="华文仿宋" panose="02010600040101010101" charset="-122"/>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1800" b="1" dirty="0">
                          <a:solidFill>
                            <a:srgbClr val="000000"/>
                          </a:solidFill>
                          <a:latin typeface="华文仿宋" panose="02010600040101010101" charset="-122"/>
                          <a:ea typeface="华文仿宋" panose="02010600040101010101" charset="-122"/>
                        </a:rPr>
                        <a:t>......</a:t>
                      </a: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11"/>
                  </a:ext>
                </a:extLst>
              </a:tr>
            </a:tbl>
          </a:graphicData>
        </a:graphic>
      </p:graphicFrame>
      <p:graphicFrame>
        <p:nvGraphicFramePr>
          <p:cNvPr id="4" name="表格 3"/>
          <p:cNvGraphicFramePr>
            <a:graphicFrameLocks noGrp="1"/>
          </p:cNvGraphicFramePr>
          <p:nvPr/>
        </p:nvGraphicFramePr>
        <p:xfrm>
          <a:off x="234861" y="4754443"/>
          <a:ext cx="5832649" cy="1019757"/>
        </p:xfrm>
        <a:graphic>
          <a:graphicData uri="http://schemas.openxmlformats.org/drawingml/2006/table">
            <a:tbl>
              <a:tblPr>
                <a:tableStyleId>{5C22544A-7EE6-4342-B048-85BDC9FD1C3A}</a:tableStyleId>
              </a:tblPr>
              <a:tblGrid>
                <a:gridCol w="481053">
                  <a:extLst>
                    <a:ext uri="{9D8B030D-6E8A-4147-A177-3AD203B41FA5}">
                      <a16:colId xmlns:a16="http://schemas.microsoft.com/office/drawing/2014/main" val="20000"/>
                    </a:ext>
                  </a:extLst>
                </a:gridCol>
                <a:gridCol w="561229">
                  <a:extLst>
                    <a:ext uri="{9D8B030D-6E8A-4147-A177-3AD203B41FA5}">
                      <a16:colId xmlns:a16="http://schemas.microsoft.com/office/drawing/2014/main" val="20001"/>
                    </a:ext>
                  </a:extLst>
                </a:gridCol>
                <a:gridCol w="1622015">
                  <a:extLst>
                    <a:ext uri="{9D8B030D-6E8A-4147-A177-3AD203B41FA5}">
                      <a16:colId xmlns:a16="http://schemas.microsoft.com/office/drawing/2014/main" val="20002"/>
                    </a:ext>
                  </a:extLst>
                </a:gridCol>
                <a:gridCol w="3168352">
                  <a:extLst>
                    <a:ext uri="{9D8B030D-6E8A-4147-A177-3AD203B41FA5}">
                      <a16:colId xmlns:a16="http://schemas.microsoft.com/office/drawing/2014/main" val="20003"/>
                    </a:ext>
                  </a:extLst>
                </a:gridCol>
              </a:tblGrid>
              <a:tr h="327939">
                <a:tc>
                  <a:txBody>
                    <a:bodyPr/>
                    <a:lstStyle/>
                    <a:p>
                      <a:pPr marL="0" indent="0" algn="ctr" rtl="0" eaLnBrk="1" fontAlgn="ctr" hangingPunct="1">
                        <a:buNone/>
                      </a:pPr>
                      <a:r>
                        <a:rPr lang="zh-CN" altLang="en-US" sz="1400" b="0" kern="1200" dirty="0">
                          <a:solidFill>
                            <a:schemeClr val="bg1"/>
                          </a:solidFill>
                          <a:latin typeface="华文仿宋" panose="02010600040101010101" charset="-122"/>
                          <a:ea typeface="华文仿宋" panose="02010600040101010101" charset="-122"/>
                          <a:cs typeface="+mn-cs"/>
                        </a:rPr>
                        <a:t>序号</a:t>
                      </a:r>
                    </a:p>
                  </a:txBody>
                  <a:tcPr marL="9525" marR="9525" marT="9525" marB="0" anchor="ctr">
                    <a:solidFill>
                      <a:schemeClr val="accent1">
                        <a:lumMod val="50000"/>
                      </a:schemeClr>
                    </a:solidFill>
                  </a:tcPr>
                </a:tc>
                <a:tc>
                  <a:txBody>
                    <a:bodyPr/>
                    <a:lstStyle/>
                    <a:p>
                      <a:pPr marL="0" indent="0" algn="ctr" rtl="0" eaLnBrk="1" fontAlgn="ctr" hangingPunct="1">
                        <a:buNone/>
                      </a:pPr>
                      <a:r>
                        <a:rPr lang="zh-CN" altLang="en-US" sz="1400" b="0" kern="1200" dirty="0">
                          <a:solidFill>
                            <a:schemeClr val="bg1"/>
                          </a:solidFill>
                          <a:latin typeface="华文仿宋" panose="02010600040101010101" charset="-122"/>
                          <a:ea typeface="华文仿宋" panose="02010600040101010101" charset="-122"/>
                          <a:cs typeface="+mn-cs"/>
                        </a:rPr>
                        <a:t>分组</a:t>
                      </a:r>
                    </a:p>
                  </a:txBody>
                  <a:tcPr marL="9525" marR="9525" marT="9525" marB="0" anchor="ctr">
                    <a:solidFill>
                      <a:schemeClr val="accent1">
                        <a:lumMod val="50000"/>
                      </a:schemeClr>
                    </a:solidFill>
                  </a:tcPr>
                </a:tc>
                <a:tc>
                  <a:txBody>
                    <a:bodyPr/>
                    <a:lstStyle/>
                    <a:p>
                      <a:pPr marL="0" indent="0" algn="ctr" rtl="0" eaLnBrk="1" fontAlgn="ctr" hangingPunct="1">
                        <a:buNone/>
                      </a:pPr>
                      <a:r>
                        <a:rPr lang="zh-CN" altLang="en-US" sz="1400" b="0" kern="1200" dirty="0">
                          <a:solidFill>
                            <a:schemeClr val="bg1"/>
                          </a:solidFill>
                          <a:latin typeface="华文仿宋" panose="02010600040101010101" charset="-122"/>
                          <a:ea typeface="华文仿宋" panose="02010600040101010101" charset="-122"/>
                          <a:cs typeface="+mn-cs"/>
                        </a:rPr>
                        <a:t>频率</a:t>
                      </a:r>
                    </a:p>
                  </a:txBody>
                  <a:tcPr marL="9525" marR="9525" marT="9525" marB="0" anchor="ctr">
                    <a:solidFill>
                      <a:schemeClr val="accent1">
                        <a:lumMod val="50000"/>
                      </a:schemeClr>
                    </a:solidFill>
                  </a:tcPr>
                </a:tc>
                <a:tc>
                  <a:txBody>
                    <a:bodyPr/>
                    <a:lstStyle/>
                    <a:p>
                      <a:pPr marL="0" indent="0" algn="ctr" rtl="0" eaLnBrk="1" fontAlgn="ctr" hangingPunct="1">
                        <a:buNone/>
                      </a:pPr>
                      <a:r>
                        <a:rPr lang="zh-CN" altLang="en-US" sz="1400" b="0" kern="1200" dirty="0">
                          <a:solidFill>
                            <a:schemeClr val="bg1"/>
                          </a:solidFill>
                          <a:latin typeface="华文仿宋" panose="02010600040101010101" charset="-122"/>
                          <a:ea typeface="华文仿宋" panose="02010600040101010101" charset="-122"/>
                          <a:cs typeface="+mn-cs"/>
                        </a:rPr>
                        <a:t>正太分布曲线</a:t>
                      </a:r>
                    </a:p>
                  </a:txBody>
                  <a:tcPr marL="9525" marR="9525" marT="9525" marB="0" anchor="ctr">
                    <a:solidFill>
                      <a:schemeClr val="accent1">
                        <a:lumMod val="50000"/>
                      </a:schemeClr>
                    </a:solidFill>
                  </a:tcPr>
                </a:tc>
                <a:extLst>
                  <a:ext uri="{0D108BD9-81ED-4DB2-BD59-A6C34878D82A}">
                    <a16:rowId xmlns:a16="http://schemas.microsoft.com/office/drawing/2014/main" val="10000"/>
                  </a:ext>
                </a:extLst>
              </a:tr>
              <a:tr h="345909">
                <a:tc>
                  <a:txBody>
                    <a:bodyPr/>
                    <a:lstStyle/>
                    <a:p>
                      <a:pPr algn="ctr" fontAlgn="ctr"/>
                      <a:r>
                        <a:rPr lang="en-US" altLang="zh-CN" sz="1100" u="none" strike="noStrike" dirty="0">
                          <a:effectLst/>
                          <a:latin typeface="+mn-ea"/>
                          <a:ea typeface="+mn-ea"/>
                        </a:rPr>
                        <a:t>1</a:t>
                      </a:r>
                      <a:endParaRPr lang="en-US" altLang="zh-CN"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zh-CN" sz="1100" u="none" strike="noStrike" dirty="0">
                          <a:effectLst/>
                          <a:latin typeface="+mn-ea"/>
                          <a:ea typeface="+mn-ea"/>
                        </a:rPr>
                        <a:t>0.2</a:t>
                      </a:r>
                      <a:endParaRPr lang="en-US" altLang="zh-CN" sz="1100" b="0" i="0" u="none" strike="noStrike" dirty="0">
                        <a:solidFill>
                          <a:srgbClr val="000000"/>
                        </a:solidFill>
                        <a:effectLst/>
                        <a:latin typeface="+mn-ea"/>
                        <a:ea typeface="+mn-ea"/>
                      </a:endParaRPr>
                    </a:p>
                  </a:txBody>
                  <a:tcPr marL="9525" marR="9525" marT="9525" marB="0" anchor="ctr"/>
                </a:tc>
                <a:tc>
                  <a:txBody>
                    <a:bodyPr/>
                    <a:lstStyle/>
                    <a:p>
                      <a:pPr algn="l" fontAlgn="ctr"/>
                      <a:r>
                        <a:rPr lang="en-US" sz="1100" u="none" strike="noStrike" dirty="0">
                          <a:effectLst/>
                          <a:latin typeface="+mn-ea"/>
                          <a:ea typeface="+mn-ea"/>
                        </a:rPr>
                        <a:t>=FREQUENCY(A:A,G:G)</a:t>
                      </a:r>
                      <a:endParaRPr lang="en-US" sz="1100" b="0" i="0" u="none" strike="noStrike" dirty="0">
                        <a:solidFill>
                          <a:srgbClr val="000000"/>
                        </a:solidFill>
                        <a:effectLst/>
                        <a:latin typeface="+mn-ea"/>
                        <a:ea typeface="+mn-ea"/>
                      </a:endParaRPr>
                    </a:p>
                  </a:txBody>
                  <a:tcPr marL="9525" marR="9525" marT="9525" marB="0" anchor="ctr"/>
                </a:tc>
                <a:tc>
                  <a:txBody>
                    <a:bodyPr/>
                    <a:lstStyle/>
                    <a:p>
                      <a:pPr algn="l" fontAlgn="ctr"/>
                      <a:r>
                        <a:rPr lang="en-US" sz="1100" u="none" strike="noStrike" dirty="0">
                          <a:effectLst/>
                          <a:latin typeface="+mn-ea"/>
                          <a:ea typeface="+mn-ea"/>
                        </a:rPr>
                        <a:t>=NORMDIST(G2,AVERAGE(A:A),STDEV(A:A),0)</a:t>
                      </a:r>
                      <a:endParaRPr lang="en-US" sz="11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0001"/>
                  </a:ext>
                </a:extLst>
              </a:tr>
              <a:tr h="345909">
                <a:tc>
                  <a:txBody>
                    <a:bodyPr/>
                    <a:lstStyle/>
                    <a:p>
                      <a:pPr indent="0" algn="ctr">
                        <a:buNone/>
                      </a:pPr>
                      <a:r>
                        <a:rPr lang="en-US" altLang="en-US" sz="1800" b="1" dirty="0">
                          <a:solidFill>
                            <a:schemeClr val="bg1"/>
                          </a:solidFill>
                          <a:latin typeface="华文仿宋" panose="02010600040101010101" charset="-122"/>
                          <a:ea typeface="华文仿宋" panose="02010600040101010101" charset="-122"/>
                        </a:rPr>
                        <a:t>......</a:t>
                      </a:r>
                    </a:p>
                  </a:txBody>
                  <a:tcPr marL="12700" marR="12700" marT="12700" anchor="ctr"/>
                </a:tc>
                <a:tc>
                  <a:txBody>
                    <a:bodyPr/>
                    <a:lstStyle/>
                    <a:p>
                      <a:pPr indent="0" algn="ctr">
                        <a:buNone/>
                      </a:pPr>
                      <a:r>
                        <a:rPr lang="en-US" altLang="en-US" sz="1800" b="1" dirty="0">
                          <a:solidFill>
                            <a:srgbClr val="000000"/>
                          </a:solidFill>
                          <a:latin typeface="华文仿宋" panose="02010600040101010101" charset="-122"/>
                          <a:ea typeface="华文仿宋" panose="02010600040101010101" charset="-122"/>
                        </a:rPr>
                        <a:t>......</a:t>
                      </a:r>
                    </a:p>
                  </a:txBody>
                  <a:tcPr marL="12700" marR="12700" marT="12700" anchor="ctr"/>
                </a:tc>
                <a:tc>
                  <a:txBody>
                    <a:bodyPr/>
                    <a:lstStyle/>
                    <a:p>
                      <a:pPr indent="0" algn="ctr">
                        <a:buNone/>
                      </a:pPr>
                      <a:r>
                        <a:rPr lang="en-US" altLang="en-US" sz="1800" b="1" dirty="0">
                          <a:solidFill>
                            <a:srgbClr val="000000"/>
                          </a:solidFill>
                          <a:latin typeface="华文仿宋" panose="02010600040101010101" charset="-122"/>
                          <a:ea typeface="华文仿宋" panose="02010600040101010101" charset="-122"/>
                        </a:rPr>
                        <a:t>......</a:t>
                      </a:r>
                    </a:p>
                  </a:txBody>
                  <a:tcPr marL="12700" marR="12700" marT="12700" anchor="ctr"/>
                </a:tc>
                <a:tc>
                  <a:txBody>
                    <a:bodyPr/>
                    <a:lstStyle/>
                    <a:p>
                      <a:pPr indent="0" algn="ctr">
                        <a:buNone/>
                      </a:pPr>
                      <a:r>
                        <a:rPr lang="en-US" altLang="en-US" sz="1800" b="1" dirty="0">
                          <a:solidFill>
                            <a:srgbClr val="000000"/>
                          </a:solidFill>
                          <a:latin typeface="华文仿宋" panose="02010600040101010101" charset="-122"/>
                          <a:ea typeface="华文仿宋" panose="02010600040101010101" charset="-122"/>
                        </a:rPr>
                        <a:t>......</a:t>
                      </a:r>
                    </a:p>
                  </a:txBody>
                  <a:tcPr marL="12700" marR="12700" marT="12700" anchor="ctr"/>
                </a:tc>
                <a:extLst>
                  <a:ext uri="{0D108BD9-81ED-4DB2-BD59-A6C34878D82A}">
                    <a16:rowId xmlns:a16="http://schemas.microsoft.com/office/drawing/2014/main" val="10002"/>
                  </a:ext>
                </a:extLst>
              </a:tr>
            </a:tbl>
          </a:graphicData>
        </a:graphic>
      </p:graphicFrame>
      <p:sp>
        <p:nvSpPr>
          <p:cNvPr id="7" name="文本框 6"/>
          <p:cNvSpPr txBox="1"/>
          <p:nvPr/>
        </p:nvSpPr>
        <p:spPr>
          <a:xfrm>
            <a:off x="6334496" y="1625161"/>
            <a:ext cx="2137768" cy="369332"/>
          </a:xfrm>
          <a:prstGeom prst="rect">
            <a:avLst/>
          </a:prstGeom>
          <a:noFill/>
        </p:spPr>
        <p:txBody>
          <a:bodyPr wrap="square">
            <a:spAutoFit/>
          </a:bodyPr>
          <a:lstStyle/>
          <a:p>
            <a:r>
              <a:rPr lang="zh-CN" altLang="en-US" dirty="0"/>
              <a:t>概念密度计算结果</a:t>
            </a:r>
          </a:p>
        </p:txBody>
      </p:sp>
      <p:sp>
        <p:nvSpPr>
          <p:cNvPr id="8"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9.2.4</a:t>
            </a:r>
            <a:r>
              <a:rPr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 AGV设备的动作执行时间核密度估计</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设备性能分析</a:t>
            </a:r>
          </a:p>
        </p:txBody>
      </p:sp>
      <p:graphicFrame>
        <p:nvGraphicFramePr>
          <p:cNvPr id="2" name="图表 1"/>
          <p:cNvGraphicFramePr/>
          <p:nvPr/>
        </p:nvGraphicFramePr>
        <p:xfrm>
          <a:off x="5951984" y="1844824"/>
          <a:ext cx="5039360" cy="3933190"/>
        </p:xfrm>
        <a:graphic>
          <a:graphicData uri="http://schemas.openxmlformats.org/drawingml/2006/chart">
            <c:chart xmlns:c="http://schemas.openxmlformats.org/drawingml/2006/chart" xmlns:r="http://schemas.openxmlformats.org/officeDocument/2006/relationships" r:id="rId2"/>
          </a:graphicData>
        </a:graphic>
      </p:graphicFrame>
      <p:sp>
        <p:nvSpPr>
          <p:cNvPr id="5" name="文本框 4"/>
          <p:cNvSpPr txBox="1"/>
          <p:nvPr/>
        </p:nvSpPr>
        <p:spPr>
          <a:xfrm>
            <a:off x="975857" y="2276872"/>
            <a:ext cx="4752479" cy="2786981"/>
          </a:xfrm>
          <a:prstGeom prst="rect">
            <a:avLst/>
          </a:prstGeom>
          <a:noFill/>
        </p:spPr>
        <p:txBody>
          <a:bodyPr wrap="square" rtlCol="0" anchor="t">
            <a:spAutoFit/>
          </a:bodyPr>
          <a:lstStyle/>
          <a:p>
            <a:pPr marL="285750" indent="-285750">
              <a:lnSpc>
                <a:spcPct val="200000"/>
              </a:lnSpc>
              <a:buFont typeface="Wingdings" panose="05000000000000000000" charset="0"/>
              <a:buChar char="n"/>
            </a:pPr>
            <a:r>
              <a:rPr lang="zh-CN" altLang="en-US" dirty="0"/>
              <a:t>绘制概率密度曲线：</a:t>
            </a:r>
          </a:p>
          <a:p>
            <a:pPr marL="342900" indent="-342900">
              <a:lnSpc>
                <a:spcPct val="200000"/>
              </a:lnSpc>
              <a:buFont typeface="+mj-ea"/>
              <a:buAutoNum type="circleNumDbPlain"/>
            </a:pPr>
            <a:r>
              <a:rPr lang="zh-CN" altLang="en-US" dirty="0"/>
              <a:t>在直方图内添加数据；</a:t>
            </a:r>
          </a:p>
          <a:p>
            <a:pPr marL="342900" indent="-342900">
              <a:lnSpc>
                <a:spcPct val="200000"/>
              </a:lnSpc>
              <a:buFont typeface="+mj-ea"/>
              <a:buAutoNum type="circleNumDbPlain"/>
            </a:pPr>
            <a:r>
              <a:rPr lang="zh-CN" altLang="en-US" dirty="0"/>
              <a:t>在图表区柱形较下方选中正态分布曲线数据，添加次坐标轴；</a:t>
            </a:r>
          </a:p>
          <a:p>
            <a:pPr marL="342900" indent="-342900">
              <a:lnSpc>
                <a:spcPct val="200000"/>
              </a:lnSpc>
              <a:buFont typeface="+mj-ea"/>
              <a:buAutoNum type="circleNumDbPlain"/>
            </a:pPr>
            <a:r>
              <a:rPr lang="zh-CN" altLang="en-US" dirty="0"/>
              <a:t>更改系列图表类型为</a:t>
            </a:r>
            <a:r>
              <a:rPr lang="en-US" altLang="zh-CN" dirty="0"/>
              <a:t>“</a:t>
            </a:r>
            <a:r>
              <a:rPr lang="zh-CN" altLang="en-US" dirty="0"/>
              <a:t>折线图</a:t>
            </a:r>
            <a:r>
              <a:rPr lang="en-US" altLang="zh-CN" dirty="0"/>
              <a:t>”</a:t>
            </a:r>
          </a:p>
        </p:txBody>
      </p:sp>
      <p:sp>
        <p:nvSpPr>
          <p:cNvPr id="3"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9.2.4</a:t>
            </a:r>
            <a:r>
              <a:rPr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 AGV设备的动作执行时间核密度估计</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设备性能分析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9.2.5</a:t>
            </a:r>
            <a:r>
              <a:rPr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 AGV设备的性能参数的随机数生成</a:t>
            </a:r>
          </a:p>
        </p:txBody>
      </p:sp>
      <p:sp>
        <p:nvSpPr>
          <p:cNvPr id="3" name="文本框 2"/>
          <p:cNvSpPr txBox="1"/>
          <p:nvPr/>
        </p:nvSpPr>
        <p:spPr>
          <a:xfrm>
            <a:off x="1271905" y="1628775"/>
            <a:ext cx="9729470" cy="1383665"/>
          </a:xfrm>
          <a:prstGeom prst="rect">
            <a:avLst/>
          </a:prstGeom>
          <a:noFill/>
        </p:spPr>
        <p:txBody>
          <a:bodyPr wrap="square" rtlCol="0" anchor="t">
            <a:spAutoFit/>
          </a:bodyPr>
          <a:lstStyle/>
          <a:p>
            <a:pPr>
              <a:lnSpc>
                <a:spcPct val="140000"/>
              </a:lnSpc>
            </a:pPr>
            <a:r>
              <a:rPr lang="zh-CN" altLang="en-US" sz="2000" dirty="0">
                <a:latin typeface="华文仿宋" panose="02010600040101010101" charset="-122"/>
                <a:ea typeface="华文仿宋" panose="02010600040101010101" charset="-122"/>
              </a:rPr>
              <a:t>基于实际性能数据分布的随机数生成：</a:t>
            </a:r>
          </a:p>
          <a:p>
            <a:pPr>
              <a:lnSpc>
                <a:spcPct val="140000"/>
              </a:lnSpc>
            </a:pPr>
            <a:r>
              <a:rPr lang="zh-CN" altLang="en-US" sz="2000" dirty="0">
                <a:latin typeface="华文仿宋" panose="02010600040101010101" charset="-122"/>
                <a:ea typeface="华文仿宋" panose="02010600040101010101" charset="-122"/>
              </a:rPr>
              <a:t>根据观测数据的实际分布特征，生成</a:t>
            </a:r>
            <a:r>
              <a:rPr lang="zh-CN" altLang="en-US" sz="2000" b="1" dirty="0">
                <a:solidFill>
                  <a:srgbClr val="FF0000"/>
                </a:solidFill>
                <a:latin typeface="华文仿宋" panose="02010600040101010101" charset="-122"/>
                <a:ea typeface="华文仿宋" panose="02010600040101010101" charset="-122"/>
              </a:rPr>
              <a:t>双峰、多峰、不规则分布的随机数</a:t>
            </a:r>
            <a:r>
              <a:rPr lang="zh-CN" altLang="en-US" sz="2000" dirty="0">
                <a:latin typeface="华文仿宋" panose="02010600040101010101" charset="-122"/>
                <a:ea typeface="华文仿宋" panose="02010600040101010101" charset="-122"/>
              </a:rPr>
              <a:t>，降低模拟产生的随机数与实际数据的差距，满足精准仿真中模拟实际分布的要求。</a:t>
            </a:r>
          </a:p>
        </p:txBody>
      </p:sp>
      <p:sp>
        <p:nvSpPr>
          <p:cNvPr id="4" name="文本框 3"/>
          <p:cNvSpPr txBox="1"/>
          <p:nvPr/>
        </p:nvSpPr>
        <p:spPr>
          <a:xfrm>
            <a:off x="1271905" y="3429000"/>
            <a:ext cx="9731375" cy="1938020"/>
          </a:xfrm>
          <a:prstGeom prst="rect">
            <a:avLst/>
          </a:prstGeom>
          <a:noFill/>
        </p:spPr>
        <p:txBody>
          <a:bodyPr wrap="square" rtlCol="0" anchor="t">
            <a:spAutoFit/>
          </a:bodyPr>
          <a:lstStyle/>
          <a:p>
            <a:pPr>
              <a:lnSpc>
                <a:spcPct val="150000"/>
              </a:lnSpc>
            </a:pPr>
            <a:r>
              <a:rPr lang="zh-CN" altLang="en-US" sz="2000">
                <a:latin typeface="华文仿宋" panose="02010600040101010101" charset="-122"/>
                <a:ea typeface="华文仿宋" panose="02010600040101010101" charset="-122"/>
                <a:cs typeface="华文仿宋" panose="02010600040101010101" charset="-122"/>
              </a:rPr>
              <a:t>在利用基于核密度估计的随机数生成算法模拟生成随机数的过程中发现，随着模拟生成的随机数数量的增加，随机数的数据分布特征能够精准地反映实际数据的分布特征。基于核密度估计的随机数生成算法，即通过核密度估计，估计观测变量的概率密度函数再以实际的概率密度函数为基础，生成相应数量的随机数。</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设备性能分析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9.2.5</a:t>
            </a:r>
            <a:r>
              <a:rPr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 AGV设备的性能参数的随机数生成</a:t>
            </a:r>
          </a:p>
        </p:txBody>
      </p:sp>
      <mc:AlternateContent xmlns:mc="http://schemas.openxmlformats.org/markup-compatibility/2006" xmlns:a14="http://schemas.microsoft.com/office/drawing/2010/main">
        <mc:Choice Requires="a14">
          <p:sp>
            <p:nvSpPr>
              <p:cNvPr id="2" name="文本框 1"/>
              <p:cNvSpPr txBox="1"/>
              <p:nvPr/>
            </p:nvSpPr>
            <p:spPr>
              <a:xfrm>
                <a:off x="839470" y="1556385"/>
                <a:ext cx="10488930" cy="4233545"/>
              </a:xfrm>
              <a:prstGeom prst="rect">
                <a:avLst/>
              </a:prstGeom>
              <a:noFill/>
            </p:spPr>
            <p:txBody>
              <a:bodyPr wrap="square" rtlCol="0" anchor="t">
                <a:spAutoFit/>
              </a:bodyPr>
              <a:lstStyle/>
              <a:p>
                <a:pPr>
                  <a:lnSpc>
                    <a:spcPct val="140000"/>
                  </a:lnSpc>
                </a:pPr>
                <a:r>
                  <a:rPr lang="zh-CN" altLang="en-US" sz="2000" dirty="0">
                    <a:latin typeface="华文仿宋" panose="02010600040101010101" charset="-122"/>
                    <a:ea typeface="华文仿宋" panose="02010600040101010101" charset="-122"/>
                    <a:cs typeface="华文仿宋" panose="02010600040101010101" charset="-122"/>
                  </a:rPr>
                  <a:t>第一步：首先确定需要仿真的无人仓业务变量，如导航车的速度、转弯时长、顶放时长、托盘旋转时长、拣选时间等。</a:t>
                </a:r>
              </a:p>
              <a:p>
                <a:pPr>
                  <a:lnSpc>
                    <a:spcPct val="140000"/>
                  </a:lnSpc>
                </a:pPr>
                <a:r>
                  <a:rPr lang="zh-CN" altLang="en-US" sz="2000" dirty="0">
                    <a:latin typeface="华文仿宋" panose="02010600040101010101" charset="-122"/>
                    <a:ea typeface="华文仿宋" panose="02010600040101010101" charset="-122"/>
                    <a:cs typeface="华文仿宋" panose="02010600040101010101" charset="-122"/>
                  </a:rPr>
                  <a:t>第二步：从数据库中提取相应的实际观测数据</a:t>
                </a:r>
                <a14:m>
                  <m:oMath xmlns:m="http://schemas.openxmlformats.org/officeDocument/2006/math">
                    <m:sSub>
                      <m:sSubPr>
                        <m:ctrlPr>
                          <a:rPr lang="en-US" altLang="zh-CN" sz="2000" i="1">
                            <a:latin typeface="Cambria Math" panose="02040503050406030204" pitchFamily="18" charset="0"/>
                            <a:ea typeface="华文仿宋" panose="02010600040101010101" charset="-122"/>
                            <a:cs typeface="Cambria Math" panose="02040503050406030204" pitchFamily="18" charset="0"/>
                          </a:rPr>
                        </m:ctrlPr>
                      </m:sSubPr>
                      <m:e>
                        <m:r>
                          <a:rPr lang="en-US" altLang="zh-CN" sz="2000" i="1">
                            <a:latin typeface="Cambria Math" panose="02040503050406030204" pitchFamily="18" charset="0"/>
                            <a:ea typeface="华文仿宋" panose="02010600040101010101" charset="-122"/>
                            <a:cs typeface="Cambria Math" panose="02040503050406030204" pitchFamily="18" charset="0"/>
                          </a:rPr>
                          <m:t>𝑥</m:t>
                        </m:r>
                      </m:e>
                      <m:sub>
                        <m:r>
                          <a:rPr lang="en-US" altLang="zh-CN" sz="2000" i="1">
                            <a:latin typeface="Cambria Math" panose="02040503050406030204" pitchFamily="18" charset="0"/>
                            <a:ea typeface="华文仿宋" panose="02010600040101010101" charset="-122"/>
                            <a:cs typeface="Cambria Math" panose="02040503050406030204" pitchFamily="18" charset="0"/>
                          </a:rPr>
                          <m:t>𝑖</m:t>
                        </m:r>
                      </m:sub>
                    </m:sSub>
                  </m:oMath>
                </a14:m>
                <a:r>
                  <a:rPr lang="zh-CN" altLang="en-US" sz="2000" dirty="0">
                    <a:latin typeface="华文仿宋" panose="02010600040101010101" charset="-122"/>
                    <a:ea typeface="华文仿宋" panose="02010600040101010101" charset="-122"/>
                    <a:cs typeface="华文仿宋" panose="02010600040101010101" charset="-122"/>
                  </a:rPr>
                  <a:t>，</a:t>
                </a:r>
                <a14:m>
                  <m:oMath xmlns:m="http://schemas.openxmlformats.org/officeDocument/2006/math">
                    <m:r>
                      <a:rPr lang="en-US" altLang="zh-CN" sz="2000" i="1">
                        <a:latin typeface="Cambria Math" panose="02040503050406030204" pitchFamily="18" charset="0"/>
                        <a:ea typeface="华文仿宋" panose="02010600040101010101" charset="-122"/>
                        <a:cs typeface="Cambria Math" panose="02040503050406030204" pitchFamily="18" charset="0"/>
                      </a:rPr>
                      <m:t>𝑖</m:t>
                    </m:r>
                  </m:oMath>
                </a14:m>
                <a:r>
                  <a:rPr lang="zh-CN" altLang="en-US" sz="2000" dirty="0">
                    <a:latin typeface="华文仿宋" panose="02010600040101010101" charset="-122"/>
                    <a:ea typeface="华文仿宋" panose="02010600040101010101" charset="-122"/>
                    <a:cs typeface="华文仿宋" panose="02010600040101010101" charset="-122"/>
                  </a:rPr>
                  <a:t>=1，2…，n。</a:t>
                </a:r>
              </a:p>
              <a:p>
                <a:pPr>
                  <a:lnSpc>
                    <a:spcPct val="140000"/>
                  </a:lnSpc>
                </a:pPr>
                <a:r>
                  <a:rPr lang="zh-CN" altLang="en-US" sz="2000" dirty="0">
                    <a:latin typeface="华文仿宋" panose="02010600040101010101" charset="-122"/>
                    <a:ea typeface="华文仿宋" panose="02010600040101010101" charset="-122"/>
                    <a:cs typeface="华文仿宋" panose="02010600040101010101" charset="-122"/>
                  </a:rPr>
                  <a:t>第三步：估计观测变量的概率密度函数，参照核密度函数公式。它使得均方误差积分</a:t>
                </a:r>
                <a:r>
                  <a:rPr lang="zh-CN" altLang="en-US" sz="2000" dirty="0">
                    <a:latin typeface="华文仿宋" panose="02010600040101010101" charset="-122"/>
                    <a:ea typeface="华文仿宋" panose="02010600040101010101" charset="-122"/>
                    <a:cs typeface="华文仿宋" panose="02010600040101010101" charset="-122"/>
                    <a:sym typeface="+mn-ea"/>
                  </a:rPr>
                  <a:t>MISE=E(</a:t>
                </a:r>
                <a14:m>
                  <m:oMath xmlns:m="http://schemas.openxmlformats.org/officeDocument/2006/math">
                    <m:nary>
                      <m:naryPr>
                        <m:limLoc m:val="undOvr"/>
                        <m:subHide m:val="on"/>
                        <m:supHide m:val="on"/>
                        <m:ctrlPr>
                          <a:rPr lang="en-US" altLang="zh-CN" sz="2000" i="1">
                            <a:latin typeface="Cambria Math" panose="02040503050406030204" pitchFamily="18" charset="0"/>
                            <a:ea typeface="华文仿宋" panose="02010600040101010101" charset="-122"/>
                            <a:cs typeface="Cambria Math" panose="02040503050406030204" pitchFamily="18" charset="0"/>
                          </a:rPr>
                        </m:ctrlPr>
                      </m:naryPr>
                      <m:sub/>
                      <m:sup/>
                      <m:e>
                        <m:r>
                          <a:rPr lang="zh-CN" altLang="en-US" sz="2000">
                            <a:latin typeface="Cambria Math" panose="02040503050406030204" pitchFamily="18" charset="0"/>
                            <a:ea typeface="MS Mincho" charset="0"/>
                            <a:cs typeface="Cambria Math" panose="02040503050406030204" pitchFamily="18" charset="0"/>
                            <a:sym typeface="+mn-ea"/>
                          </a:rPr>
                          <m:t>(</m:t>
                        </m:r>
                        <m:r>
                          <a:rPr lang="zh-CN" altLang="en-US" sz="2000">
                            <a:latin typeface="Cambria Math" panose="02040503050406030204" pitchFamily="18" charset="0"/>
                            <a:ea typeface="华文仿宋" panose="02010600040101010101" charset="-122"/>
                            <a:cs typeface="Cambria Math" panose="02040503050406030204" pitchFamily="18" charset="0"/>
                            <a:sym typeface="+mn-ea"/>
                          </a:rPr>
                          <m:t>𝑓</m:t>
                        </m:r>
                        <m:r>
                          <a:rPr lang="zh-CN" altLang="en-US" sz="2000">
                            <a:latin typeface="Cambria Math" panose="02040503050406030204" pitchFamily="18" charset="0"/>
                            <a:ea typeface="MS Mincho" charset="0"/>
                            <a:cs typeface="Cambria Math" panose="02040503050406030204" pitchFamily="18" charset="0"/>
                            <a:sym typeface="+mn-ea"/>
                          </a:rPr>
                          <m:t>(</m:t>
                        </m:r>
                        <m:r>
                          <a:rPr lang="zh-CN" altLang="en-US" sz="2000">
                            <a:latin typeface="Cambria Math" panose="02040503050406030204" pitchFamily="18" charset="0"/>
                            <a:ea typeface="华文仿宋" panose="02010600040101010101" charset="-122"/>
                            <a:cs typeface="Cambria Math" panose="02040503050406030204" pitchFamily="18" charset="0"/>
                            <a:sym typeface="+mn-ea"/>
                          </a:rPr>
                          <m:t>𝑥</m:t>
                        </m:r>
                        <m:r>
                          <a:rPr lang="zh-CN" altLang="en-US" sz="2000">
                            <a:latin typeface="Cambria Math" panose="02040503050406030204" pitchFamily="18" charset="0"/>
                            <a:ea typeface="MS Mincho" charset="0"/>
                            <a:cs typeface="Cambria Math" panose="02040503050406030204" pitchFamily="18" charset="0"/>
                            <a:sym typeface="+mn-ea"/>
                          </a:rPr>
                          <m:t>)−</m:t>
                        </m:r>
                        <m:r>
                          <a:rPr lang="zh-CN" altLang="en-US" sz="2000">
                            <a:latin typeface="Cambria Math" panose="02040503050406030204" pitchFamily="18" charset="0"/>
                            <a:ea typeface="华文仿宋" panose="02010600040101010101" charset="-122"/>
                            <a:cs typeface="Cambria Math" panose="02040503050406030204" pitchFamily="18" charset="0"/>
                            <a:sym typeface="+mn-ea"/>
                          </a:rPr>
                          <m:t>𝑓</m:t>
                        </m:r>
                        <m:r>
                          <a:rPr lang="zh-CN" altLang="en-US" sz="2000">
                            <a:latin typeface="Cambria Math" panose="02040503050406030204" pitchFamily="18" charset="0"/>
                            <a:ea typeface="MS Mincho" charset="0"/>
                            <a:cs typeface="Cambria Math" panose="02040503050406030204" pitchFamily="18" charset="0"/>
                            <a:sym typeface="+mn-ea"/>
                          </a:rPr>
                          <m:t>(</m:t>
                        </m:r>
                        <m:r>
                          <a:rPr lang="zh-CN" altLang="en-US" sz="2000">
                            <a:latin typeface="Cambria Math" panose="02040503050406030204" pitchFamily="18" charset="0"/>
                            <a:ea typeface="华文仿宋" panose="02010600040101010101" charset="-122"/>
                            <a:cs typeface="Cambria Math" panose="02040503050406030204" pitchFamily="18" charset="0"/>
                            <a:sym typeface="+mn-ea"/>
                          </a:rPr>
                          <m:t>𝑥</m:t>
                        </m:r>
                        <m:r>
                          <a:rPr lang="zh-CN" altLang="en-US" sz="2000">
                            <a:latin typeface="Cambria Math" panose="02040503050406030204" pitchFamily="18" charset="0"/>
                            <a:ea typeface="MS Mincho" charset="0"/>
                            <a:cs typeface="Cambria Math" panose="02040503050406030204" pitchFamily="18" charset="0"/>
                            <a:sym typeface="+mn-ea"/>
                          </a:rPr>
                          <m:t>))²</m:t>
                        </m:r>
                        <m:r>
                          <a:rPr lang="zh-CN" altLang="en-US" sz="2000">
                            <a:latin typeface="Cambria Math" panose="02040503050406030204" pitchFamily="18" charset="0"/>
                            <a:ea typeface="华文仿宋" panose="02010600040101010101" charset="-122"/>
                            <a:cs typeface="Cambria Math" panose="02040503050406030204" pitchFamily="18" charset="0"/>
                            <a:sym typeface="+mn-ea"/>
                          </a:rPr>
                          <m:t>𝑑𝑥</m:t>
                        </m:r>
                      </m:e>
                    </m:nary>
                  </m:oMath>
                </a14:m>
                <a:r>
                  <a:rPr lang="zh-CN" altLang="en-US" sz="2000" dirty="0">
                    <a:latin typeface="华文仿宋" panose="02010600040101010101" charset="-122"/>
                    <a:ea typeface="华文仿宋" panose="02010600040101010101" charset="-122"/>
                    <a:cs typeface="华文仿宋" panose="02010600040101010101" charset="-122"/>
                    <a:sym typeface="+mn-ea"/>
                  </a:rPr>
                  <a:t>)</a:t>
                </a:r>
                <a:r>
                  <a:rPr lang="zh-CN" altLang="en-US" sz="2000" dirty="0">
                    <a:latin typeface="华文仿宋" panose="02010600040101010101" charset="-122"/>
                    <a:ea typeface="华文仿宋" panose="02010600040101010101" charset="-122"/>
                    <a:cs typeface="华文仿宋" panose="02010600040101010101" charset="-122"/>
                  </a:rPr>
                  <a:t>最小化，为样本数据标准差。</a:t>
                </a:r>
              </a:p>
              <a:p>
                <a:pPr>
                  <a:lnSpc>
                    <a:spcPct val="140000"/>
                  </a:lnSpc>
                </a:pPr>
                <a:r>
                  <a:rPr lang="zh-CN" altLang="en-US" sz="2000" dirty="0">
                    <a:latin typeface="华文仿宋" panose="02010600040101010101" charset="-122"/>
                    <a:ea typeface="华文仿宋" panose="02010600040101010101" charset="-122"/>
                    <a:cs typeface="华文仿宋" panose="02010600040101010101" charset="-122"/>
                  </a:rPr>
                  <a:t>第四步：设观测数据的最大值为b，最小值为a。在[a，b]中等距生成m个点，记为</a:t>
                </a:r>
                <a14:m>
                  <m:oMath xmlns:m="http://schemas.openxmlformats.org/officeDocument/2006/math">
                    <m:sSub>
                      <m:sSubPr>
                        <m:ctrlPr>
                          <a:rPr lang="en-US" altLang="zh-CN" sz="2000" i="1">
                            <a:latin typeface="Cambria Math" panose="02040503050406030204" pitchFamily="18" charset="0"/>
                            <a:ea typeface="华文仿宋" panose="02010600040101010101" charset="-122"/>
                            <a:cs typeface="Cambria Math" panose="02040503050406030204" pitchFamily="18" charset="0"/>
                          </a:rPr>
                        </m:ctrlPr>
                      </m:sSubPr>
                      <m:e>
                        <m:r>
                          <a:rPr lang="en-US" altLang="zh-CN" sz="2000" i="1">
                            <a:latin typeface="Cambria Math" panose="02040503050406030204" pitchFamily="18" charset="0"/>
                            <a:ea typeface="华文仿宋" panose="02010600040101010101" charset="-122"/>
                            <a:cs typeface="Cambria Math" panose="02040503050406030204" pitchFamily="18" charset="0"/>
                          </a:rPr>
                          <m:t>𝑦</m:t>
                        </m:r>
                      </m:e>
                      <m:sub>
                        <m:r>
                          <a:rPr lang="en-US" altLang="zh-CN" sz="2000" i="1">
                            <a:latin typeface="Cambria Math" panose="02040503050406030204" pitchFamily="18" charset="0"/>
                            <a:ea typeface="华文仿宋" panose="02010600040101010101" charset="-122"/>
                            <a:cs typeface="Cambria Math" panose="02040503050406030204" pitchFamily="18" charset="0"/>
                          </a:rPr>
                          <m:t>𝑖</m:t>
                        </m:r>
                      </m:sub>
                    </m:sSub>
                  </m:oMath>
                </a14:m>
                <a:br>
                  <a:rPr lang="en-US" altLang="zh-CN" sz="2000" i="1" dirty="0">
                    <a:latin typeface="Cambria Math" panose="02040503050406030204" pitchFamily="18" charset="0"/>
                    <a:ea typeface="华文仿宋" panose="02010600040101010101" charset="-122"/>
                    <a:cs typeface="Cambria Math" panose="02040503050406030204" pitchFamily="18" charset="0"/>
                  </a:rPr>
                </a:br>
                <a14:m>
                  <m:oMath xmlns:m="http://schemas.openxmlformats.org/officeDocument/2006/math">
                    <m:r>
                      <a:rPr lang="en-US" altLang="zh-CN" sz="2000" i="1">
                        <a:latin typeface="Cambria Math" panose="02040503050406030204" pitchFamily="18" charset="0"/>
                        <a:ea typeface="华文仿宋" panose="02010600040101010101" charset="-122"/>
                        <a:cs typeface="Cambria Math" panose="02040503050406030204" pitchFamily="18" charset="0"/>
                      </a:rPr>
                      <m:t>𝑖</m:t>
                    </m:r>
                  </m:oMath>
                </a14:m>
                <a:r>
                  <a:rPr lang="zh-CN" altLang="en-US" sz="2000" dirty="0">
                    <a:latin typeface="华文仿宋" panose="02010600040101010101" charset="-122"/>
                    <a:ea typeface="华文仿宋" panose="02010600040101010101" charset="-122"/>
                    <a:cs typeface="华文仿宋" panose="02010600040101010101" charset="-122"/>
                    <a:sym typeface="+mn-ea"/>
                  </a:rPr>
                  <a:t>=1，</a:t>
                </a:r>
                <a:r>
                  <a:rPr lang="zh-CN" altLang="en-US" sz="2000" dirty="0">
                    <a:latin typeface="华文仿宋" panose="02010600040101010101" charset="-122"/>
                    <a:ea typeface="华文仿宋" panose="02010600040101010101" charset="-122"/>
                    <a:cs typeface="华文仿宋" panose="02010600040101010101" charset="-122"/>
                  </a:rPr>
                  <a:t>2，…，</a:t>
                </a:r>
                <a:r>
                  <a:rPr lang="en-US" altLang="zh-CN" sz="2000" dirty="0">
                    <a:latin typeface="华文仿宋" panose="02010600040101010101" charset="-122"/>
                    <a:ea typeface="华文仿宋" panose="02010600040101010101" charset="-122"/>
                    <a:cs typeface="华文仿宋" panose="02010600040101010101" charset="-122"/>
                  </a:rPr>
                  <a:t>m</a:t>
                </a:r>
                <a:r>
                  <a:rPr lang="zh-CN" altLang="en-US" sz="2000" dirty="0">
                    <a:latin typeface="华文仿宋" panose="02010600040101010101" charset="-122"/>
                    <a:ea typeface="华文仿宋" panose="02010600040101010101" charset="-122"/>
                    <a:cs typeface="华文仿宋" panose="02010600040101010101" charset="-122"/>
                  </a:rPr>
                  <a:t>;或者在[a，b]中生成m个均匀分布的随机数</a:t>
                </a:r>
                <a14:m>
                  <m:oMath xmlns:m="http://schemas.openxmlformats.org/officeDocument/2006/math">
                    <m:sSub>
                      <m:sSubPr>
                        <m:ctrlPr>
                          <a:rPr lang="en-US" altLang="zh-CN" sz="2000" i="1">
                            <a:latin typeface="Cambria Math" panose="02040503050406030204" pitchFamily="18" charset="0"/>
                            <a:ea typeface="华文仿宋" panose="02010600040101010101" charset="-122"/>
                            <a:cs typeface="Cambria Math" panose="02040503050406030204" pitchFamily="18" charset="0"/>
                          </a:rPr>
                        </m:ctrlPr>
                      </m:sSubPr>
                      <m:e>
                        <m:r>
                          <a:rPr lang="en-US" altLang="zh-CN" sz="2000" i="1">
                            <a:latin typeface="Cambria Math" panose="02040503050406030204" pitchFamily="18" charset="0"/>
                            <a:ea typeface="华文仿宋" panose="02010600040101010101" charset="-122"/>
                            <a:cs typeface="Cambria Math" panose="02040503050406030204" pitchFamily="18" charset="0"/>
                          </a:rPr>
                          <m:t>𝑦</m:t>
                        </m:r>
                      </m:e>
                      <m:sub>
                        <m:r>
                          <a:rPr lang="en-US" altLang="zh-CN" sz="2000" i="1">
                            <a:latin typeface="Cambria Math" panose="02040503050406030204" pitchFamily="18" charset="0"/>
                            <a:ea typeface="华文仿宋" panose="02010600040101010101" charset="-122"/>
                            <a:cs typeface="Cambria Math" panose="02040503050406030204" pitchFamily="18" charset="0"/>
                          </a:rPr>
                          <m:t>𝑖</m:t>
                        </m:r>
                      </m:sub>
                    </m:sSub>
                    <m:r>
                      <a:rPr lang="en-US" altLang="zh-CN" sz="2000" i="1">
                        <a:latin typeface="Cambria Math" panose="02040503050406030204" pitchFamily="18" charset="0"/>
                        <a:ea typeface="MS Mincho" charset="0"/>
                        <a:cs typeface="Cambria Math" panose="02040503050406030204" pitchFamily="18" charset="0"/>
                      </a:rPr>
                      <m:t>，</m:t>
                    </m:r>
                    <m:r>
                      <a:rPr lang="en-US" altLang="zh-CN" sz="2000" i="1">
                        <a:latin typeface="Cambria Math" panose="02040503050406030204" pitchFamily="18" charset="0"/>
                        <a:ea typeface="华文仿宋" panose="02010600040101010101" charset="-122"/>
                        <a:cs typeface="Cambria Math" panose="02040503050406030204" pitchFamily="18" charset="0"/>
                      </a:rPr>
                      <m:t>𝑖</m:t>
                    </m:r>
                  </m:oMath>
                </a14:m>
                <a:r>
                  <a:rPr lang="zh-CN" altLang="en-US" sz="2000" dirty="0">
                    <a:latin typeface="华文仿宋" panose="02010600040101010101" charset="-122"/>
                    <a:ea typeface="华文仿宋" panose="02010600040101010101" charset="-122"/>
                    <a:cs typeface="华文仿宋" panose="02010600040101010101" charset="-122"/>
                    <a:sym typeface="+mn-ea"/>
                  </a:rPr>
                  <a:t>=1，2，…，</a:t>
                </a:r>
                <a:r>
                  <a:rPr lang="en-US" altLang="zh-CN" sz="2000" dirty="0">
                    <a:latin typeface="华文仿宋" panose="02010600040101010101" charset="-122"/>
                    <a:ea typeface="华文仿宋" panose="02010600040101010101" charset="-122"/>
                    <a:cs typeface="华文仿宋" panose="02010600040101010101" charset="-122"/>
                    <a:sym typeface="+mn-ea"/>
                  </a:rPr>
                  <a:t>m</a:t>
                </a:r>
                <a:r>
                  <a:rPr lang="zh-CN" altLang="en-US" sz="2000" dirty="0">
                    <a:latin typeface="华文仿宋" panose="02010600040101010101" charset="-122"/>
                    <a:ea typeface="华文仿宋" panose="02010600040101010101" charset="-122"/>
                    <a:cs typeface="华文仿宋" panose="02010600040101010101" charset="-122"/>
                  </a:rPr>
                  <a:t>。其中m要足够大。为了计算方便，建议生成</a:t>
                </a:r>
                <a14:m>
                  <m:oMath xmlns:m="http://schemas.openxmlformats.org/officeDocument/2006/math">
                    <m:sSub>
                      <m:sSubPr>
                        <m:ctrlPr>
                          <a:rPr lang="en-US" altLang="zh-CN" sz="2000" i="1">
                            <a:latin typeface="Cambria Math" panose="02040503050406030204" pitchFamily="18" charset="0"/>
                            <a:ea typeface="华文仿宋" panose="02010600040101010101" charset="-122"/>
                            <a:cs typeface="Cambria Math" panose="02040503050406030204" pitchFamily="18" charset="0"/>
                          </a:rPr>
                        </m:ctrlPr>
                      </m:sSubPr>
                      <m:e>
                        <m:r>
                          <a:rPr lang="en-US" altLang="zh-CN" sz="2000" i="1">
                            <a:latin typeface="Cambria Math" panose="02040503050406030204" pitchFamily="18" charset="0"/>
                            <a:ea typeface="华文仿宋" panose="02010600040101010101" charset="-122"/>
                            <a:cs typeface="Cambria Math" panose="02040503050406030204" pitchFamily="18" charset="0"/>
                          </a:rPr>
                          <m:t>𝑦</m:t>
                        </m:r>
                      </m:e>
                      <m:sub>
                        <m:r>
                          <a:rPr lang="en-US" altLang="zh-CN" sz="2000" i="1">
                            <a:latin typeface="Cambria Math" panose="02040503050406030204" pitchFamily="18" charset="0"/>
                            <a:ea typeface="华文仿宋" panose="02010600040101010101" charset="-122"/>
                            <a:cs typeface="Cambria Math" panose="02040503050406030204" pitchFamily="18" charset="0"/>
                          </a:rPr>
                          <m:t>𝑖</m:t>
                        </m:r>
                      </m:sub>
                    </m:sSub>
                  </m:oMath>
                </a14:m>
                <a:r>
                  <a:rPr lang="zh-CN" altLang="en-US" sz="2000" dirty="0">
                    <a:latin typeface="华文仿宋" panose="02010600040101010101" charset="-122"/>
                    <a:ea typeface="华文仿宋" panose="02010600040101010101" charset="-122"/>
                    <a:cs typeface="华文仿宋" panose="02010600040101010101" charset="-122"/>
                  </a:rPr>
                  <a:t>的方式选择前一种方式。</a:t>
                </a:r>
              </a:p>
              <a:p>
                <a:endParaRPr lang="zh-CN" altLang="en-US" sz="2000" dirty="0">
                  <a:latin typeface="华文仿宋" panose="02010600040101010101" charset="-122"/>
                  <a:ea typeface="华文仿宋" panose="02010600040101010101" charset="-122"/>
                  <a:cs typeface="华文仿宋" panose="02010600040101010101" charset="-122"/>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839470" y="1556385"/>
                <a:ext cx="10488930" cy="4233545"/>
              </a:xfrm>
              <a:prstGeom prst="rect">
                <a:avLst/>
              </a:prstGeom>
              <a:blipFill rotWithShape="1">
                <a:blip r:embed="rId2"/>
                <a:stretch>
                  <a:fillRect/>
                </a:stretch>
              </a:blipFill>
            </p:spPr>
            <p:txBody>
              <a:bodyPr/>
              <a:lstStyle/>
              <a:p>
                <a:r>
                  <a:rPr lang="zh-CN" alt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087888" y="1628800"/>
            <a:ext cx="4714170" cy="857081"/>
          </a:xfrm>
          <a:custGeom>
            <a:avLst/>
            <a:gdLst/>
            <a:ahLst/>
            <a:cxnLst/>
            <a:rect l="l" t="t" r="r" b="b"/>
            <a:pathLst>
              <a:path w="6632575" h="1205864">
                <a:moveTo>
                  <a:pt x="0" y="1205483"/>
                </a:moveTo>
                <a:lnTo>
                  <a:pt x="6632447" y="1205483"/>
                </a:lnTo>
                <a:lnTo>
                  <a:pt x="6632447" y="0"/>
                </a:lnTo>
                <a:lnTo>
                  <a:pt x="0" y="0"/>
                </a:lnTo>
                <a:lnTo>
                  <a:pt x="0" y="1205483"/>
                </a:lnTo>
              </a:path>
            </a:pathLst>
          </a:custGeom>
          <a:solidFill>
            <a:schemeClr val="accent1">
              <a:lumMod val="50000"/>
            </a:schemeClr>
          </a:solidFill>
        </p:spPr>
        <p:txBody>
          <a:bodyPr wrap="square" lIns="0" tIns="0" rIns="0" bIns="0" rtlCol="0"/>
          <a:lstStyle/>
          <a:p>
            <a:endParaRPr sz="1100"/>
          </a:p>
        </p:txBody>
      </p:sp>
      <p:sp>
        <p:nvSpPr>
          <p:cNvPr id="5" name="object 5"/>
          <p:cNvSpPr txBox="1"/>
          <p:nvPr/>
        </p:nvSpPr>
        <p:spPr>
          <a:xfrm>
            <a:off x="5352274" y="1841895"/>
            <a:ext cx="4204892" cy="430530"/>
          </a:xfrm>
          <a:prstGeom prst="rect">
            <a:avLst/>
          </a:prstGeom>
        </p:spPr>
        <p:txBody>
          <a:bodyPr vert="horz" wrap="square" lIns="0" tIns="0" rIns="0" bIns="0" rtlCol="0">
            <a:spAutoFit/>
          </a:bodyPr>
          <a:lstStyle/>
          <a:p>
            <a:pPr marL="8890" algn="ctr">
              <a:tabLst>
                <a:tab pos="1146810" algn="l"/>
              </a:tabLst>
            </a:pPr>
            <a:r>
              <a:rPr lang="zh-CN" altLang="en-US" sz="2800" dirty="0">
                <a:solidFill>
                  <a:schemeClr val="bg1"/>
                </a:solidFill>
                <a:latin typeface="等线" panose="02010600030101010101" pitchFamily="2" charset="-122"/>
                <a:ea typeface="等线" panose="02010600030101010101" pitchFamily="2" charset="-122"/>
                <a:sym typeface="+mn-ea"/>
              </a:rPr>
              <a:t>设备分类及应用场景概述</a:t>
            </a:r>
            <a:endParaRPr lang="zh-CN" altLang="en-US" sz="2800" spc="4" dirty="0">
              <a:solidFill>
                <a:srgbClr val="FFFFFF"/>
              </a:solidFill>
              <a:latin typeface="等线" panose="02010600030101010101" pitchFamily="2" charset="-122"/>
              <a:ea typeface="等线" panose="02010600030101010101" pitchFamily="2" charset="-122"/>
              <a:cs typeface="微软雅黑" panose="020B0503020204020204" pitchFamily="34" charset="-122"/>
            </a:endParaRPr>
          </a:p>
        </p:txBody>
      </p:sp>
      <p:sp>
        <p:nvSpPr>
          <p:cNvPr id="6" name="object 3"/>
          <p:cNvSpPr txBox="1"/>
          <p:nvPr/>
        </p:nvSpPr>
        <p:spPr>
          <a:xfrm>
            <a:off x="2683501" y="1504911"/>
            <a:ext cx="2271919" cy="1104854"/>
          </a:xfrm>
          <a:prstGeom prst="rect">
            <a:avLst/>
          </a:prstGeom>
        </p:spPr>
        <p:txBody>
          <a:bodyPr vert="horz" wrap="square" lIns="0" tIns="0" rIns="0" bIns="0" rtlCol="0">
            <a:spAutoFit/>
          </a:bodyPr>
          <a:lstStyle/>
          <a:p>
            <a:pPr marL="8890"/>
            <a:r>
              <a:rPr sz="3600" dirty="0">
                <a:solidFill>
                  <a:schemeClr val="accent5">
                    <a:lumMod val="50000"/>
                  </a:schemeClr>
                </a:solidFill>
                <a:latin typeface="Arial" panose="020B0604020202020204"/>
                <a:cs typeface="Arial" panose="020B0604020202020204"/>
              </a:rPr>
              <a:t>P</a:t>
            </a:r>
            <a:r>
              <a:rPr sz="4400" spc="4" dirty="0">
                <a:solidFill>
                  <a:schemeClr val="accent5">
                    <a:lumMod val="50000"/>
                  </a:schemeClr>
                </a:solidFill>
                <a:latin typeface="Arial" panose="020B0604020202020204"/>
                <a:cs typeface="Arial" panose="020B0604020202020204"/>
              </a:rPr>
              <a:t>art</a:t>
            </a:r>
            <a:r>
              <a:rPr sz="2985" spc="288" dirty="0">
                <a:solidFill>
                  <a:schemeClr val="accent5">
                    <a:lumMod val="50000"/>
                  </a:schemeClr>
                </a:solidFill>
                <a:latin typeface="Arial" panose="020B0604020202020204"/>
                <a:cs typeface="Arial" panose="020B0604020202020204"/>
              </a:rPr>
              <a:t> </a:t>
            </a:r>
            <a:r>
              <a:rPr sz="10770" spc="11" baseline="-3000" dirty="0">
                <a:solidFill>
                  <a:schemeClr val="accent5">
                    <a:lumMod val="50000"/>
                  </a:schemeClr>
                </a:solidFill>
                <a:latin typeface="Arial" panose="020B0604020202020204"/>
                <a:cs typeface="Arial" panose="020B0604020202020204"/>
              </a:rPr>
              <a:t>0</a:t>
            </a:r>
            <a:r>
              <a:rPr lang="en-US" altLang="zh-CN" sz="10770" spc="11" baseline="-3000" dirty="0">
                <a:solidFill>
                  <a:schemeClr val="accent5">
                    <a:lumMod val="50000"/>
                  </a:schemeClr>
                </a:solidFill>
                <a:latin typeface="Arial" panose="020B0604020202020204"/>
                <a:cs typeface="Arial" panose="020B0604020202020204"/>
              </a:rPr>
              <a:t>1</a:t>
            </a:r>
            <a:endParaRPr sz="10770" baseline="-3000" dirty="0">
              <a:solidFill>
                <a:schemeClr val="accent5">
                  <a:lumMod val="50000"/>
                </a:schemeClr>
              </a:solidFill>
              <a:latin typeface="Arial" panose="020B0604020202020204"/>
              <a:cs typeface="Arial" panose="020B0604020202020204"/>
            </a:endParaRPr>
          </a:p>
        </p:txBody>
      </p:sp>
      <p:sp>
        <p:nvSpPr>
          <p:cNvPr id="28" name="文本框 27"/>
          <p:cNvSpPr txBox="1"/>
          <p:nvPr/>
        </p:nvSpPr>
        <p:spPr>
          <a:xfrm>
            <a:off x="2567305" y="4165600"/>
            <a:ext cx="1437005" cy="1014730"/>
          </a:xfrm>
          <a:prstGeom prst="rect">
            <a:avLst/>
          </a:prstGeom>
          <a:solidFill>
            <a:schemeClr val="accent1">
              <a:lumMod val="50000"/>
            </a:schemeClr>
          </a:solidFill>
        </p:spPr>
        <p:txBody>
          <a:bodyPr wrap="square">
            <a:spAutoFit/>
          </a:bodyPr>
          <a:lstStyle/>
          <a:p>
            <a:pPr marL="8890" algn="ctr">
              <a:tabLst>
                <a:tab pos="1146810" algn="l"/>
              </a:tabLst>
            </a:pPr>
            <a:r>
              <a:rPr lang="zh-CN" altLang="en-US" sz="2000" dirty="0">
                <a:solidFill>
                  <a:schemeClr val="bg1"/>
                </a:solidFill>
                <a:latin typeface="等线" panose="02010600030101010101" pitchFamily="2" charset="-122"/>
                <a:ea typeface="等线" panose="02010600030101010101" pitchFamily="2" charset="-122"/>
                <a:sym typeface="+mn-ea"/>
              </a:rPr>
              <a:t>设备分类及应用场景概述</a:t>
            </a:r>
            <a:endParaRPr lang="zh-CN" altLang="en-US" sz="2000" spc="4" dirty="0">
              <a:solidFill>
                <a:schemeClr val="bg1"/>
              </a:solidFill>
              <a:latin typeface="等线" panose="02010600030101010101" pitchFamily="2" charset="-122"/>
              <a:ea typeface="等线" panose="02010600030101010101" pitchFamily="2" charset="-122"/>
              <a:cs typeface="微软雅黑" panose="020B0503020204020204" pitchFamily="34" charset="-122"/>
            </a:endParaRPr>
          </a:p>
        </p:txBody>
      </p:sp>
      <p:sp>
        <p:nvSpPr>
          <p:cNvPr id="25" name="文本框 24"/>
          <p:cNvSpPr txBox="1"/>
          <p:nvPr/>
        </p:nvSpPr>
        <p:spPr>
          <a:xfrm>
            <a:off x="4940300" y="3395345"/>
            <a:ext cx="1891030" cy="829945"/>
          </a:xfrm>
          <a:prstGeom prst="rect">
            <a:avLst/>
          </a:prstGeom>
          <a:noFill/>
        </p:spPr>
        <p:txBody>
          <a:bodyPr wrap="square" rtlCol="0">
            <a:spAutoFit/>
          </a:bodyPr>
          <a:lstStyle/>
          <a:p>
            <a:r>
              <a:rPr lang="zh-CN" altLang="en-US" sz="2400" dirty="0">
                <a:latin typeface="宋体" panose="02010600030101010101" pitchFamily="2" charset="-122"/>
                <a:ea typeface="宋体" panose="02010600030101010101" pitchFamily="2" charset="-122"/>
              </a:rPr>
              <a:t>仓库中常见自动化设备</a:t>
            </a:r>
          </a:p>
        </p:txBody>
      </p:sp>
      <p:sp>
        <p:nvSpPr>
          <p:cNvPr id="26" name="文本框 25"/>
          <p:cNvSpPr txBox="1"/>
          <p:nvPr/>
        </p:nvSpPr>
        <p:spPr>
          <a:xfrm>
            <a:off x="4969510" y="5216525"/>
            <a:ext cx="1854835" cy="829945"/>
          </a:xfrm>
          <a:prstGeom prst="rect">
            <a:avLst/>
          </a:prstGeom>
          <a:noFill/>
        </p:spPr>
        <p:txBody>
          <a:bodyPr wrap="square" rtlCol="0">
            <a:spAutoFit/>
          </a:bodyPr>
          <a:lstStyle/>
          <a:p>
            <a:r>
              <a:rPr lang="zh-CN" altLang="en-US" sz="2400" dirty="0">
                <a:latin typeface="宋体" panose="02010600030101010101" pitchFamily="2" charset="-122"/>
                <a:ea typeface="宋体" panose="02010600030101010101" pitchFamily="2" charset="-122"/>
              </a:rPr>
              <a:t>设备的运动动作机构</a:t>
            </a:r>
          </a:p>
        </p:txBody>
      </p:sp>
      <p:sp>
        <p:nvSpPr>
          <p:cNvPr id="2" name="左中括号 1"/>
          <p:cNvSpPr/>
          <p:nvPr/>
        </p:nvSpPr>
        <p:spPr>
          <a:xfrm>
            <a:off x="6884035" y="2995930"/>
            <a:ext cx="864235" cy="1225550"/>
          </a:xfrm>
          <a:prstGeom prst="leftBracket">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左中括号 11"/>
          <p:cNvSpPr/>
          <p:nvPr/>
        </p:nvSpPr>
        <p:spPr>
          <a:xfrm>
            <a:off x="6884035" y="3621405"/>
            <a:ext cx="864235" cy="1111250"/>
          </a:xfrm>
          <a:prstGeom prst="leftBracket">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5" name="直接连接符 14"/>
          <p:cNvCxnSpPr/>
          <p:nvPr/>
        </p:nvCxnSpPr>
        <p:spPr>
          <a:xfrm>
            <a:off x="7020827" y="4221849"/>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7825475" y="2837115"/>
            <a:ext cx="1071880" cy="398780"/>
          </a:xfrm>
          <a:prstGeom prst="rect">
            <a:avLst/>
          </a:prstGeom>
          <a:noFill/>
        </p:spPr>
        <p:txBody>
          <a:bodyPr wrap="none" rtlCol="0">
            <a:spAutoFit/>
          </a:bodyPr>
          <a:lstStyle/>
          <a:p>
            <a:r>
              <a:rPr lang="zh-CN" altLang="en-US" sz="2000" dirty="0">
                <a:latin typeface="宋体" panose="02010600030101010101" pitchFamily="2" charset="-122"/>
                <a:ea typeface="宋体" panose="02010600030101010101" pitchFamily="2" charset="-122"/>
              </a:rPr>
              <a:t>搬运</a:t>
            </a:r>
            <a:r>
              <a:rPr lang="en-US" altLang="zh-CN" sz="2000" dirty="0">
                <a:latin typeface="宋体" panose="02010600030101010101" pitchFamily="2" charset="-122"/>
                <a:ea typeface="宋体" panose="02010600030101010101" pitchFamily="2" charset="-122"/>
              </a:rPr>
              <a:t>AGV</a:t>
            </a:r>
          </a:p>
        </p:txBody>
      </p:sp>
      <p:sp>
        <p:nvSpPr>
          <p:cNvPr id="17" name="文本框 16"/>
          <p:cNvSpPr txBox="1"/>
          <p:nvPr/>
        </p:nvSpPr>
        <p:spPr>
          <a:xfrm>
            <a:off x="7821030" y="3355956"/>
            <a:ext cx="1452880" cy="398780"/>
          </a:xfrm>
          <a:prstGeom prst="rect">
            <a:avLst/>
          </a:prstGeom>
          <a:noFill/>
        </p:spPr>
        <p:txBody>
          <a:bodyPr wrap="none" rtlCol="0">
            <a:spAutoFit/>
          </a:bodyPr>
          <a:lstStyle/>
          <a:p>
            <a:r>
              <a:rPr lang="zh-CN" altLang="en-US" sz="2000" dirty="0">
                <a:latin typeface="宋体" panose="02010600030101010101" pitchFamily="2" charset="-122"/>
                <a:ea typeface="宋体" panose="02010600030101010101" pitchFamily="2" charset="-122"/>
              </a:rPr>
              <a:t>多层穿梭车</a:t>
            </a:r>
          </a:p>
        </p:txBody>
      </p:sp>
      <p:sp>
        <p:nvSpPr>
          <p:cNvPr id="37" name="文本框 36"/>
          <p:cNvSpPr txBox="1"/>
          <p:nvPr/>
        </p:nvSpPr>
        <p:spPr>
          <a:xfrm>
            <a:off x="7825473" y="3943985"/>
            <a:ext cx="1071880" cy="398780"/>
          </a:xfrm>
          <a:prstGeom prst="rect">
            <a:avLst/>
          </a:prstGeom>
          <a:noFill/>
        </p:spPr>
        <p:txBody>
          <a:bodyPr wrap="none" rtlCol="0">
            <a:spAutoFit/>
          </a:bodyPr>
          <a:lstStyle/>
          <a:p>
            <a:r>
              <a:rPr lang="zh-CN" altLang="en-US" sz="2000" dirty="0">
                <a:latin typeface="宋体" panose="02010600030101010101" pitchFamily="2" charset="-122"/>
                <a:ea typeface="宋体" panose="02010600030101010101" pitchFamily="2" charset="-122"/>
              </a:rPr>
              <a:t>分拣</a:t>
            </a:r>
            <a:r>
              <a:rPr lang="en-US" altLang="zh-CN" sz="2000" dirty="0">
                <a:latin typeface="宋体" panose="02010600030101010101" pitchFamily="2" charset="-122"/>
                <a:ea typeface="宋体" panose="02010600030101010101" pitchFamily="2" charset="-122"/>
              </a:rPr>
              <a:t>AGV</a:t>
            </a:r>
          </a:p>
        </p:txBody>
      </p:sp>
      <p:sp>
        <p:nvSpPr>
          <p:cNvPr id="38" name="文本框 37"/>
          <p:cNvSpPr txBox="1"/>
          <p:nvPr/>
        </p:nvSpPr>
        <p:spPr>
          <a:xfrm>
            <a:off x="7825473" y="4508560"/>
            <a:ext cx="1452880" cy="398780"/>
          </a:xfrm>
          <a:prstGeom prst="rect">
            <a:avLst/>
          </a:prstGeom>
          <a:noFill/>
        </p:spPr>
        <p:txBody>
          <a:bodyPr wrap="none" rtlCol="0">
            <a:spAutoFit/>
          </a:bodyPr>
          <a:lstStyle/>
          <a:p>
            <a:r>
              <a:rPr lang="zh-CN" altLang="en-US" sz="2000" dirty="0">
                <a:latin typeface="宋体" panose="02010600030101010101" pitchFamily="2" charset="-122"/>
                <a:ea typeface="宋体" panose="02010600030101010101" pitchFamily="2" charset="-122"/>
              </a:rPr>
              <a:t>自动分拣机</a:t>
            </a:r>
          </a:p>
        </p:txBody>
      </p:sp>
      <p:sp>
        <p:nvSpPr>
          <p:cNvPr id="40" name="左中括号 39"/>
          <p:cNvSpPr/>
          <p:nvPr/>
        </p:nvSpPr>
        <p:spPr>
          <a:xfrm>
            <a:off x="6883787" y="5276149"/>
            <a:ext cx="864096" cy="829111"/>
          </a:xfrm>
          <a:prstGeom prst="leftBracket">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文本框 40"/>
          <p:cNvSpPr txBox="1"/>
          <p:nvPr/>
        </p:nvSpPr>
        <p:spPr>
          <a:xfrm>
            <a:off x="7825473" y="5125183"/>
            <a:ext cx="2226666" cy="39878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rPr>
              <a:t>设备的动作机构</a:t>
            </a:r>
          </a:p>
        </p:txBody>
      </p:sp>
      <p:sp>
        <p:nvSpPr>
          <p:cNvPr id="42" name="文本框 41"/>
          <p:cNvSpPr txBox="1"/>
          <p:nvPr/>
        </p:nvSpPr>
        <p:spPr>
          <a:xfrm>
            <a:off x="7825740" y="5799455"/>
            <a:ext cx="2122805" cy="39878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rPr>
              <a:t>设备的行走机构</a:t>
            </a:r>
          </a:p>
        </p:txBody>
      </p:sp>
      <p:sp>
        <p:nvSpPr>
          <p:cNvPr id="18" name="左中括号 17"/>
          <p:cNvSpPr/>
          <p:nvPr/>
        </p:nvSpPr>
        <p:spPr>
          <a:xfrm>
            <a:off x="4079507" y="3787509"/>
            <a:ext cx="864096" cy="1850142"/>
          </a:xfrm>
          <a:prstGeom prst="leftBracket">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设备性能分析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9.2.5</a:t>
            </a:r>
            <a:r>
              <a:rPr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 AGV设备的性能参数的随机数生成</a:t>
            </a:r>
          </a:p>
        </p:txBody>
      </p:sp>
      <p:pic>
        <p:nvPicPr>
          <p:cNvPr id="5" name="图片 4"/>
          <p:cNvPicPr>
            <a:picLocks noChangeAspect="1"/>
          </p:cNvPicPr>
          <p:nvPr/>
        </p:nvPicPr>
        <p:blipFill>
          <a:blip r:embed="rId2"/>
          <a:stretch>
            <a:fillRect/>
          </a:stretch>
        </p:blipFill>
        <p:spPr>
          <a:xfrm>
            <a:off x="447045" y="1818640"/>
            <a:ext cx="5288915" cy="3576955"/>
          </a:xfrm>
          <a:prstGeom prst="rect">
            <a:avLst/>
          </a:prstGeom>
        </p:spPr>
      </p:pic>
      <p:pic>
        <p:nvPicPr>
          <p:cNvPr id="6" name="图片 5"/>
          <p:cNvPicPr>
            <a:picLocks noChangeAspect="1"/>
          </p:cNvPicPr>
          <p:nvPr/>
        </p:nvPicPr>
        <p:blipFill>
          <a:blip r:embed="rId3"/>
          <a:stretch>
            <a:fillRect/>
          </a:stretch>
        </p:blipFill>
        <p:spPr>
          <a:xfrm>
            <a:off x="5937250" y="1988840"/>
            <a:ext cx="5746750" cy="340675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6816080" y="5445224"/>
            <a:ext cx="2880320" cy="1080120"/>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dist" eaLnBrk="0" hangingPunct="0"/>
            <a:r>
              <a:rPr kumimoji="1" lang="en-US" altLang="zh-CN" sz="5000" dirty="0">
                <a:solidFill>
                  <a:schemeClr val="bg1"/>
                </a:solidFill>
                <a:latin typeface="Franklin Gothic Book" panose="020B0503020102020204" pitchFamily="34" charset="0"/>
                <a:ea typeface="Yu Gothic Light" panose="020B0300000000000000" pitchFamily="34" charset="-128"/>
              </a:rPr>
              <a:t> THANKS</a:t>
            </a:r>
          </a:p>
        </p:txBody>
      </p:sp>
      <p:sp>
        <p:nvSpPr>
          <p:cNvPr id="5" name="Rectangle 2"/>
          <p:cNvSpPr>
            <a:spLocks noChangeArrowheads="1"/>
          </p:cNvSpPr>
          <p:nvPr/>
        </p:nvSpPr>
        <p:spPr bwMode="auto">
          <a:xfrm>
            <a:off x="162573" y="95692"/>
            <a:ext cx="2880320" cy="984427"/>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hangingPunct="0"/>
            <a:r>
              <a:rPr kumimoji="1" lang="en-US" altLang="zh-CN" sz="5000" dirty="0">
                <a:solidFill>
                  <a:schemeClr val="bg1"/>
                </a:solidFill>
                <a:latin typeface="Franklin Gothic Book" panose="020B0503020102020204" pitchFamily="34" charset="0"/>
                <a:ea typeface="Yu Gothic Light" panose="020B0300000000000000" pitchFamily="34" charset="-128"/>
              </a:rPr>
              <a:t> THE END</a:t>
            </a:r>
          </a:p>
        </p:txBody>
      </p:sp>
      <p:sp>
        <p:nvSpPr>
          <p:cNvPr id="3" name="日期占位符 2"/>
          <p:cNvSpPr>
            <a:spLocks noGrp="1"/>
          </p:cNvSpPr>
          <p:nvPr>
            <p:ph type="dt" sz="half" idx="10"/>
          </p:nvPr>
        </p:nvSpPr>
        <p:spPr/>
        <p:txBody>
          <a:bodyPr/>
          <a:lstStyle/>
          <a:p>
            <a:fld id="{2556876A-C894-4608-9B10-33028376C2E0}" type="datetime1">
              <a:rPr lang="zh-CN" altLang="en-US" smtClean="0"/>
              <a:t>2022/11/2</a:t>
            </a:fld>
            <a:endParaRPr lang="zh-CN" altLang="en-US"/>
          </a:p>
        </p:txBody>
      </p:sp>
      <p:sp>
        <p:nvSpPr>
          <p:cNvPr id="4" name="矩形 3"/>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2"/>
          <p:cNvSpPr>
            <a:spLocks noChangeArrowheads="1"/>
          </p:cNvSpPr>
          <p:nvPr/>
        </p:nvSpPr>
        <p:spPr bwMode="auto">
          <a:xfrm>
            <a:off x="983432" y="332655"/>
            <a:ext cx="2880320" cy="1080120"/>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hangingPunct="0"/>
            <a:r>
              <a:rPr kumimoji="1" lang="en-US" altLang="zh-CN" sz="5000" dirty="0">
                <a:solidFill>
                  <a:schemeClr val="bg1"/>
                </a:solidFill>
                <a:latin typeface="Franklin Gothic Book" panose="020B0503020102020204" pitchFamily="34" charset="0"/>
                <a:ea typeface="Yu Gothic Light" panose="020B0300000000000000" pitchFamily="34" charset="-128"/>
              </a:rPr>
              <a:t> THE END</a:t>
            </a:r>
          </a:p>
        </p:txBody>
      </p:sp>
      <p:sp>
        <p:nvSpPr>
          <p:cNvPr id="11" name="Rectangle 2"/>
          <p:cNvSpPr>
            <a:spLocks noChangeArrowheads="1"/>
          </p:cNvSpPr>
          <p:nvPr/>
        </p:nvSpPr>
        <p:spPr bwMode="auto">
          <a:xfrm>
            <a:off x="8465840" y="5335787"/>
            <a:ext cx="2880320" cy="776177"/>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dist" eaLnBrk="0" hangingPunct="0"/>
            <a:r>
              <a:rPr kumimoji="1" lang="en-US" altLang="zh-CN" sz="5000" dirty="0">
                <a:solidFill>
                  <a:schemeClr val="bg1"/>
                </a:solidFill>
                <a:latin typeface="Franklin Gothic Book" panose="020B0503020102020204" pitchFamily="34" charset="0"/>
                <a:ea typeface="Yu Gothic Light" panose="020B0300000000000000" pitchFamily="34" charset="-128"/>
              </a:rPr>
              <a:t> THANKS</a:t>
            </a:r>
          </a:p>
        </p:txBody>
      </p:sp>
      <p:graphicFrame>
        <p:nvGraphicFramePr>
          <p:cNvPr id="6" name="图示 5"/>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设备分类及应用场景概述</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9.1.1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仓库中常见自动化设备</a:t>
            </a:r>
          </a:p>
        </p:txBody>
      </p:sp>
      <p:sp>
        <p:nvSpPr>
          <p:cNvPr id="5" name="文本框 4"/>
          <p:cNvSpPr txBox="1"/>
          <p:nvPr/>
        </p:nvSpPr>
        <p:spPr>
          <a:xfrm>
            <a:off x="1271905" y="1413510"/>
            <a:ext cx="9864090" cy="1198880"/>
          </a:xfrm>
          <a:prstGeom prst="rect">
            <a:avLst/>
          </a:prstGeom>
          <a:noFill/>
        </p:spPr>
        <p:txBody>
          <a:bodyPr wrap="square" rtlCol="0" anchor="t">
            <a:spAutoFit/>
          </a:bodyPr>
          <a:lstStyle/>
          <a:p>
            <a:pPr>
              <a:lnSpc>
                <a:spcPct val="120000"/>
              </a:lnSpc>
            </a:pPr>
            <a:r>
              <a:rPr lang="zh-CN" altLang="en-US" sz="2000"/>
              <a:t>仓库设备主要是指现代化仓库中除了仓库主体建筑外，进行仓储业务所需的一切设备、工具和用品。仓库管理离不开仓库硬件设施的配置，仓库作业人员借助各种各样的仓储设备，可以合理的组织商品正常在库转运，妥善维护商品的质量，保障人、财物的安全。</a:t>
            </a:r>
          </a:p>
        </p:txBody>
      </p:sp>
      <p:pic>
        <p:nvPicPr>
          <p:cNvPr id="7" name="图片 6"/>
          <p:cNvPicPr>
            <a:picLocks noChangeAspect="1"/>
          </p:cNvPicPr>
          <p:nvPr/>
        </p:nvPicPr>
        <p:blipFill>
          <a:blip r:embed="rId2"/>
          <a:stretch>
            <a:fillRect/>
          </a:stretch>
        </p:blipFill>
        <p:spPr>
          <a:xfrm>
            <a:off x="3359785" y="2685415"/>
            <a:ext cx="2819400" cy="1653540"/>
          </a:xfrm>
          <a:prstGeom prst="rect">
            <a:avLst/>
          </a:prstGeom>
        </p:spPr>
      </p:pic>
      <p:pic>
        <p:nvPicPr>
          <p:cNvPr id="8" name="图片 7"/>
          <p:cNvPicPr>
            <a:picLocks noChangeAspect="1"/>
          </p:cNvPicPr>
          <p:nvPr/>
        </p:nvPicPr>
        <p:blipFill>
          <a:blip r:embed="rId3"/>
          <a:stretch>
            <a:fillRect/>
          </a:stretch>
        </p:blipFill>
        <p:spPr>
          <a:xfrm>
            <a:off x="5951855" y="4509135"/>
            <a:ext cx="2537460" cy="1706880"/>
          </a:xfrm>
          <a:prstGeom prst="rect">
            <a:avLst/>
          </a:prstGeom>
        </p:spPr>
      </p:pic>
      <p:pic>
        <p:nvPicPr>
          <p:cNvPr id="9" name="图片 8"/>
          <p:cNvPicPr>
            <a:picLocks noChangeAspect="1"/>
          </p:cNvPicPr>
          <p:nvPr/>
        </p:nvPicPr>
        <p:blipFill>
          <a:blip r:embed="rId4"/>
          <a:stretch>
            <a:fillRect/>
          </a:stretch>
        </p:blipFill>
        <p:spPr>
          <a:xfrm>
            <a:off x="983615" y="4293235"/>
            <a:ext cx="3307080" cy="1790700"/>
          </a:xfrm>
          <a:prstGeom prst="rect">
            <a:avLst/>
          </a:prstGeom>
        </p:spPr>
      </p:pic>
      <p:pic>
        <p:nvPicPr>
          <p:cNvPr id="10" name="图片 9"/>
          <p:cNvPicPr>
            <a:picLocks noChangeAspect="1"/>
          </p:cNvPicPr>
          <p:nvPr/>
        </p:nvPicPr>
        <p:blipFill>
          <a:blip r:embed="rId5"/>
          <a:stretch>
            <a:fillRect/>
          </a:stretch>
        </p:blipFill>
        <p:spPr>
          <a:xfrm>
            <a:off x="8904605" y="2708910"/>
            <a:ext cx="2484120" cy="2011680"/>
          </a:xfrm>
          <a:prstGeom prst="rect">
            <a:avLst/>
          </a:prstGeom>
        </p:spPr>
      </p:pic>
      <p:sp>
        <p:nvSpPr>
          <p:cNvPr id="11" name="文本框 10"/>
          <p:cNvSpPr txBox="1"/>
          <p:nvPr/>
        </p:nvSpPr>
        <p:spPr>
          <a:xfrm>
            <a:off x="1847850" y="3115945"/>
            <a:ext cx="1415415" cy="398780"/>
          </a:xfrm>
          <a:prstGeom prst="rect">
            <a:avLst/>
          </a:prstGeom>
          <a:noFill/>
        </p:spPr>
        <p:txBody>
          <a:bodyPr wrap="square" rtlCol="0">
            <a:spAutoFit/>
          </a:bodyPr>
          <a:lstStyle/>
          <a:p>
            <a:pPr algn="ctr"/>
            <a:r>
              <a:rPr lang="zh-CN" altLang="en-US" sz="2000">
                <a:latin typeface="华文仿宋" panose="02010600040101010101" charset="-122"/>
                <a:ea typeface="华文仿宋" panose="02010600040101010101" charset="-122"/>
                <a:cs typeface="华文仿宋" panose="02010600040101010101" charset="-122"/>
              </a:rPr>
              <a:t>搬运</a:t>
            </a:r>
            <a:r>
              <a:rPr lang="en-US" altLang="zh-CN" sz="2000">
                <a:latin typeface="华文仿宋" panose="02010600040101010101" charset="-122"/>
                <a:ea typeface="华文仿宋" panose="02010600040101010101" charset="-122"/>
                <a:cs typeface="华文仿宋" panose="02010600040101010101" charset="-122"/>
              </a:rPr>
              <a:t>AGV</a:t>
            </a:r>
          </a:p>
        </p:txBody>
      </p:sp>
      <p:sp>
        <p:nvSpPr>
          <p:cNvPr id="12" name="文本框 11"/>
          <p:cNvSpPr txBox="1"/>
          <p:nvPr/>
        </p:nvSpPr>
        <p:spPr>
          <a:xfrm>
            <a:off x="3935730" y="5445125"/>
            <a:ext cx="1668780" cy="398780"/>
          </a:xfrm>
          <a:prstGeom prst="rect">
            <a:avLst/>
          </a:prstGeom>
          <a:noFill/>
        </p:spPr>
        <p:txBody>
          <a:bodyPr wrap="square" rtlCol="0">
            <a:spAutoFit/>
          </a:bodyPr>
          <a:lstStyle/>
          <a:p>
            <a:pPr algn="ctr"/>
            <a:r>
              <a:rPr lang="zh-CN" altLang="en-US" sz="2000">
                <a:latin typeface="华文仿宋" panose="02010600040101010101" charset="-122"/>
                <a:ea typeface="华文仿宋" panose="02010600040101010101" charset="-122"/>
                <a:cs typeface="华文仿宋" panose="02010600040101010101" charset="-122"/>
              </a:rPr>
              <a:t>自动分拣机</a:t>
            </a:r>
          </a:p>
        </p:txBody>
      </p:sp>
      <p:sp>
        <p:nvSpPr>
          <p:cNvPr id="13" name="文本框 12"/>
          <p:cNvSpPr txBox="1"/>
          <p:nvPr/>
        </p:nvSpPr>
        <p:spPr>
          <a:xfrm>
            <a:off x="6671945" y="4004945"/>
            <a:ext cx="1415415" cy="398780"/>
          </a:xfrm>
          <a:prstGeom prst="rect">
            <a:avLst/>
          </a:prstGeom>
          <a:noFill/>
        </p:spPr>
        <p:txBody>
          <a:bodyPr wrap="square" rtlCol="0">
            <a:spAutoFit/>
          </a:bodyPr>
          <a:lstStyle/>
          <a:p>
            <a:pPr algn="ctr"/>
            <a:r>
              <a:rPr lang="zh-CN" altLang="en-US" sz="2000">
                <a:latin typeface="华文仿宋" panose="02010600040101010101" charset="-122"/>
                <a:ea typeface="华文仿宋" panose="02010600040101010101" charset="-122"/>
                <a:cs typeface="华文仿宋" panose="02010600040101010101" charset="-122"/>
              </a:rPr>
              <a:t>分拣</a:t>
            </a:r>
            <a:r>
              <a:rPr lang="en-US" altLang="zh-CN" sz="2000">
                <a:latin typeface="华文仿宋" panose="02010600040101010101" charset="-122"/>
                <a:ea typeface="华文仿宋" panose="02010600040101010101" charset="-122"/>
                <a:cs typeface="华文仿宋" panose="02010600040101010101" charset="-122"/>
              </a:rPr>
              <a:t>AGV</a:t>
            </a:r>
          </a:p>
        </p:txBody>
      </p:sp>
      <p:sp>
        <p:nvSpPr>
          <p:cNvPr id="14" name="文本框 13"/>
          <p:cNvSpPr txBox="1"/>
          <p:nvPr/>
        </p:nvSpPr>
        <p:spPr>
          <a:xfrm>
            <a:off x="9408795" y="4989195"/>
            <a:ext cx="1527175" cy="398780"/>
          </a:xfrm>
          <a:prstGeom prst="rect">
            <a:avLst/>
          </a:prstGeom>
          <a:noFill/>
        </p:spPr>
        <p:txBody>
          <a:bodyPr wrap="square" rtlCol="0">
            <a:spAutoFit/>
          </a:bodyPr>
          <a:lstStyle/>
          <a:p>
            <a:pPr algn="ctr"/>
            <a:r>
              <a:rPr lang="zh-CN" altLang="en-US" sz="2000">
                <a:latin typeface="华文仿宋" panose="02010600040101010101" charset="-122"/>
                <a:ea typeface="华文仿宋" panose="02010600040101010101" charset="-122"/>
                <a:cs typeface="华文仿宋" panose="02010600040101010101" charset="-122"/>
              </a:rPr>
              <a:t>多层穿梭车</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设备分类及应用场景概述</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9.1.1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仓库中常见自动化设备</a:t>
            </a:r>
          </a:p>
        </p:txBody>
      </p:sp>
      <p:sp>
        <p:nvSpPr>
          <p:cNvPr id="15" name="文本框 14"/>
          <p:cNvSpPr txBox="1"/>
          <p:nvPr/>
        </p:nvSpPr>
        <p:spPr>
          <a:xfrm>
            <a:off x="623570" y="1628140"/>
            <a:ext cx="1856105" cy="570865"/>
          </a:xfrm>
          <a:prstGeom prst="rect">
            <a:avLst/>
          </a:prstGeom>
          <a:solidFill>
            <a:schemeClr val="accent1">
              <a:lumMod val="50000"/>
            </a:schemeClr>
          </a:solidFill>
        </p:spPr>
        <p:txBody>
          <a:bodyPr wrap="square" rtlCol="0" anchor="t">
            <a:spAutoFit/>
          </a:bodyPr>
          <a:lstStyle/>
          <a:p>
            <a:pPr algn="ctr">
              <a:lnSpc>
                <a:spcPct val="130000"/>
              </a:lnSpc>
            </a:pPr>
            <a:r>
              <a:rPr lang="zh-CN" altLang="en-US" sz="2400" b="1">
                <a:solidFill>
                  <a:schemeClr val="bg1"/>
                </a:solidFill>
                <a:sym typeface="+mn-ea"/>
              </a:rPr>
              <a:t>搬运AGV</a:t>
            </a:r>
          </a:p>
        </p:txBody>
      </p:sp>
      <p:sp>
        <p:nvSpPr>
          <p:cNvPr id="7" name="文本框 6"/>
          <p:cNvSpPr txBox="1"/>
          <p:nvPr/>
        </p:nvSpPr>
        <p:spPr>
          <a:xfrm>
            <a:off x="407670" y="2420620"/>
            <a:ext cx="6096000" cy="3576955"/>
          </a:xfrm>
          <a:prstGeom prst="rect">
            <a:avLst/>
          </a:prstGeom>
          <a:noFill/>
        </p:spPr>
        <p:txBody>
          <a:bodyPr wrap="square" rtlCol="0" anchor="t">
            <a:spAutoFit/>
          </a:bodyPr>
          <a:lstStyle/>
          <a:p>
            <a:pPr>
              <a:lnSpc>
                <a:spcPct val="140000"/>
              </a:lnSpc>
            </a:pPr>
            <a:r>
              <a:rPr lang="zh-CN" altLang="en-US"/>
              <a:t>AGV 即自动导引运输车，指装备有电磁或光学等自动导航装置，能够沿规定的导航路径行驶，具有安全保护以及各种移载功能的运输车。AGV 已经有 60 多年的使用历史，20 世纪 70 年代，已经有多种类型的 AGV 应用于工厂和仓库，得到广泛推广，极大提高了物流作业的自动化水平。</a:t>
            </a:r>
          </a:p>
          <a:p>
            <a:pPr>
              <a:lnSpc>
                <a:spcPct val="140000"/>
              </a:lnSpc>
            </a:pPr>
            <a:endParaRPr lang="zh-CN" altLang="en-US"/>
          </a:p>
          <a:p>
            <a:pPr>
              <a:lnSpc>
                <a:spcPct val="140000"/>
              </a:lnSpc>
            </a:pPr>
            <a:r>
              <a:rPr lang="zh-CN" altLang="en-US"/>
              <a:t>搬运 AGV 可以解决物流场景中的搬运环节，主要功用集中在自动物流搬转运，AGV 搬运机器人是通过特殊地标导航自动将物品运输至指定地点，起</a:t>
            </a:r>
            <a:r>
              <a:rPr lang="zh-CN" altLang="en-US" b="1">
                <a:solidFill>
                  <a:srgbClr val="FF0000"/>
                </a:solidFill>
              </a:rPr>
              <a:t>“货到工作站”</a:t>
            </a:r>
            <a:r>
              <a:rPr lang="zh-CN" altLang="en-US"/>
              <a:t>的作用</a:t>
            </a:r>
          </a:p>
        </p:txBody>
      </p:sp>
      <p:sp>
        <p:nvSpPr>
          <p:cNvPr id="8" name="文本框 7"/>
          <p:cNvSpPr txBox="1"/>
          <p:nvPr/>
        </p:nvSpPr>
        <p:spPr>
          <a:xfrm>
            <a:off x="7049135" y="3429000"/>
            <a:ext cx="4659630" cy="2527935"/>
          </a:xfrm>
          <a:prstGeom prst="rect">
            <a:avLst/>
          </a:prstGeom>
          <a:noFill/>
          <a:ln w="28575">
            <a:solidFill>
              <a:schemeClr val="tx1"/>
            </a:solidFill>
            <a:prstDash val="dashDot"/>
          </a:ln>
        </p:spPr>
        <p:txBody>
          <a:bodyPr wrap="square" rtlCol="0" anchor="t">
            <a:spAutoFit/>
          </a:bodyPr>
          <a:lstStyle/>
          <a:p>
            <a:pPr>
              <a:lnSpc>
                <a:spcPct val="110000"/>
              </a:lnSpc>
            </a:pPr>
            <a:r>
              <a:rPr lang="zh-CN" altLang="en-US"/>
              <a:t>搬运 AGV 使用领域较多，主要集中应用在</a:t>
            </a:r>
            <a:r>
              <a:rPr lang="zh-CN" altLang="en-US" b="1">
                <a:solidFill>
                  <a:srgbClr val="FF0000"/>
                </a:solidFill>
              </a:rPr>
              <a:t>制造业生产装配、物流业分拣</a:t>
            </a:r>
            <a:r>
              <a:rPr lang="zh-CN" altLang="en-US"/>
              <a:t>等物料短途搬运上。AGV在物流领域的应用，可以短时间精准完成拣选任务，并且可多台 AGV组成柔性的物流搬运系统，搬运路线可以随着货物的流向进行灵活调整，使一条分拣线上能够进行多品种、小批量货物的拣选和搬运，大大提高了企业的作业效率。</a:t>
            </a:r>
          </a:p>
        </p:txBody>
      </p:sp>
      <p:pic>
        <p:nvPicPr>
          <p:cNvPr id="9" name="图片 8"/>
          <p:cNvPicPr>
            <a:picLocks noChangeAspect="1"/>
          </p:cNvPicPr>
          <p:nvPr/>
        </p:nvPicPr>
        <p:blipFill>
          <a:blip r:embed="rId2"/>
          <a:stretch>
            <a:fillRect/>
          </a:stretch>
        </p:blipFill>
        <p:spPr>
          <a:xfrm>
            <a:off x="7968615" y="1558290"/>
            <a:ext cx="2819400" cy="16535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设备分类及应用场景概述</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9.1.1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仓库中常见自动化设备</a:t>
            </a:r>
          </a:p>
        </p:txBody>
      </p:sp>
      <p:sp>
        <p:nvSpPr>
          <p:cNvPr id="3" name="文本框 2"/>
          <p:cNvSpPr txBox="1"/>
          <p:nvPr/>
        </p:nvSpPr>
        <p:spPr>
          <a:xfrm>
            <a:off x="551815" y="4220845"/>
            <a:ext cx="5573395" cy="1753235"/>
          </a:xfrm>
          <a:prstGeom prst="rect">
            <a:avLst/>
          </a:prstGeom>
          <a:noFill/>
          <a:ln w="28575">
            <a:solidFill>
              <a:schemeClr val="accent1">
                <a:lumMod val="75000"/>
              </a:schemeClr>
            </a:solidFill>
            <a:prstDash val="dash"/>
          </a:ln>
        </p:spPr>
        <p:txBody>
          <a:bodyPr wrap="square" rtlCol="0" anchor="t">
            <a:spAutoFit/>
          </a:bodyPr>
          <a:lstStyle/>
          <a:p>
            <a:pPr lvl="0" algn="l">
              <a:lnSpc>
                <a:spcPct val="130000"/>
              </a:lnSpc>
              <a:buClrTx/>
              <a:buSzTx/>
              <a:buFontTx/>
            </a:pPr>
            <a:r>
              <a:rPr lang="zh-CN" altLang="en-US" dirty="0">
                <a:sym typeface="+mn-ea"/>
              </a:rPr>
              <a:t>前进、后退、顶升、货架旋转、车体自转、弧线旋转、货架底可穿行、自动充电、自主避障、地面适应能力强、无线开关机、急停、高容量电池、导航方式、容器识别、状态显示等。</a:t>
            </a:r>
          </a:p>
        </p:txBody>
      </p:sp>
      <p:graphicFrame>
        <p:nvGraphicFramePr>
          <p:cNvPr id="4" name="表格 3"/>
          <p:cNvGraphicFramePr/>
          <p:nvPr>
            <p:custDataLst>
              <p:tags r:id="rId1"/>
            </p:custDataLst>
          </p:nvPr>
        </p:nvGraphicFramePr>
        <p:xfrm>
          <a:off x="6870700" y="1772285"/>
          <a:ext cx="5024120" cy="4286885"/>
        </p:xfrm>
        <a:graphic>
          <a:graphicData uri="http://schemas.openxmlformats.org/drawingml/2006/table">
            <a:tbl>
              <a:tblPr firstRow="1" bandRow="1">
                <a:tableStyleId>{5C22544A-7EE6-4342-B048-85BDC9FD1C3A}</a:tableStyleId>
              </a:tblPr>
              <a:tblGrid>
                <a:gridCol w="915670">
                  <a:extLst>
                    <a:ext uri="{9D8B030D-6E8A-4147-A177-3AD203B41FA5}">
                      <a16:colId xmlns:a16="http://schemas.microsoft.com/office/drawing/2014/main" val="20000"/>
                    </a:ext>
                  </a:extLst>
                </a:gridCol>
                <a:gridCol w="616585">
                  <a:extLst>
                    <a:ext uri="{9D8B030D-6E8A-4147-A177-3AD203B41FA5}">
                      <a16:colId xmlns:a16="http://schemas.microsoft.com/office/drawing/2014/main" val="20001"/>
                    </a:ext>
                  </a:extLst>
                </a:gridCol>
                <a:gridCol w="753110">
                  <a:extLst>
                    <a:ext uri="{9D8B030D-6E8A-4147-A177-3AD203B41FA5}">
                      <a16:colId xmlns:a16="http://schemas.microsoft.com/office/drawing/2014/main" val="20002"/>
                    </a:ext>
                  </a:extLst>
                </a:gridCol>
                <a:gridCol w="685165">
                  <a:extLst>
                    <a:ext uri="{9D8B030D-6E8A-4147-A177-3AD203B41FA5}">
                      <a16:colId xmlns:a16="http://schemas.microsoft.com/office/drawing/2014/main" val="20003"/>
                    </a:ext>
                  </a:extLst>
                </a:gridCol>
                <a:gridCol w="683895">
                  <a:extLst>
                    <a:ext uri="{9D8B030D-6E8A-4147-A177-3AD203B41FA5}">
                      <a16:colId xmlns:a16="http://schemas.microsoft.com/office/drawing/2014/main" val="20004"/>
                    </a:ext>
                  </a:extLst>
                </a:gridCol>
                <a:gridCol w="685165">
                  <a:extLst>
                    <a:ext uri="{9D8B030D-6E8A-4147-A177-3AD203B41FA5}">
                      <a16:colId xmlns:a16="http://schemas.microsoft.com/office/drawing/2014/main" val="20005"/>
                    </a:ext>
                  </a:extLst>
                </a:gridCol>
                <a:gridCol w="684530">
                  <a:extLst>
                    <a:ext uri="{9D8B030D-6E8A-4147-A177-3AD203B41FA5}">
                      <a16:colId xmlns:a16="http://schemas.microsoft.com/office/drawing/2014/main" val="20006"/>
                    </a:ext>
                  </a:extLst>
                </a:gridCol>
              </a:tblGrid>
              <a:tr h="716280">
                <a:tc>
                  <a:txBody>
                    <a:bodyPr/>
                    <a:lstStyle/>
                    <a:p>
                      <a:pPr indent="0" algn="ctr">
                        <a:buNone/>
                      </a:pPr>
                      <a:r>
                        <a:rPr lang="zh-CN" sz="1400" b="0">
                          <a:solidFill>
                            <a:srgbClr val="FFFFFF"/>
                          </a:solidFill>
                          <a:latin typeface="Arial" panose="020B0604020202020204" pitchFamily="34" charset="0"/>
                          <a:ea typeface="等线" panose="02010600030101010101" pitchFamily="2" charset="-122"/>
                        </a:rPr>
                        <a:t>导引方式</a:t>
                      </a:r>
                      <a:endParaRPr lang="zh-CN" altLang="en-US" sz="1400" b="0">
                        <a:solidFill>
                          <a:srgbClr val="FFFFFF"/>
                        </a:solidFill>
                        <a:latin typeface="Arial" panose="020B0604020202020204" pitchFamily="34" charset="0"/>
                        <a:ea typeface="等线" panose="02010600030101010101" pitchFamily="2" charset="-122"/>
                      </a:endParaRPr>
                    </a:p>
                  </a:txBody>
                  <a:tcPr marL="12700" marR="12700" marT="12700" anchor="ctr">
                    <a:lnL>
                      <a:noFill/>
                    </a:lnL>
                    <a:lnR>
                      <a:noFill/>
                    </a:lnR>
                    <a:lnT cap="flat">
                      <a:noFill/>
                    </a:lnT>
                    <a:lnB cap="flat">
                      <a:noFill/>
                    </a:lnB>
                    <a:lnTlToBr>
                      <a:noFill/>
                    </a:lnTlToBr>
                    <a:lnBlToTr>
                      <a:noFill/>
                    </a:lnBlToTr>
                    <a:solidFill>
                      <a:schemeClr val="accent1">
                        <a:lumMod val="50000"/>
                      </a:schemeClr>
                    </a:solidFill>
                  </a:tcPr>
                </a:tc>
                <a:tc>
                  <a:txBody>
                    <a:bodyPr/>
                    <a:lstStyle/>
                    <a:p>
                      <a:pPr indent="0" algn="ctr">
                        <a:buNone/>
                      </a:pPr>
                      <a:r>
                        <a:rPr lang="zh-CN" sz="1400" b="0">
                          <a:solidFill>
                            <a:srgbClr val="FFFFFF"/>
                          </a:solidFill>
                          <a:latin typeface="Arial" panose="020B0604020202020204" pitchFamily="34" charset="0"/>
                          <a:ea typeface="等线" panose="02010600030101010101" pitchFamily="2" charset="-122"/>
                        </a:rPr>
                        <a:t>成熟度</a:t>
                      </a:r>
                      <a:endParaRPr lang="zh-CN" altLang="en-US" sz="1400" b="0">
                        <a:solidFill>
                          <a:srgbClr val="FFFFFF"/>
                        </a:solidFill>
                        <a:latin typeface="Arial" panose="020B0604020202020204" pitchFamily="34" charset="0"/>
                        <a:ea typeface="等线" panose="02010600030101010101" pitchFamily="2"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zh-CN" sz="1400" b="0">
                          <a:solidFill>
                            <a:srgbClr val="FFFFFF"/>
                          </a:solidFill>
                          <a:latin typeface="Arial" panose="020B0604020202020204" pitchFamily="34" charset="0"/>
                          <a:ea typeface="等线" panose="02010600030101010101" pitchFamily="2" charset="-122"/>
                        </a:rPr>
                        <a:t>技术难度</a:t>
                      </a:r>
                      <a:endParaRPr lang="zh-CN" altLang="en-US" sz="1400" b="0">
                        <a:solidFill>
                          <a:srgbClr val="FFFFFF"/>
                        </a:solidFill>
                        <a:latin typeface="Arial" panose="020B0604020202020204" pitchFamily="34" charset="0"/>
                        <a:ea typeface="等线" panose="02010600030101010101" pitchFamily="2"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zh-CN" sz="1400" b="0">
                          <a:solidFill>
                            <a:srgbClr val="FFFFFF"/>
                          </a:solidFill>
                          <a:latin typeface="Arial" panose="020B0604020202020204" pitchFamily="34" charset="0"/>
                          <a:ea typeface="等线" panose="02010600030101010101" pitchFamily="2" charset="-122"/>
                        </a:rPr>
                        <a:t>成本</a:t>
                      </a:r>
                      <a:endParaRPr lang="zh-CN" altLang="en-US" sz="1400" b="0">
                        <a:solidFill>
                          <a:srgbClr val="FFFFFF"/>
                        </a:solidFill>
                        <a:latin typeface="Arial" panose="020B0604020202020204" pitchFamily="34" charset="0"/>
                        <a:ea typeface="等线" panose="02010600030101010101" pitchFamily="2"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zh-CN" sz="1400" b="0">
                          <a:solidFill>
                            <a:srgbClr val="FFFFFF"/>
                          </a:solidFill>
                          <a:latin typeface="Arial" panose="020B0604020202020204" pitchFamily="34" charset="0"/>
                          <a:ea typeface="等线" panose="02010600030101010101" pitchFamily="2" charset="-122"/>
                        </a:rPr>
                        <a:t>应用</a:t>
                      </a:r>
                      <a:endParaRPr lang="zh-CN" altLang="en-US" sz="1400" b="0">
                        <a:solidFill>
                          <a:srgbClr val="FFFFFF"/>
                        </a:solidFill>
                        <a:latin typeface="Arial" panose="020B0604020202020204" pitchFamily="34" charset="0"/>
                        <a:ea typeface="等线" panose="02010600030101010101" pitchFamily="2"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zh-CN" sz="1400" b="0">
                          <a:solidFill>
                            <a:srgbClr val="FFFFFF"/>
                          </a:solidFill>
                          <a:latin typeface="Arial" panose="020B0604020202020204" pitchFamily="34" charset="0"/>
                          <a:ea typeface="等线" panose="02010600030101010101" pitchFamily="2" charset="-122"/>
                        </a:rPr>
                        <a:t>先进性</a:t>
                      </a:r>
                      <a:endParaRPr lang="zh-CN" altLang="en-US" sz="1400" b="0">
                        <a:solidFill>
                          <a:srgbClr val="FFFFFF"/>
                        </a:solidFill>
                        <a:latin typeface="Arial" panose="020B0604020202020204" pitchFamily="34" charset="0"/>
                        <a:ea typeface="等线" panose="02010600030101010101" pitchFamily="2"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zh-CN" sz="1400" b="0">
                          <a:solidFill>
                            <a:srgbClr val="FFFFFF"/>
                          </a:solidFill>
                          <a:latin typeface="Arial" panose="020B0604020202020204" pitchFamily="34" charset="0"/>
                          <a:ea typeface="等线" panose="02010600030101010101" pitchFamily="2" charset="-122"/>
                        </a:rPr>
                        <a:t>前景</a:t>
                      </a:r>
                      <a:endParaRPr lang="zh-CN" altLang="en-US" sz="1400" b="0">
                        <a:solidFill>
                          <a:srgbClr val="FFFFFF"/>
                        </a:solidFill>
                        <a:latin typeface="Arial" panose="020B0604020202020204" pitchFamily="34" charset="0"/>
                        <a:ea typeface="等线" panose="02010600030101010101" pitchFamily="2" charset="-122"/>
                      </a:endParaRPr>
                    </a:p>
                  </a:txBody>
                  <a:tcPr marL="12700" marR="12700" marT="12700" anchor="ctr">
                    <a:lnL>
                      <a:noFill/>
                    </a:lnL>
                    <a:lnR cap="flat">
                      <a:noFill/>
                    </a:lnR>
                    <a:lnT cap="flat">
                      <a:noFill/>
                    </a:lnT>
                    <a:lnB w="12700" cap="flat">
                      <a:solidFill>
                        <a:schemeClr val="tx1"/>
                      </a:solidFill>
                      <a:prstDash val="solid"/>
                    </a:lnB>
                    <a:lnTlToBr>
                      <a:noFill/>
                    </a:lnTlToBr>
                    <a:lnBlToTr>
                      <a:noFill/>
                    </a:lnBlToTr>
                    <a:solidFill>
                      <a:schemeClr val="accent1">
                        <a:lumMod val="50000"/>
                      </a:schemeClr>
                    </a:solidFill>
                  </a:tcPr>
                </a:tc>
                <a:extLst>
                  <a:ext uri="{0D108BD9-81ED-4DB2-BD59-A6C34878D82A}">
                    <a16:rowId xmlns:a16="http://schemas.microsoft.com/office/drawing/2014/main" val="10000"/>
                  </a:ext>
                </a:extLst>
              </a:tr>
              <a:tr h="509905">
                <a:tc>
                  <a:txBody>
                    <a:bodyPr/>
                    <a:lstStyle/>
                    <a:p>
                      <a:pPr indent="0" algn="ctr">
                        <a:buNone/>
                      </a:pPr>
                      <a:r>
                        <a:rPr lang="zh-CN" sz="1200" b="0" dirty="0">
                          <a:solidFill>
                            <a:srgbClr val="FFFFFF"/>
                          </a:solidFill>
                          <a:latin typeface="Arial" panose="020B0604020202020204" pitchFamily="34" charset="0"/>
                          <a:ea typeface="等线" panose="02010600030101010101" pitchFamily="2" charset="-122"/>
                        </a:rPr>
                        <a:t>电磁导引</a:t>
                      </a:r>
                      <a:endParaRPr lang="zh-CN" altLang="en-US" sz="1200" b="0" dirty="0">
                        <a:solidFill>
                          <a:srgbClr val="FFFFFF"/>
                        </a:solidFill>
                        <a:latin typeface="Arial" panose="020B0604020202020204" pitchFamily="34" charset="0"/>
                        <a:ea typeface="等线" panose="02010600030101010101" pitchFamily="2"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rgbClr val="222B35"/>
                    </a:solid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成熟</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低</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低</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较广</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一般</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较好</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510540">
                <a:tc>
                  <a:txBody>
                    <a:bodyPr/>
                    <a:lstStyle/>
                    <a:p>
                      <a:pPr indent="0" algn="ctr">
                        <a:buNone/>
                      </a:pPr>
                      <a:r>
                        <a:rPr lang="zh-CN" sz="1200" b="0" dirty="0">
                          <a:solidFill>
                            <a:srgbClr val="FFFFFF"/>
                          </a:solidFill>
                          <a:latin typeface="Arial" panose="020B0604020202020204" pitchFamily="34" charset="0"/>
                          <a:ea typeface="等线" panose="02010600030101010101" pitchFamily="2" charset="-122"/>
                        </a:rPr>
                        <a:t>光学导引</a:t>
                      </a:r>
                      <a:endParaRPr lang="zh-CN" altLang="en-US" sz="1200" b="0" dirty="0">
                        <a:solidFill>
                          <a:srgbClr val="FFFFFF"/>
                        </a:solidFill>
                        <a:latin typeface="Arial" panose="020B0604020202020204" pitchFamily="34" charset="0"/>
                        <a:ea typeface="等线" panose="02010600030101010101" pitchFamily="2"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rgbClr val="222B35"/>
                    </a:solid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成熟</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低</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低</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较广</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一般</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较好</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509905">
                <a:tc>
                  <a:txBody>
                    <a:bodyPr/>
                    <a:lstStyle/>
                    <a:p>
                      <a:pPr indent="0" algn="ctr">
                        <a:buNone/>
                      </a:pPr>
                      <a:r>
                        <a:rPr lang="zh-CN" sz="1200" b="0" dirty="0">
                          <a:solidFill>
                            <a:srgbClr val="FFFFFF"/>
                          </a:solidFill>
                          <a:latin typeface="Arial" panose="020B0604020202020204" pitchFamily="34" charset="0"/>
                          <a:ea typeface="等线" panose="02010600030101010101" pitchFamily="2" charset="-122"/>
                        </a:rPr>
                        <a:t>惯导</a:t>
                      </a:r>
                      <a:endParaRPr lang="zh-CN" altLang="en-US" sz="1200" b="0" dirty="0">
                        <a:solidFill>
                          <a:srgbClr val="FFFFFF"/>
                        </a:solidFill>
                        <a:latin typeface="Arial" panose="020B0604020202020204" pitchFamily="34" charset="0"/>
                        <a:ea typeface="等线" panose="02010600030101010101" pitchFamily="2"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rgbClr val="222B35"/>
                    </a:solid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成熟</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低</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低</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较广</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一般</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好</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509905">
                <a:tc>
                  <a:txBody>
                    <a:bodyPr/>
                    <a:lstStyle/>
                    <a:p>
                      <a:pPr indent="0" algn="ctr">
                        <a:buNone/>
                      </a:pPr>
                      <a:r>
                        <a:rPr lang="zh-CN" sz="1200" b="0" dirty="0">
                          <a:solidFill>
                            <a:srgbClr val="FFFFFF"/>
                          </a:solidFill>
                          <a:latin typeface="Arial" panose="020B0604020202020204" pitchFamily="34" charset="0"/>
                          <a:ea typeface="等线" panose="02010600030101010101" pitchFamily="2" charset="-122"/>
                        </a:rPr>
                        <a:t>标识导引</a:t>
                      </a:r>
                      <a:endParaRPr lang="zh-CN" altLang="en-US" sz="1200" b="0" dirty="0">
                        <a:solidFill>
                          <a:srgbClr val="FFFFFF"/>
                        </a:solidFill>
                        <a:latin typeface="Arial" panose="020B0604020202020204" pitchFamily="34" charset="0"/>
                        <a:ea typeface="等线" panose="02010600030101010101" pitchFamily="2"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rgbClr val="222B35"/>
                    </a:solid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成熟</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中</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中</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较广</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较先进</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好</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509905">
                <a:tc>
                  <a:txBody>
                    <a:bodyPr/>
                    <a:lstStyle/>
                    <a:p>
                      <a:pPr indent="0" algn="ctr">
                        <a:buNone/>
                      </a:pPr>
                      <a:r>
                        <a:rPr lang="zh-CN" sz="1200" b="1" dirty="0">
                          <a:solidFill>
                            <a:srgbClr val="FF0000"/>
                          </a:solidFill>
                          <a:latin typeface="Arial" panose="020B0604020202020204" pitchFamily="34" charset="0"/>
                          <a:ea typeface="等线" panose="02010600030101010101" pitchFamily="2" charset="-122"/>
                        </a:rPr>
                        <a:t>激光导引</a:t>
                      </a:r>
                      <a:endParaRPr lang="zh-CN" altLang="en-US" sz="1200" b="1" dirty="0">
                        <a:solidFill>
                          <a:srgbClr val="FF0000"/>
                        </a:solidFill>
                        <a:latin typeface="Arial" panose="020B0604020202020204" pitchFamily="34" charset="0"/>
                        <a:ea typeface="等线" panose="02010600030101010101" pitchFamily="2"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rgbClr val="222B35"/>
                    </a:solid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较成熟</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高</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高</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广</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较先进</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好</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510540">
                <a:tc>
                  <a:txBody>
                    <a:bodyPr/>
                    <a:lstStyle/>
                    <a:p>
                      <a:pPr indent="0" algn="ctr">
                        <a:buNone/>
                      </a:pPr>
                      <a:r>
                        <a:rPr lang="zh-CN" sz="1200" b="1" dirty="0">
                          <a:solidFill>
                            <a:srgbClr val="FF0000"/>
                          </a:solidFill>
                          <a:latin typeface="Arial" panose="020B0604020202020204" pitchFamily="34" charset="0"/>
                          <a:ea typeface="等线" panose="02010600030101010101" pitchFamily="2" charset="-122"/>
                        </a:rPr>
                        <a:t>视觉导引</a:t>
                      </a:r>
                      <a:endParaRPr lang="zh-CN" altLang="en-US" sz="1200" b="1" dirty="0">
                        <a:solidFill>
                          <a:srgbClr val="FF0000"/>
                        </a:solidFill>
                        <a:latin typeface="Arial" panose="020B0604020202020204" pitchFamily="34" charset="0"/>
                        <a:ea typeface="等线" panose="02010600030101010101" pitchFamily="2"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rgbClr val="222B35"/>
                    </a:solid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不成熟</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高</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高</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少</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很先进</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很好</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509905">
                <a:tc>
                  <a:txBody>
                    <a:bodyPr/>
                    <a:lstStyle/>
                    <a:p>
                      <a:pPr indent="0" algn="ctr">
                        <a:buNone/>
                      </a:pPr>
                      <a:r>
                        <a:rPr lang="zh-CN" sz="1200" b="0" dirty="0">
                          <a:solidFill>
                            <a:srgbClr val="FFFFFF"/>
                          </a:solidFill>
                          <a:latin typeface="Arial" panose="020B0604020202020204" pitchFamily="34" charset="0"/>
                          <a:ea typeface="等线" panose="02010600030101010101" pitchFamily="2" charset="-122"/>
                        </a:rPr>
                        <a:t>混合导引</a:t>
                      </a:r>
                      <a:endParaRPr lang="zh-CN" altLang="en-US" sz="1200" b="0" dirty="0">
                        <a:solidFill>
                          <a:srgbClr val="FFFFFF"/>
                        </a:solidFill>
                        <a:latin typeface="Arial" panose="020B0604020202020204" pitchFamily="34" charset="0"/>
                        <a:ea typeface="等线" panose="02010600030101010101" pitchFamily="2"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rgbClr val="222B35"/>
                    </a:solid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不成熟</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高</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高</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少</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等线" panose="02010600030101010101" pitchFamily="2" charset="-122"/>
                        </a:rPr>
                        <a:t>很先进</a:t>
                      </a:r>
                      <a:endParaRPr lang="zh-CN" altLang="en-US" sz="1200" b="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0" dirty="0">
                          <a:solidFill>
                            <a:srgbClr val="000000"/>
                          </a:solidFill>
                          <a:latin typeface="Arial" panose="020B0604020202020204" pitchFamily="34" charset="0"/>
                          <a:ea typeface="等线" panose="02010600030101010101" pitchFamily="2" charset="-122"/>
                        </a:rPr>
                        <a:t>很好</a:t>
                      </a:r>
                      <a:endParaRPr lang="zh-CN" altLang="en-US" sz="1200" b="0" dirty="0">
                        <a:solidFill>
                          <a:srgbClr val="000000"/>
                        </a:solidFill>
                        <a:latin typeface="Arial" panose="020B0604020202020204" pitchFamily="34" charset="0"/>
                        <a:ea typeface="等线" panose="02010600030101010101" pitchFamily="2"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6" name="文本框 5"/>
          <p:cNvSpPr txBox="1"/>
          <p:nvPr/>
        </p:nvSpPr>
        <p:spPr>
          <a:xfrm>
            <a:off x="623570" y="3644900"/>
            <a:ext cx="1856740" cy="460375"/>
          </a:xfrm>
          <a:prstGeom prst="rect">
            <a:avLst/>
          </a:prstGeom>
          <a:solidFill>
            <a:schemeClr val="accent1">
              <a:lumMod val="50000"/>
            </a:schemeClr>
          </a:solidFill>
        </p:spPr>
        <p:txBody>
          <a:bodyPr wrap="square" rtlCol="0" anchor="t">
            <a:spAutoFit/>
          </a:bodyPr>
          <a:lstStyle/>
          <a:p>
            <a:pPr>
              <a:lnSpc>
                <a:spcPct val="120000"/>
              </a:lnSpc>
            </a:pPr>
            <a:r>
              <a:rPr lang="zh-CN" altLang="en-US" sz="2000" b="1">
                <a:solidFill>
                  <a:schemeClr val="bg1"/>
                </a:solidFill>
                <a:sym typeface="+mn-ea"/>
              </a:rPr>
              <a:t>需具备的功能</a:t>
            </a:r>
          </a:p>
        </p:txBody>
      </p:sp>
      <p:sp>
        <p:nvSpPr>
          <p:cNvPr id="15" name="文本框 14"/>
          <p:cNvSpPr txBox="1"/>
          <p:nvPr/>
        </p:nvSpPr>
        <p:spPr>
          <a:xfrm>
            <a:off x="623570" y="1843405"/>
            <a:ext cx="1856105" cy="570865"/>
          </a:xfrm>
          <a:prstGeom prst="rect">
            <a:avLst/>
          </a:prstGeom>
          <a:solidFill>
            <a:schemeClr val="accent1">
              <a:lumMod val="50000"/>
            </a:schemeClr>
          </a:solidFill>
        </p:spPr>
        <p:txBody>
          <a:bodyPr wrap="square" rtlCol="0" anchor="t">
            <a:spAutoFit/>
          </a:bodyPr>
          <a:lstStyle/>
          <a:p>
            <a:pPr algn="ctr">
              <a:lnSpc>
                <a:spcPct val="130000"/>
              </a:lnSpc>
            </a:pPr>
            <a:r>
              <a:rPr lang="en-US" altLang="zh-CN" sz="2400" b="1">
                <a:solidFill>
                  <a:schemeClr val="bg1"/>
                </a:solidFill>
                <a:sym typeface="+mn-ea"/>
              </a:rPr>
              <a:t>AGV</a:t>
            </a:r>
            <a:r>
              <a:rPr lang="zh-CN" altLang="en-US" sz="2400" b="1">
                <a:solidFill>
                  <a:schemeClr val="bg1"/>
                </a:solidFill>
                <a:sym typeface="+mn-ea"/>
              </a:rPr>
              <a:t>分类</a:t>
            </a:r>
          </a:p>
        </p:txBody>
      </p:sp>
      <p:sp>
        <p:nvSpPr>
          <p:cNvPr id="5" name="文本框 4"/>
          <p:cNvSpPr txBox="1"/>
          <p:nvPr/>
        </p:nvSpPr>
        <p:spPr>
          <a:xfrm>
            <a:off x="551815" y="2492375"/>
            <a:ext cx="5487670" cy="1145763"/>
          </a:xfrm>
          <a:prstGeom prst="rect">
            <a:avLst/>
          </a:prstGeom>
          <a:noFill/>
          <a:ln w="28575">
            <a:solidFill>
              <a:schemeClr val="accent1">
                <a:lumMod val="75000"/>
              </a:schemeClr>
            </a:solidFill>
            <a:prstDash val="dash"/>
          </a:ln>
        </p:spPr>
        <p:txBody>
          <a:bodyPr wrap="square" rtlCol="0" anchor="t">
            <a:spAutoFit/>
          </a:bodyPr>
          <a:lstStyle/>
          <a:p>
            <a:pPr>
              <a:lnSpc>
                <a:spcPct val="130000"/>
              </a:lnSpc>
            </a:pPr>
            <a:r>
              <a:rPr lang="zh-CN" altLang="en-US" dirty="0"/>
              <a:t>AGV按照导引方式的不同可以分为电磁导引、光学导引、惯导等</a:t>
            </a:r>
            <a:r>
              <a:rPr lang="en-US" altLang="zh-CN" dirty="0"/>
              <a:t>   </a:t>
            </a:r>
            <a:r>
              <a:rPr lang="zh-CN" altLang="en-US" b="1" dirty="0">
                <a:solidFill>
                  <a:srgbClr val="FF0000"/>
                </a:solidFill>
              </a:rPr>
              <a:t>二维码导航缺点？</a:t>
            </a:r>
            <a:r>
              <a:rPr lang="en-US" altLang="zh-CN" b="1" dirty="0">
                <a:solidFill>
                  <a:srgbClr val="FF0000"/>
                </a:solidFill>
              </a:rPr>
              <a:t>SLAM</a:t>
            </a:r>
            <a:r>
              <a:rPr lang="zh-CN" altLang="en-US" b="1" dirty="0">
                <a:solidFill>
                  <a:srgbClr val="FF0000"/>
                </a:solidFill>
              </a:rPr>
              <a:t>（即时定位与地图构建）</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设备分类及应用场景概述</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9.1.1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仓库中常见自动化设备</a:t>
            </a:r>
          </a:p>
        </p:txBody>
      </p:sp>
      <p:sp>
        <p:nvSpPr>
          <p:cNvPr id="5" name="文本框 4"/>
          <p:cNvSpPr txBox="1"/>
          <p:nvPr/>
        </p:nvSpPr>
        <p:spPr>
          <a:xfrm>
            <a:off x="911860" y="2132965"/>
            <a:ext cx="10615295" cy="829945"/>
          </a:xfrm>
          <a:prstGeom prst="rect">
            <a:avLst/>
          </a:prstGeom>
          <a:noFill/>
        </p:spPr>
        <p:txBody>
          <a:bodyPr wrap="square" rtlCol="0" anchor="t">
            <a:spAutoFit/>
          </a:bodyPr>
          <a:lstStyle/>
          <a:p>
            <a:pPr>
              <a:lnSpc>
                <a:spcPct val="100000"/>
              </a:lnSpc>
            </a:pPr>
            <a:r>
              <a:rPr lang="zh-CN" altLang="en-US" sz="2400"/>
              <a:t>多层穿梭车也叫shuttle，是指在立体货架上穿梭的小车，自动进行周转箱等容器的存取作业。适应电商行业订单的多品种、小批量且需快速响应的发展趋势。</a:t>
            </a:r>
          </a:p>
        </p:txBody>
      </p:sp>
      <p:sp>
        <p:nvSpPr>
          <p:cNvPr id="20" name="文本框 19"/>
          <p:cNvSpPr txBox="1"/>
          <p:nvPr/>
        </p:nvSpPr>
        <p:spPr>
          <a:xfrm>
            <a:off x="1341120" y="1557020"/>
            <a:ext cx="1790065" cy="460375"/>
          </a:xfrm>
          <a:prstGeom prst="rect">
            <a:avLst/>
          </a:prstGeom>
          <a:solidFill>
            <a:schemeClr val="accent1">
              <a:lumMod val="50000"/>
            </a:schemeClr>
          </a:solidFill>
        </p:spPr>
        <p:txBody>
          <a:bodyPr wrap="square" rtlCol="0" anchor="t">
            <a:spAutoFit/>
          </a:bodyPr>
          <a:lstStyle/>
          <a:p>
            <a:pPr algn="ctr"/>
            <a:r>
              <a:rPr lang="zh-CN" altLang="en-US" sz="2400" b="1">
                <a:solidFill>
                  <a:schemeClr val="bg1"/>
                </a:solidFill>
                <a:sym typeface="+mn-ea"/>
              </a:rPr>
              <a:t>多层穿梭车</a:t>
            </a:r>
          </a:p>
        </p:txBody>
      </p:sp>
      <p:grpSp>
        <p:nvGrpSpPr>
          <p:cNvPr id="6" name="组合 5"/>
          <p:cNvGrpSpPr/>
          <p:nvPr/>
        </p:nvGrpSpPr>
        <p:grpSpPr>
          <a:xfrm>
            <a:off x="2207895" y="4006215"/>
            <a:ext cx="8981440" cy="2004060"/>
            <a:chOff x="4002" y="5513"/>
            <a:chExt cx="12721" cy="3616"/>
          </a:xfrm>
        </p:grpSpPr>
        <p:sp>
          <p:nvSpPr>
            <p:cNvPr id="15" name="MH_Other_1"/>
            <p:cNvSpPr/>
            <p:nvPr>
              <p:custDataLst>
                <p:tags r:id="rId1"/>
              </p:custDataLst>
            </p:nvPr>
          </p:nvSpPr>
          <p:spPr>
            <a:xfrm>
              <a:off x="4790" y="5513"/>
              <a:ext cx="2395" cy="1180"/>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rgbClr val="FFFFFF"/>
                  </a:solidFill>
                  <a:latin typeface="华文仿宋" panose="02010600040101010101" charset="-122"/>
                  <a:ea typeface="华文仿宋" panose="02010600040101010101" charset="-122"/>
                </a:rPr>
                <a:t>01</a:t>
              </a:r>
            </a:p>
          </p:txBody>
        </p:sp>
        <p:pic>
          <p:nvPicPr>
            <p:cNvPr id="21" name="MH_Other_2"/>
            <p:cNvPicPr/>
            <p:nvPr>
              <p:custDataLst>
                <p:tags r:id="rId2"/>
              </p:custDataLst>
            </p:nvPr>
          </p:nvPicPr>
          <p:blipFill>
            <a:blip r:embed="rId11" cstate="print">
              <a:extLst>
                <a:ext uri="{28A0092B-C50C-407E-A947-70E740481C1C}">
                  <a14:useLocalDpi xmlns:a14="http://schemas.microsoft.com/office/drawing/2010/main" val="0"/>
                </a:ext>
              </a:extLst>
            </a:blip>
            <a:srcRect t="50887"/>
            <a:stretch>
              <a:fillRect/>
            </a:stretch>
          </p:blipFill>
          <p:spPr bwMode="auto">
            <a:xfrm>
              <a:off x="4002" y="5513"/>
              <a:ext cx="397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MH_Other_4"/>
            <p:cNvSpPr/>
            <p:nvPr>
              <p:custDataLst>
                <p:tags r:id="rId3"/>
              </p:custDataLst>
            </p:nvPr>
          </p:nvSpPr>
          <p:spPr>
            <a:xfrm>
              <a:off x="8950" y="5513"/>
              <a:ext cx="2395" cy="1180"/>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rgbClr val="FFFFFF"/>
                  </a:solidFill>
                  <a:latin typeface="华文仿宋" panose="02010600040101010101" charset="-122"/>
                  <a:ea typeface="华文仿宋" panose="02010600040101010101" charset="-122"/>
                </a:rPr>
                <a:t>02</a:t>
              </a:r>
            </a:p>
          </p:txBody>
        </p:sp>
        <p:pic>
          <p:nvPicPr>
            <p:cNvPr id="23" name="MH_Other_5"/>
            <p:cNvPicPr/>
            <p:nvPr>
              <p:custDataLst>
                <p:tags r:id="rId4"/>
              </p:custDataLst>
            </p:nvPr>
          </p:nvPicPr>
          <p:blipFill>
            <a:blip r:embed="rId11" cstate="print">
              <a:extLst>
                <a:ext uri="{28A0092B-C50C-407E-A947-70E740481C1C}">
                  <a14:useLocalDpi xmlns:a14="http://schemas.microsoft.com/office/drawing/2010/main" val="0"/>
                </a:ext>
              </a:extLst>
            </a:blip>
            <a:srcRect t="50887"/>
            <a:stretch>
              <a:fillRect/>
            </a:stretch>
          </p:blipFill>
          <p:spPr bwMode="auto">
            <a:xfrm>
              <a:off x="8162" y="5513"/>
              <a:ext cx="397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MH_Other_7"/>
            <p:cNvSpPr/>
            <p:nvPr>
              <p:custDataLst>
                <p:tags r:id="rId5"/>
              </p:custDataLst>
            </p:nvPr>
          </p:nvSpPr>
          <p:spPr>
            <a:xfrm>
              <a:off x="13110" y="5513"/>
              <a:ext cx="2395" cy="1180"/>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rgbClr val="FFFFFF"/>
                  </a:solidFill>
                  <a:latin typeface="华文仿宋" panose="02010600040101010101" charset="-122"/>
                  <a:ea typeface="华文仿宋" panose="02010600040101010101" charset="-122"/>
                </a:rPr>
                <a:t>03</a:t>
              </a:r>
            </a:p>
          </p:txBody>
        </p:sp>
        <p:pic>
          <p:nvPicPr>
            <p:cNvPr id="25" name="MH_Other_8"/>
            <p:cNvPicPr/>
            <p:nvPr>
              <p:custDataLst>
                <p:tags r:id="rId6"/>
              </p:custDataLst>
            </p:nvPr>
          </p:nvPicPr>
          <p:blipFill>
            <a:blip r:embed="rId11" cstate="print">
              <a:extLst>
                <a:ext uri="{28A0092B-C50C-407E-A947-70E740481C1C}">
                  <a14:useLocalDpi xmlns:a14="http://schemas.microsoft.com/office/drawing/2010/main" val="0"/>
                </a:ext>
              </a:extLst>
            </a:blip>
            <a:srcRect t="50887"/>
            <a:stretch>
              <a:fillRect/>
            </a:stretch>
          </p:blipFill>
          <p:spPr bwMode="auto">
            <a:xfrm>
              <a:off x="12322" y="5513"/>
              <a:ext cx="397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MH_SubTitle_4"/>
            <p:cNvSpPr/>
            <p:nvPr>
              <p:custDataLst>
                <p:tags r:id="rId7"/>
              </p:custDataLst>
            </p:nvPr>
          </p:nvSpPr>
          <p:spPr>
            <a:xfrm>
              <a:off x="4106" y="7088"/>
              <a:ext cx="3786" cy="2041"/>
            </a:xfrm>
            <a:prstGeom prst="rect">
              <a:avLst/>
            </a:prstGeom>
          </p:spPr>
          <p:txBody>
            <a:bodyPr anchor="ctr"/>
            <a:lstStyle/>
            <a:p>
              <a:pPr lvl="0" algn="ctr" fontAlgn="base">
                <a:spcBef>
                  <a:spcPct val="0"/>
                </a:spcBef>
                <a:spcAft>
                  <a:spcPct val="0"/>
                </a:spcAft>
                <a:defRPr/>
              </a:pPr>
              <a:r>
                <a:rPr lang="zh-CN" altLang="en-US" sz="2400">
                  <a:latin typeface="华文仿宋" panose="02010600040101010101" charset="-122"/>
                  <a:ea typeface="华文仿宋" panose="02010600040101010101" charset="-122"/>
                  <a:sym typeface="+mn-ea"/>
                </a:rPr>
                <a:t>结构紧凑，具有更高效的作业效率</a:t>
              </a:r>
              <a:endParaRPr lang="zh-CN" altLang="en-US" sz="2400" dirty="0">
                <a:solidFill>
                  <a:schemeClr val="tx1">
                    <a:lumMod val="50000"/>
                    <a:lumOff val="50000"/>
                  </a:schemeClr>
                </a:solidFill>
                <a:latin typeface="华文仿宋" panose="02010600040101010101" charset="-122"/>
                <a:ea typeface="华文仿宋" panose="02010600040101010101" charset="-122"/>
                <a:cs typeface="Arial" panose="020B0604020202020204" pitchFamily="34" charset="0"/>
                <a:sym typeface="+mn-ea"/>
              </a:endParaRPr>
            </a:p>
          </p:txBody>
        </p:sp>
        <p:sp>
          <p:nvSpPr>
            <p:cNvPr id="27" name="MH_SubTitle_4"/>
            <p:cNvSpPr/>
            <p:nvPr>
              <p:custDataLst>
                <p:tags r:id="rId8"/>
              </p:custDataLst>
            </p:nvPr>
          </p:nvSpPr>
          <p:spPr>
            <a:xfrm>
              <a:off x="8276" y="7088"/>
              <a:ext cx="3578" cy="2041"/>
            </a:xfrm>
            <a:prstGeom prst="rect">
              <a:avLst/>
            </a:prstGeom>
          </p:spPr>
          <p:txBody>
            <a:bodyPr anchor="ctr"/>
            <a:lstStyle/>
            <a:p>
              <a:pPr lvl="0" algn="ctr" fontAlgn="base">
                <a:spcBef>
                  <a:spcPct val="0"/>
                </a:spcBef>
                <a:spcAft>
                  <a:spcPct val="0"/>
                </a:spcAft>
                <a:defRPr/>
              </a:pPr>
              <a:r>
                <a:rPr lang="zh-CN" altLang="en-US" sz="2400">
                  <a:latin typeface="华文仿宋" panose="02010600040101010101" charset="-122"/>
                  <a:ea typeface="华文仿宋" panose="02010600040101010101" charset="-122"/>
                  <a:sym typeface="+mn-ea"/>
                </a:rPr>
                <a:t>标准型和随动型穿梭车，适应多种场景，适应更多的箱型</a:t>
              </a:r>
              <a:endParaRPr lang="zh-CN" altLang="en-US" sz="2400" dirty="0">
                <a:solidFill>
                  <a:schemeClr val="tx1">
                    <a:lumMod val="50000"/>
                    <a:lumOff val="50000"/>
                  </a:schemeClr>
                </a:solidFill>
                <a:latin typeface="华文仿宋" panose="02010600040101010101" charset="-122"/>
                <a:ea typeface="华文仿宋" panose="02010600040101010101" charset="-122"/>
                <a:cs typeface="Arial" panose="020B0604020202020204" pitchFamily="34" charset="0"/>
                <a:sym typeface="+mn-ea"/>
              </a:endParaRPr>
            </a:p>
          </p:txBody>
        </p:sp>
        <p:sp>
          <p:nvSpPr>
            <p:cNvPr id="28" name="MH_SubTitle_4"/>
            <p:cNvSpPr/>
            <p:nvPr>
              <p:custDataLst>
                <p:tags r:id="rId9"/>
              </p:custDataLst>
            </p:nvPr>
          </p:nvSpPr>
          <p:spPr>
            <a:xfrm>
              <a:off x="12518" y="7088"/>
              <a:ext cx="4205" cy="2041"/>
            </a:xfrm>
            <a:prstGeom prst="rect">
              <a:avLst/>
            </a:prstGeom>
          </p:spPr>
          <p:txBody>
            <a:bodyPr anchor="ctr"/>
            <a:lstStyle/>
            <a:p>
              <a:pPr lvl="0" algn="ctr" fontAlgn="base">
                <a:spcBef>
                  <a:spcPct val="0"/>
                </a:spcBef>
                <a:spcAft>
                  <a:spcPct val="0"/>
                </a:spcAft>
                <a:defRPr/>
              </a:pPr>
              <a:r>
                <a:rPr lang="zh-CN" altLang="en-US" sz="2400">
                  <a:latin typeface="华文仿宋" panose="02010600040101010101" charset="-122"/>
                  <a:ea typeface="华文仿宋" panose="02010600040101010101" charset="-122"/>
                  <a:sym typeface="+mn-ea"/>
                </a:rPr>
                <a:t>配合换层提升机，可完成换层作业</a:t>
              </a:r>
              <a:endParaRPr lang="zh-CN" altLang="en-US" sz="2400" dirty="0">
                <a:solidFill>
                  <a:schemeClr val="tx1">
                    <a:lumMod val="50000"/>
                    <a:lumOff val="50000"/>
                  </a:schemeClr>
                </a:solidFill>
                <a:latin typeface="华文仿宋" panose="02010600040101010101" charset="-122"/>
                <a:ea typeface="华文仿宋" panose="02010600040101010101" charset="-122"/>
                <a:cs typeface="Arial" panose="020B0604020202020204" pitchFamily="34" charset="0"/>
                <a:sym typeface="+mn-ea"/>
              </a:endParaRPr>
            </a:p>
          </p:txBody>
        </p:sp>
      </p:grpSp>
      <p:sp>
        <p:nvSpPr>
          <p:cNvPr id="29" name="文本框 28"/>
          <p:cNvSpPr txBox="1"/>
          <p:nvPr/>
        </p:nvSpPr>
        <p:spPr>
          <a:xfrm>
            <a:off x="1235075" y="3998595"/>
            <a:ext cx="422910" cy="888365"/>
          </a:xfrm>
          <a:prstGeom prst="rect">
            <a:avLst/>
          </a:prstGeom>
          <a:solidFill>
            <a:schemeClr val="accent1">
              <a:lumMod val="50000"/>
            </a:schemeClr>
          </a:solidFill>
        </p:spPr>
        <p:txBody>
          <a:bodyPr wrap="square" rtlCol="0" anchor="ctr" anchorCtr="1">
            <a:noAutofit/>
          </a:bodyPr>
          <a:lstStyle/>
          <a:p>
            <a:pPr algn="ctr"/>
            <a:r>
              <a:rPr lang="zh-CN" altLang="en-US" sz="2400">
                <a:solidFill>
                  <a:schemeClr val="bg1"/>
                </a:solidFill>
                <a:latin typeface="华文仿宋" panose="02010600040101010101" charset="-122"/>
                <a:ea typeface="华文仿宋" panose="02010600040101010101" charset="-122"/>
                <a:sym typeface="+mn-ea"/>
              </a:rPr>
              <a:t>特点</a:t>
            </a:r>
          </a:p>
        </p:txBody>
      </p:sp>
      <p:sp>
        <p:nvSpPr>
          <p:cNvPr id="30" name="文本框 29"/>
          <p:cNvSpPr txBox="1"/>
          <p:nvPr/>
        </p:nvSpPr>
        <p:spPr>
          <a:xfrm>
            <a:off x="1919605" y="3430270"/>
            <a:ext cx="9196070" cy="460375"/>
          </a:xfrm>
          <a:prstGeom prst="rect">
            <a:avLst/>
          </a:prstGeom>
          <a:noFill/>
        </p:spPr>
        <p:txBody>
          <a:bodyPr wrap="square" rtlCol="0" anchor="t">
            <a:spAutoFit/>
          </a:bodyPr>
          <a:lstStyle/>
          <a:p>
            <a:r>
              <a:rPr lang="zh-CN" altLang="en-US" sz="2400">
                <a:sym typeface="+mn-ea"/>
              </a:rPr>
              <a:t>在具有同等存储货位数的条件下，相比一般的存储仓库有如下特点：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9.1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设备分类及应用场景概述</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9.1.1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仓库中常见自动化设备</a:t>
            </a:r>
          </a:p>
        </p:txBody>
      </p:sp>
      <p:sp>
        <p:nvSpPr>
          <p:cNvPr id="2" name="文本框 1"/>
          <p:cNvSpPr txBox="1"/>
          <p:nvPr/>
        </p:nvSpPr>
        <p:spPr>
          <a:xfrm>
            <a:off x="802005" y="4509135"/>
            <a:ext cx="10661650" cy="1529715"/>
          </a:xfrm>
          <a:prstGeom prst="rect">
            <a:avLst/>
          </a:prstGeom>
          <a:noFill/>
        </p:spPr>
        <p:txBody>
          <a:bodyPr wrap="square" rtlCol="0" anchor="t">
            <a:spAutoFit/>
          </a:bodyPr>
          <a:lstStyle/>
          <a:p>
            <a:pPr>
              <a:lnSpc>
                <a:spcPct val="130000"/>
              </a:lnSpc>
            </a:pPr>
            <a:r>
              <a:rPr lang="zh-CN" altLang="en-US" sz="2400"/>
              <a:t>多层穿梭车系统通常与密集仓储系统结合使用，构成穿梭车式密集仓储系统，其原理是由升降机与穿梭车进行配合作业，并与 WMS 系统相结合实现货物的出人库。此系统无须设置叉车通道，并且可以多层布置，因而空间利用率较高。</a:t>
            </a:r>
          </a:p>
        </p:txBody>
      </p:sp>
      <p:sp>
        <p:nvSpPr>
          <p:cNvPr id="3" name="文本框 2"/>
          <p:cNvSpPr txBox="1"/>
          <p:nvPr/>
        </p:nvSpPr>
        <p:spPr>
          <a:xfrm>
            <a:off x="802005" y="2277110"/>
            <a:ext cx="10720705" cy="2120900"/>
          </a:xfrm>
          <a:prstGeom prst="rect">
            <a:avLst/>
          </a:prstGeom>
          <a:noFill/>
        </p:spPr>
        <p:txBody>
          <a:bodyPr wrap="square" rtlCol="0" anchor="t">
            <a:spAutoFit/>
          </a:bodyPr>
          <a:lstStyle/>
          <a:p>
            <a:pPr>
              <a:lnSpc>
                <a:spcPct val="110000"/>
              </a:lnSpc>
            </a:pPr>
            <a:r>
              <a:rPr lang="zh-CN" altLang="en-US" sz="2400" dirty="0">
                <a:sym typeface="+mn-ea"/>
              </a:rPr>
              <a:t>多层穿梭车系统一般由巷道穿梭车（简称为巷道车）和提升机构成，按穿梭方向分为两向穿梭车和四向穿梭车。目前最先进的四向穿梭车机器人是指能在平面内4个方向（前、后、左、右）穿梭运行的存储机器人，主要是区别于传统的两向穿梭车（前进和后退）而言的。与 AGV 相比，虽然穿梭车机器人需要在轨道上运行，但小车的速度更快定位更加准确。</a:t>
            </a:r>
          </a:p>
        </p:txBody>
      </p:sp>
      <p:sp>
        <p:nvSpPr>
          <p:cNvPr id="4" name="文本框 3"/>
          <p:cNvSpPr txBox="1"/>
          <p:nvPr/>
        </p:nvSpPr>
        <p:spPr>
          <a:xfrm>
            <a:off x="1196975" y="1629410"/>
            <a:ext cx="2776855" cy="460375"/>
          </a:xfrm>
          <a:prstGeom prst="rect">
            <a:avLst/>
          </a:prstGeom>
          <a:solidFill>
            <a:schemeClr val="accent1">
              <a:lumMod val="50000"/>
            </a:schemeClr>
          </a:solidFill>
        </p:spPr>
        <p:txBody>
          <a:bodyPr wrap="square" rtlCol="0" anchor="t">
            <a:spAutoFit/>
          </a:bodyPr>
          <a:lstStyle/>
          <a:p>
            <a:pPr algn="ctr"/>
            <a:r>
              <a:rPr lang="zh-CN" altLang="en-US" sz="2400" b="1">
                <a:solidFill>
                  <a:schemeClr val="bg1"/>
                </a:solidFill>
                <a:sym typeface="+mn-ea"/>
              </a:rPr>
              <a:t>系统构成与分类</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TIzODgzZjIwMzFjNzc4ZDI5YjUzMWQyOTMxZDc5OGQifQ=="/>
  <p:tag name="KSO_WPP_MARK_KEY" val="b625f53d-cb01-4ff7-b514-210da8f3b9e2"/>
</p:tagLst>
</file>

<file path=ppt/tags/tag10.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KSO_WM_UNIT_TABLE_BEAUTIFY" val="smartTable{45f2acae-f8bb-4029-8695-45da13caf81d}"/>
  <p:tag name="TABLE_ENDDRAG_ORIGIN_RECT" val="705*259"/>
  <p:tag name="TABLE_ENDDRAG_RECT" val="145*219*705*259"/>
</p:tagLst>
</file>

<file path=ppt/tags/tag13.xml><?xml version="1.0" encoding="utf-8"?>
<p:tagLst xmlns:a="http://schemas.openxmlformats.org/drawingml/2006/main" xmlns:r="http://schemas.openxmlformats.org/officeDocument/2006/relationships" xmlns:p="http://schemas.openxmlformats.org/presentationml/2006/main">
  <p:tag name="KSO_WM_UNIT_TABLE_BEAUTIFY" val="smartTable{45f2acae-f8bb-4029-8695-45da13caf81d}"/>
  <p:tag name="TABLE_ENDDRAG_ORIGIN_RECT" val="720*314"/>
  <p:tag name="TABLE_ENDDRAG_RECT" val="128*162*720*314"/>
</p:tagLst>
</file>

<file path=ppt/tags/tag14.xml><?xml version="1.0" encoding="utf-8"?>
<p:tagLst xmlns:a="http://schemas.openxmlformats.org/drawingml/2006/main" xmlns:r="http://schemas.openxmlformats.org/officeDocument/2006/relationships" xmlns:p="http://schemas.openxmlformats.org/presentationml/2006/main">
  <p:tag name="KSO_WM_UNIT_TABLE_BEAUTIFY" val="smartTable{13677170-7042-4aa8-aba5-ac1d8e46050f}"/>
  <p:tag name="TABLE_ENDDRAG_ORIGIN_RECT" val="830*309"/>
  <p:tag name="TABLE_ENDDRAG_RECT" val="91*167*830*309"/>
</p:tagLst>
</file>

<file path=ppt/tags/tag15.xml><?xml version="1.0" encoding="utf-8"?>
<p:tagLst xmlns:a="http://schemas.openxmlformats.org/drawingml/2006/main" xmlns:r="http://schemas.openxmlformats.org/officeDocument/2006/relationships" xmlns:p="http://schemas.openxmlformats.org/presentationml/2006/main">
  <p:tag name="KSO_WM_UNIT_TABLE_BEAUTIFY" val="smartTable{de948f50-fd27-4929-8369-0eab05e89acd}"/>
  <p:tag name="TABLE_ENDDRAG_ORIGIN_RECT" val="685*198"/>
  <p:tag name="TABLE_ENDDRAG_RECT" val="173*287*685*198"/>
</p:tagLst>
</file>

<file path=ppt/tags/tag16.xml><?xml version="1.0" encoding="utf-8"?>
<p:tagLst xmlns:a="http://schemas.openxmlformats.org/drawingml/2006/main" xmlns:r="http://schemas.openxmlformats.org/officeDocument/2006/relationships" xmlns:p="http://schemas.openxmlformats.org/presentationml/2006/main">
  <p:tag name="KSO_WM_UNIT_TABLE_BEAUTIFY" val="smartTable{cade1816-5b19-4e80-adc0-acbbc9a4dfc4}"/>
  <p:tag name="TABLE_ENDDRAG_ORIGIN_RECT" val="481*268"/>
  <p:tag name="TABLE_ENDDRAG_RECT" val="100*219*481*268"/>
</p:tagLst>
</file>

<file path=ppt/tags/tag17.xml><?xml version="1.0" encoding="utf-8"?>
<p:tagLst xmlns:a="http://schemas.openxmlformats.org/drawingml/2006/main" xmlns:r="http://schemas.openxmlformats.org/officeDocument/2006/relationships" xmlns:p="http://schemas.openxmlformats.org/presentationml/2006/main">
  <p:tag name="KSO_WM_UNIT_TABLE_BEAUTIFY" val="smartTable{35bbeb88-d53a-4b8f-b6fa-018f6271437d}"/>
</p:tagLst>
</file>

<file path=ppt/tags/tag18.xml><?xml version="1.0" encoding="utf-8"?>
<p:tagLst xmlns:a="http://schemas.openxmlformats.org/drawingml/2006/main" xmlns:r="http://schemas.openxmlformats.org/officeDocument/2006/relationships" xmlns:p="http://schemas.openxmlformats.org/presentationml/2006/main">
  <p:tag name="KSO_WM_UNIT_TABLE_BEAUTIFY" val="smartTable{4438ba27-847d-4d97-9ffd-95ca9f314f75}"/>
  <p:tag name="TABLE_ENDDRAG_ORIGIN_RECT" val="661*201"/>
  <p:tag name="TABLE_ENDDRAG_RECT" val="169*261*661*202"/>
</p:tagLst>
</file>

<file path=ppt/tags/tag19.xml><?xml version="1.0" encoding="utf-8"?>
<p:tagLst xmlns:a="http://schemas.openxmlformats.org/drawingml/2006/main" xmlns:r="http://schemas.openxmlformats.org/officeDocument/2006/relationships" xmlns:p="http://schemas.openxmlformats.org/presentationml/2006/main">
  <p:tag name="KSO_WM_UNIT_TABLE_BEAUTIFY" val="smartTable{10ab7c4b-626d-4082-a98b-7f763e9790dc}"/>
  <p:tag name="TABLE_ENDDRAG_ORIGIN_RECT" val="577*322"/>
  <p:tag name="TABLE_ENDDRAG_RECT" val="191*122*577*322"/>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cd9bb65d-1d1e-4675-b0ca-5a64c68cb01f}"/>
  <p:tag name="TABLE_ENDDRAG_ORIGIN_RECT" val="395*337"/>
  <p:tag name="TABLE_ENDDRAG_RECT" val="541*139*395*337"/>
</p:tagLst>
</file>

<file path=ppt/tags/tag20.xml><?xml version="1.0" encoding="utf-8"?>
<p:tagLst xmlns:a="http://schemas.openxmlformats.org/drawingml/2006/main" xmlns:r="http://schemas.openxmlformats.org/officeDocument/2006/relationships" xmlns:p="http://schemas.openxmlformats.org/presentationml/2006/main">
  <p:tag name="KSO_WM_UNIT_TABLE_BEAUTIFY" val="smartTable{881ff423-1a39-42f9-bd49-3e9f8efd892b}"/>
  <p:tag name="TABLE_ENDDRAG_ORIGIN_RECT" val="390*281"/>
  <p:tag name="TABLE_ENDDRAG_RECT" val="54*156*390*281"/>
</p:tagLst>
</file>

<file path=ppt/tags/tag21.xml><?xml version="1.0" encoding="utf-8"?>
<p:tagLst xmlns:a="http://schemas.openxmlformats.org/drawingml/2006/main" xmlns:r="http://schemas.openxmlformats.org/officeDocument/2006/relationships" xmlns:p="http://schemas.openxmlformats.org/presentationml/2006/main">
  <p:tag name="KSO_WM_UNIT_TABLE_BEAUTIFY" val="smartTable{707c5e1a-e7db-4df9-ab6f-f61911548f4e}"/>
  <p:tag name="TABLE_ENDDRAG_ORIGIN_RECT" val="357*281"/>
  <p:tag name="TABLE_ENDDRAG_RECT" val="497*156*357*281"/>
</p:tagLst>
</file>

<file path=ppt/tags/tag22.xml><?xml version="1.0" encoding="utf-8"?>
<p:tagLst xmlns:a="http://schemas.openxmlformats.org/drawingml/2006/main" xmlns:r="http://schemas.openxmlformats.org/officeDocument/2006/relationships" xmlns:p="http://schemas.openxmlformats.org/presentationml/2006/main">
  <p:tag name="KSO_WM_UNIT_TABLE_BEAUTIFY" val="smartTable{16a87425-1232-48a7-b0bd-8752fb3d9a27}"/>
  <p:tag name="TABLE_ENDDRAG_ORIGIN_RECT" val="370*313"/>
  <p:tag name="TABLE_ENDDRAG_RECT" val="88*156*370*313"/>
</p:tagLst>
</file>

<file path=ppt/tags/tag23.xml><?xml version="1.0" encoding="utf-8"?>
<p:tagLst xmlns:a="http://schemas.openxmlformats.org/drawingml/2006/main" xmlns:r="http://schemas.openxmlformats.org/officeDocument/2006/relationships" xmlns:p="http://schemas.openxmlformats.org/presentationml/2006/main">
  <p:tag name="KSO_WM_UNIT_TABLE_BEAUTIFY" val="smartTable{4927c48f-d8ec-4bef-b5c0-f9eb0d0f3ecb}"/>
  <p:tag name="TABLE_ENDDRAG_ORIGIN_RECT" val="373*307"/>
  <p:tag name="TABLE_ENDDRAG_RECT" val="508*150*373*307"/>
</p:tagLst>
</file>

<file path=ppt/tags/tag24.xml><?xml version="1.0" encoding="utf-8"?>
<p:tagLst xmlns:a="http://schemas.openxmlformats.org/drawingml/2006/main" xmlns:r="http://schemas.openxmlformats.org/officeDocument/2006/relationships" xmlns:p="http://schemas.openxmlformats.org/presentationml/2006/main">
  <p:tag name="TABLE_ENDDRAG_ORIGIN_RECT" val="73*201"/>
  <p:tag name="TABLE_ENDDRAG_RECT" val="820*264*73*202"/>
</p:tagLst>
</file>

<file path=ppt/tags/tag25.xml><?xml version="1.0" encoding="utf-8"?>
<p:tagLst xmlns:a="http://schemas.openxmlformats.org/drawingml/2006/main" xmlns:r="http://schemas.openxmlformats.org/officeDocument/2006/relationships" xmlns:p="http://schemas.openxmlformats.org/presentationml/2006/main">
  <p:tag name="KSO_WM_UNIT_TABLE_BEAUTIFY" val="smartTable{4438ba27-847d-4d97-9ffd-95ca9f314f75}"/>
  <p:tag name="TABLE_ENDDRAG_ORIGIN_RECT" val="661*201"/>
  <p:tag name="TABLE_ENDDRAG_RECT" val="169*261*661*202"/>
</p:tagLst>
</file>

<file path=ppt/tags/tag26.xml><?xml version="1.0" encoding="utf-8"?>
<p:tagLst xmlns:a="http://schemas.openxmlformats.org/drawingml/2006/main" xmlns:r="http://schemas.openxmlformats.org/officeDocument/2006/relationships" xmlns:p="http://schemas.openxmlformats.org/presentationml/2006/main">
  <p:tag name="KSO_WM_UNIT_TABLE_BEAUTIFY" val="smartTable{eb552f9c-b326-4632-a717-8f850810d05e}"/>
  <p:tag name="TABLE_ENDDRAG_ORIGIN_RECT" val="289*286"/>
  <p:tag name="TABLE_ENDDRAG_RECT" val="610*156*289*286"/>
</p:tagLst>
</file>

<file path=ppt/tags/tag27.xml><?xml version="1.0" encoding="utf-8"?>
<p:tagLst xmlns:a="http://schemas.openxmlformats.org/drawingml/2006/main" xmlns:r="http://schemas.openxmlformats.org/officeDocument/2006/relationships" xmlns:p="http://schemas.openxmlformats.org/presentationml/2006/main">
  <p:tag name="TABLE_ENDDRAG_ORIGIN_RECT" val="69*189"/>
  <p:tag name="TABLE_ENDDRAG_RECT" val="156*264*69*189"/>
</p:tagLst>
</file>

<file path=ppt/tags/tag28.xml><?xml version="1.0" encoding="utf-8"?>
<p:tagLst xmlns:a="http://schemas.openxmlformats.org/drawingml/2006/main" xmlns:r="http://schemas.openxmlformats.org/officeDocument/2006/relationships" xmlns:p="http://schemas.openxmlformats.org/presentationml/2006/main">
  <p:tag name="KSO_WM_UNIT_TABLE_BEAUTIFY" val="smartTable{eb552f9c-b326-4632-a717-8f850810d05e}"/>
  <p:tag name="TABLE_ENDDRAG_ORIGIN_RECT" val="289*286"/>
  <p:tag name="TABLE_ENDDRAG_RECT" val="610*156*289*286"/>
</p:tagLst>
</file>

<file path=ppt/tags/tag29.xml><?xml version="1.0" encoding="utf-8"?>
<p:tagLst xmlns:a="http://schemas.openxmlformats.org/drawingml/2006/main" xmlns:r="http://schemas.openxmlformats.org/officeDocument/2006/relationships" xmlns:p="http://schemas.openxmlformats.org/presentationml/2006/main">
  <p:tag name="KSO_WM_UNIT_TABLE_BEAUTIFY" val="smartTable{e823fdf8-ff20-463c-8574-6236022eeb20}"/>
  <p:tag name="TABLE_ENDDRAG_ORIGIN_RECT" val="591*231"/>
  <p:tag name="TABLE_ENDDRAG_RECT" val="202*224*591*231"/>
</p:tagLst>
</file>

<file path=ppt/tags/tag3.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KSO_WM_UNIT_TABLE_BEAUTIFY" val="smartTable{e823fdf8-ff20-463c-8574-6236022eeb20}"/>
  <p:tag name="TABLE_ENDDRAG_ORIGIN_RECT" val="591*231"/>
  <p:tag name="TABLE_ENDDRAG_RECT" val="202*224*591*231"/>
</p:tagLst>
</file>

<file path=ppt/tags/tag4.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8"/>
</p:tagLst>
</file>

<file path=ppt/tags/tag9.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cademicPresentation1_TP1035247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用于大学课程的学术演示文稿（纸张和铅笔设计）</Template>
  <TotalTime>155</TotalTime>
  <Words>4610</Words>
  <Application>Microsoft Office PowerPoint</Application>
  <PresentationFormat>宽屏</PresentationFormat>
  <Paragraphs>947</Paragraphs>
  <Slides>41</Slides>
  <Notes>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41</vt:i4>
      </vt:variant>
    </vt:vector>
  </HeadingPairs>
  <TitlesOfParts>
    <vt:vector size="56" baseType="lpstr">
      <vt:lpstr>等线</vt:lpstr>
      <vt:lpstr>华文仿宋</vt:lpstr>
      <vt:lpstr>华文细黑</vt:lpstr>
      <vt:lpstr>华文新魏</vt:lpstr>
      <vt:lpstr>宋体</vt:lpstr>
      <vt:lpstr>微软雅黑</vt:lpstr>
      <vt:lpstr>微软雅黑 Light</vt:lpstr>
      <vt:lpstr>Arial</vt:lpstr>
      <vt:lpstr>Calibri</vt:lpstr>
      <vt:lpstr>Cambria Math</vt:lpstr>
      <vt:lpstr>Franklin Gothic Book</vt:lpstr>
      <vt:lpstr>Tw Cen MT</vt:lpstr>
      <vt:lpstr>Wingdings</vt:lpstr>
      <vt:lpstr>Wingdings 2</vt:lpstr>
      <vt:lpstr>AcademicPresentation1_TP10352479</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统计学 （第8版）</dc:title>
  <dc:creator>jiajp99@126.com</dc:creator>
  <cp:lastModifiedBy>迪李</cp:lastModifiedBy>
  <cp:revision>211</cp:revision>
  <dcterms:created xsi:type="dcterms:W3CDTF">2021-01-10T02:42:00Z</dcterms:created>
  <dcterms:modified xsi:type="dcterms:W3CDTF">2022-11-02T04:03:31Z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TC101671252052</vt:lpwstr>
  </property>
  <property fmtid="{D5CDD505-2E9C-101B-9397-08002B2CF9AE}" pid="3" name="ContentTypeId">
    <vt:lpwstr>0x0101008D8B3457135D67479991424C624CBB4704002439B9162B2E88498A324BEFF3815221</vt:lpwstr>
  </property>
  <property fmtid="{D5CDD505-2E9C-101B-9397-08002B2CF9AE}" pid="4" name="ImageGenCounter">
    <vt:i4>0</vt:i4>
  </property>
  <property fmtid="{D5CDD505-2E9C-101B-9397-08002B2CF9AE}" pid="5" name="ViolationReportStatus">
    <vt:lpwstr>None</vt:lpwstr>
  </property>
  <property fmtid="{D5CDD505-2E9C-101B-9397-08002B2CF9AE}" pid="6" name="ImageGenStatus">
    <vt:i4>0</vt:i4>
  </property>
  <property fmtid="{D5CDD505-2E9C-101B-9397-08002B2CF9AE}" pid="7" name="PolicheckStatus">
    <vt:i4>0</vt:i4>
  </property>
  <property fmtid="{D5CDD505-2E9C-101B-9397-08002B2CF9AE}" pid="8" name="Applications">
    <vt:lpwstr>67;#Template 12;#53;#PowerPoint 12;#407;#PowerPoint 14</vt:lpwstr>
  </property>
  <property fmtid="{D5CDD505-2E9C-101B-9397-08002B2CF9AE}" pid="9" name="PolicheckCounter">
    <vt:i4>0</vt:i4>
  </property>
  <property fmtid="{D5CDD505-2E9C-101B-9397-08002B2CF9AE}" pid="10" name="APTrustLevel">
    <vt:r8>1</vt:r8>
  </property>
  <property fmtid="{D5CDD505-2E9C-101B-9397-08002B2CF9AE}" pid="11" name="Order">
    <vt:r8>6900900</vt:r8>
  </property>
  <property fmtid="{D5CDD505-2E9C-101B-9397-08002B2CF9AE}" pid="12" name="ICV">
    <vt:lpwstr>0AD4FEC83063460A995569A5A1E1ADFF</vt:lpwstr>
  </property>
  <property fmtid="{D5CDD505-2E9C-101B-9397-08002B2CF9AE}" pid="13" name="KSOProductBuildVer">
    <vt:lpwstr>2052-11.1.0.12763</vt:lpwstr>
  </property>
</Properties>
</file>