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A578C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A578C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A578C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A578C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A578C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A578C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A578C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A578C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A578C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A578C"/>
        </a:fontRef>
        <a:srgbClr val="0A578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CAD7"/>
          </a:solidFill>
        </a:fill>
      </a:tcStyle>
    </a:wholeTbl>
    <a:band2H>
      <a:tcTxStyle b="def" i="def"/>
      <a:tcStyle>
        <a:tcBdr/>
        <a:fill>
          <a:solidFill>
            <a:srgbClr val="F8E6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A578C"/>
        </a:fontRef>
        <a:srgbClr val="0A578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A578C"/>
        </a:fontRef>
        <a:srgbClr val="0A578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A578C"/>
        </a:fontRef>
        <a:srgbClr val="0A578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A578C"/>
        </a:fontRef>
        <a:srgbClr val="0A578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A578C"/>
              </a:solidFill>
              <a:prstDash val="solid"/>
              <a:round/>
            </a:ln>
          </a:top>
          <a:bottom>
            <a:ln w="25400" cap="flat">
              <a:solidFill>
                <a:srgbClr val="0A578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A578C"/>
              </a:solidFill>
              <a:prstDash val="solid"/>
              <a:round/>
            </a:ln>
          </a:top>
          <a:bottom>
            <a:ln w="25400" cap="flat">
              <a:solidFill>
                <a:srgbClr val="0A578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A578C"/>
        </a:fontRef>
        <a:srgbClr val="0A578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0DA"/>
          </a:solidFill>
        </a:fill>
      </a:tcStyle>
    </a:wholeTbl>
    <a:band2H>
      <a:tcTxStyle b="def" i="def"/>
      <a:tcStyle>
        <a:tcBdr/>
        <a:fill>
          <a:solidFill>
            <a:srgbClr val="E6E9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A578C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A578C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A578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10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0.xlsx"/></Relationships>

</file>

<file path=ppt/charts/_rels/chart1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_rels/chart6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6.xlsx"/></Relationships>

</file>

<file path=ppt/charts/_rels/chart7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7.xlsx"/></Relationships>

</file>

<file path=ppt/charts/_rels/chart8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8.xlsx"/></Relationships>

</file>

<file path=ppt/charts/_rels/chart9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9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1888" u="none">
                <a:solidFill>
                  <a:srgbClr val="000000"/>
                </a:solidFill>
                <a:latin typeface="宋体"/>
              </a:defRPr>
            </a:pPr>
            <a:r>
              <a:rPr b="0" i="0" strike="noStrike" sz="1888" u="none">
                <a:solidFill>
                  <a:srgbClr val="000000"/>
                </a:solidFill>
                <a:latin typeface="宋体"/>
              </a:rPr>
              <a:t>消费价格指数移动平均趋势</a:t>
            </a:r>
          </a:p>
        </c:rich>
      </c:tx>
      <c:layout>
        <c:manualLayout>
          <c:xMode val="edge"/>
          <c:yMode val="edge"/>
          <c:x val="0.365612"/>
          <c:y val="0"/>
          <c:w val="0.268776"/>
          <c:h val="0.12691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28297"/>
          <c:y val="0.12691"/>
          <c:w val="0.858968"/>
          <c:h val="0.6709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消费价格指数</c:v>
                </c:pt>
              </c:strCache>
            </c:strRef>
          </c:tx>
          <c:spPr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2"/>
            <c:spPr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212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</c:strCache>
            </c:strRef>
          </c:cat>
          <c:val>
            <c:numRef>
              <c:f>Sheet1!$B$2:$B$16</c:f>
              <c:numCache>
                <c:ptCount val="15"/>
                <c:pt idx="0">
                  <c:v>106.500000</c:v>
                </c:pt>
                <c:pt idx="1">
                  <c:v>107.300000</c:v>
                </c:pt>
                <c:pt idx="2">
                  <c:v>118.800000</c:v>
                </c:pt>
                <c:pt idx="3">
                  <c:v>118.000000</c:v>
                </c:pt>
                <c:pt idx="4">
                  <c:v>103.100000</c:v>
                </c:pt>
                <c:pt idx="5">
                  <c:v>103.400000</c:v>
                </c:pt>
                <c:pt idx="6">
                  <c:v>106.400000</c:v>
                </c:pt>
                <c:pt idx="7">
                  <c:v>114.700000</c:v>
                </c:pt>
                <c:pt idx="8">
                  <c:v>124.100000</c:v>
                </c:pt>
                <c:pt idx="9">
                  <c:v>117.100000</c:v>
                </c:pt>
                <c:pt idx="10">
                  <c:v>108.300000</c:v>
                </c:pt>
                <c:pt idx="11">
                  <c:v>102.800000</c:v>
                </c:pt>
                <c:pt idx="12">
                  <c:v>99.200000</c:v>
                </c:pt>
                <c:pt idx="13">
                  <c:v>98.600000</c:v>
                </c:pt>
                <c:pt idx="14">
                  <c:v>100.400000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期移动平均预测</c:v>
                </c:pt>
              </c:strCache>
            </c:strRef>
          </c:tx>
          <c:spPr>
            <a:noFill/>
            <a:ln w="12700" cap="flat">
              <a:solidFill>
                <a:srgbClr val="DD0806"/>
              </a:solidFill>
              <a:prstDash val="solid"/>
              <a:round/>
            </a:ln>
            <a:effectLst/>
          </c:spPr>
          <c:marker>
            <c:symbol val="triangle"/>
            <c:size val="4"/>
            <c:spPr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212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</c:strCache>
            </c:strRef>
          </c:cat>
          <c:val>
            <c:numRef>
              <c:f>Sheet1!$C$2:$C$16</c:f>
              <c:numCache>
                <c:ptCount val="13"/>
                <c:pt idx="2">
                  <c:v>110.866667</c:v>
                </c:pt>
                <c:pt idx="3">
                  <c:v>114.700000</c:v>
                </c:pt>
                <c:pt idx="4">
                  <c:v>113.300000</c:v>
                </c:pt>
                <c:pt idx="5">
                  <c:v>108.166667</c:v>
                </c:pt>
                <c:pt idx="6">
                  <c:v>104.300000</c:v>
                </c:pt>
                <c:pt idx="7">
                  <c:v>108.166667</c:v>
                </c:pt>
                <c:pt idx="8">
                  <c:v>115.066667</c:v>
                </c:pt>
                <c:pt idx="9">
                  <c:v>118.633333</c:v>
                </c:pt>
                <c:pt idx="10">
                  <c:v>116.500000</c:v>
                </c:pt>
                <c:pt idx="11">
                  <c:v>109.400000</c:v>
                </c:pt>
                <c:pt idx="12">
                  <c:v>103.433333</c:v>
                </c:pt>
                <c:pt idx="13">
                  <c:v>100.200000</c:v>
                </c:pt>
                <c:pt idx="14">
                  <c:v>99.400000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5期移动平均预测</c:v>
                </c:pt>
              </c:strCache>
            </c:strRef>
          </c:tx>
          <c:spPr>
            <a:noFill/>
            <a:ln w="12700" cap="flat">
              <a:solidFill>
                <a:srgbClr val="0000D4"/>
              </a:solidFill>
              <a:prstDash val="solid"/>
              <a:round/>
            </a:ln>
            <a:effectLst/>
          </c:spPr>
          <c:marker>
            <c:symbol val="circle"/>
            <c:size val="2"/>
            <c:spPr>
              <a:solidFill>
                <a:srgbClr val="000000">
                  <a:alpha val="0"/>
                </a:srgbClr>
              </a:solidFill>
              <a:ln w="25400" cap="flat">
                <a:solidFill>
                  <a:srgbClr val="0000D4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212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</c:strCache>
            </c:strRef>
          </c:cat>
          <c:val>
            <c:numRef>
              <c:f>Sheet1!$D$2:$D$16</c:f>
              <c:numCache>
                <c:ptCount val="11"/>
                <c:pt idx="4">
                  <c:v>110.740000</c:v>
                </c:pt>
                <c:pt idx="5">
                  <c:v>110.120000</c:v>
                </c:pt>
                <c:pt idx="6">
                  <c:v>109.940000</c:v>
                </c:pt>
                <c:pt idx="7">
                  <c:v>109.120000</c:v>
                </c:pt>
                <c:pt idx="8">
                  <c:v>110.340000</c:v>
                </c:pt>
                <c:pt idx="9">
                  <c:v>113.140000</c:v>
                </c:pt>
                <c:pt idx="10">
                  <c:v>114.120000</c:v>
                </c:pt>
                <c:pt idx="11">
                  <c:v>113.400000</c:v>
                </c:pt>
                <c:pt idx="12">
                  <c:v>110.300000</c:v>
                </c:pt>
                <c:pt idx="13">
                  <c:v>105.200000</c:v>
                </c:pt>
                <c:pt idx="14">
                  <c:v>101.860000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0" i="0" strike="noStrike" sz="1942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1942" u="none">
                    <a:solidFill>
                      <a:srgbClr val="000000"/>
                    </a:solidFill>
                    <a:latin typeface="宋体"/>
                  </a:rPr>
                  <a:t>年份</a:t>
                </a:r>
              </a:p>
            </c:rich>
          </c:tx>
          <c:layout/>
          <c:overlay val="1"/>
        </c:title>
        <c:numFmt formatCode="General" sourceLinked="0"/>
        <c:majorTickMark val="cross"/>
        <c:minorTickMark val="none"/>
        <c:tickLblPos val="low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942" u="none">
                <a:solidFill>
                  <a:srgbClr val="000000"/>
                </a:solidFill>
                <a:latin typeface="宋体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40"/>
          <c:min val="50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custDash>
                <a:ds d="300000" sp="300000"/>
              </a:custDash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i="0" strike="noStrike" sz="1942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1942" u="none">
                    <a:solidFill>
                      <a:srgbClr val="000000"/>
                    </a:solidFill>
                    <a:latin typeface="宋体"/>
                  </a:rPr>
                  <a:t>消费价格指数</a:t>
                </a:r>
              </a:p>
            </c:rich>
          </c:tx>
          <c:layout/>
          <c:overlay val="1"/>
        </c:title>
        <c:numFmt formatCode="0.####" sourceLinked="0"/>
        <c:majorTickMark val="cross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133" u="none">
                <a:solidFill>
                  <a:srgbClr val="000000"/>
                </a:solidFill>
                <a:latin typeface="宋体"/>
              </a:defRPr>
            </a:pPr>
          </a:p>
        </c:txPr>
        <c:crossAx val="2094734552"/>
        <c:crosses val="autoZero"/>
        <c:crossBetween val="between"/>
        <c:majorUnit val="30"/>
        <c:minorUnit val="15"/>
      </c:valAx>
      <c:spPr>
        <a:solidFill>
          <a:srgbClr val="00ABEA"/>
        </a:solidFill>
        <a:ln w="12700" cap="flat">
          <a:solidFill>
            <a:srgbClr val="808080"/>
          </a:solidFill>
          <a:prstDash val="solid"/>
          <a:round/>
        </a:ln>
        <a:effectLst/>
      </c:spPr>
    </c:plotArea>
    <c:legend>
      <c:legendPos val="r"/>
      <c:layout>
        <c:manualLayout>
          <c:xMode val="edge"/>
          <c:yMode val="edge"/>
          <c:x val="0.486867"/>
          <c:y val="0.559556"/>
          <c:w val="0.473206"/>
          <c:h val="0.21407"/>
        </c:manualLayout>
      </c:layout>
      <c:overlay val="1"/>
      <c:spPr>
        <a:solidFill>
          <a:srgbClr val="FFFFCC"/>
        </a:solidFill>
        <a:ln w="12700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b="0" i="0" strike="noStrike" sz="1727" u="none">
              <a:solidFill>
                <a:srgbClr val="000000"/>
              </a:solidFill>
              <a:latin typeface="宋体"/>
            </a:defRPr>
          </a:pPr>
        </a:p>
      </c:txPr>
    </c:legend>
    <c:plotVisOnly val="1"/>
    <c:dispBlanksAs val="gap"/>
  </c:chart>
  <c:spPr>
    <a:solidFill>
      <a:srgbClr val="FFCC99"/>
    </a:solidFill>
    <a:ln w="38100" cap="flat">
      <a:solidFill>
        <a:srgbClr val="FF9900"/>
      </a:solidFill>
      <a:prstDash val="solid"/>
      <a:round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1885" u="none">
                <a:solidFill>
                  <a:srgbClr val="000000"/>
                </a:solidFill>
                <a:latin typeface="宋体"/>
              </a:defRPr>
            </a:pPr>
            <a:r>
              <a:rPr b="0" i="0" strike="noStrike" sz="1885" u="none">
                <a:solidFill>
                  <a:srgbClr val="000000"/>
                </a:solidFill>
                <a:latin typeface="宋体"/>
              </a:rPr>
              <a:t> 啤酒销售量的波动周期</a:t>
            </a:r>
          </a:p>
        </c:rich>
      </c:tx>
      <c:layout>
        <c:manualLayout>
          <c:xMode val="edge"/>
          <c:yMode val="edge"/>
          <c:x val="0.389942"/>
          <c:y val="0"/>
          <c:w val="0.220117"/>
          <c:h val="0.129248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72796"/>
          <c:y val="0.129248"/>
          <c:w val="0.822204"/>
          <c:h val="0.6643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/>
            </c:strRef>
          </c:tx>
          <c:spPr>
            <a:solidFill>
              <a:srgbClr val="9999FF"/>
            </a:solidFill>
            <a:ln w="12700" cap="flat">
              <a:solidFill>
                <a:srgbClr val="0000D4"/>
              </a:solidFill>
              <a:prstDash val="solid"/>
              <a:round/>
            </a:ln>
            <a:effectLst/>
          </c:spPr>
          <c:marker>
            <c:symbol val="none"/>
            <c:size val="4"/>
            <c:spPr>
              <a:solidFill>
                <a:srgbClr val="9999FF"/>
              </a:solidFill>
              <a:ln w="12700" cap="flat">
                <a:solidFill>
                  <a:srgbClr val="0000D4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571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Sheet1!$A$2:$A$23</c:f>
              <c:strCache>
                <c:ptCount val="22"/>
                <c:pt idx="0">
                  <c:v>1997/1</c:v>
                </c:pt>
                <c:pt idx="1">
                  <c:v/>
                </c:pt>
                <c:pt idx="2">
                  <c:v/>
                </c:pt>
                <c:pt idx="3">
                  <c:v/>
                </c:pt>
                <c:pt idx="4">
                  <c:v>1998/1</c:v>
                </c:pt>
                <c:pt idx="5">
                  <c:v/>
                </c:pt>
                <c:pt idx="6">
                  <c:v/>
                </c:pt>
                <c:pt idx="7">
                  <c:v/>
                </c:pt>
                <c:pt idx="8">
                  <c:v>1999/1</c:v>
                </c:pt>
                <c:pt idx="9">
                  <c:v/>
                </c:pt>
                <c:pt idx="10">
                  <c:v/>
                </c:pt>
                <c:pt idx="11">
                  <c:v/>
                </c:pt>
                <c:pt idx="12">
                  <c:v>2000/1</c:v>
                </c:pt>
                <c:pt idx="13">
                  <c:v/>
                </c:pt>
                <c:pt idx="14">
                  <c:v/>
                </c:pt>
                <c:pt idx="15">
                  <c:v/>
                </c:pt>
                <c:pt idx="16">
                  <c:v>2001/1</c:v>
                </c:pt>
                <c:pt idx="17">
                  <c:v/>
                </c:pt>
                <c:pt idx="18">
                  <c:v/>
                </c:pt>
                <c:pt idx="19">
                  <c:v/>
                </c:pt>
                <c:pt idx="20">
                  <c:v>2002/1</c:v>
                </c:pt>
                <c:pt idx="21">
                  <c:v/>
                </c:pt>
              </c:strCache>
            </c:strRef>
          </c:cat>
          <c:val>
            <c:numRef>
              <c:f>Sheet1!$B$2:$B$23</c:f>
              <c:numCache>
                <c:ptCount val="22"/>
                <c:pt idx="0">
                  <c:v>0.959645</c:v>
                </c:pt>
                <c:pt idx="1">
                  <c:v>0.918558</c:v>
                </c:pt>
                <c:pt idx="2">
                  <c:v>0.973893</c:v>
                </c:pt>
                <c:pt idx="3">
                  <c:v>1.032123</c:v>
                </c:pt>
                <c:pt idx="4">
                  <c:v>1.053724</c:v>
                </c:pt>
                <c:pt idx="5">
                  <c:v>0.996052</c:v>
                </c:pt>
                <c:pt idx="6">
                  <c:v>0.980612</c:v>
                </c:pt>
                <c:pt idx="7">
                  <c:v>1.007118</c:v>
                </c:pt>
                <c:pt idx="8">
                  <c:v>1.042461</c:v>
                </c:pt>
                <c:pt idx="9">
                  <c:v>1.051289</c:v>
                </c:pt>
                <c:pt idx="10">
                  <c:v>1.040015</c:v>
                </c:pt>
                <c:pt idx="11">
                  <c:v>1.008933</c:v>
                </c:pt>
                <c:pt idx="12">
                  <c:v>0.999607</c:v>
                </c:pt>
                <c:pt idx="13">
                  <c:v>1.016618</c:v>
                </c:pt>
                <c:pt idx="14">
                  <c:v>0.996322</c:v>
                </c:pt>
                <c:pt idx="15">
                  <c:v>0.984674</c:v>
                </c:pt>
                <c:pt idx="16">
                  <c:v>0.983088</c:v>
                </c:pt>
                <c:pt idx="17">
                  <c:v>1.019384</c:v>
                </c:pt>
                <c:pt idx="18">
                  <c:v>0.997149</c:v>
                </c:pt>
                <c:pt idx="19">
                  <c:v>0.968928</c:v>
                </c:pt>
                <c:pt idx="20">
                  <c:v>0.953173</c:v>
                </c:pt>
                <c:pt idx="21">
                  <c:v>0.993881</c:v>
                </c:pt>
              </c:numCache>
            </c:numRef>
          </c:val>
          <c:smooth val="1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0" i="0" strike="noStrike" sz="1999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1999" u="none">
                    <a:solidFill>
                      <a:srgbClr val="000000"/>
                    </a:solidFill>
                    <a:latin typeface="宋体"/>
                  </a:rPr>
                  <a:t>年/季度</a:t>
                </a:r>
              </a:p>
            </c:rich>
          </c:tx>
          <c:layout/>
          <c:overlay val="1"/>
        </c:title>
        <c:numFmt formatCode="General" sourceLinked="0"/>
        <c:majorTickMark val="cross"/>
        <c:minorTickMark val="none"/>
        <c:tickLblPos val="low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999" u="none">
                <a:solidFill>
                  <a:srgbClr val="000000"/>
                </a:solidFill>
                <a:latin typeface="宋体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.1"/>
          <c:min val="0.9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custDash>
                <a:ds d="300000" sp="300000"/>
              </a:custDash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i="0" strike="noStrike" sz="1999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1999" u="none">
                    <a:solidFill>
                      <a:srgbClr val="000000"/>
                    </a:solidFill>
                    <a:latin typeface="宋体"/>
                  </a:rPr>
                  <a:t>周期波动值</a:t>
                </a:r>
              </a:p>
            </c:rich>
          </c:tx>
          <c:layout/>
          <c:overlay val="1"/>
        </c:title>
        <c:numFmt formatCode="0.00" sourceLinked="0"/>
        <c:majorTickMark val="cross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999" u="none">
                <a:solidFill>
                  <a:srgbClr val="000000"/>
                </a:solidFill>
                <a:latin typeface="宋体"/>
              </a:defRPr>
            </a:pPr>
          </a:p>
        </c:txPr>
        <c:crossAx val="2094734552"/>
        <c:crosses val="autoZero"/>
        <c:crossBetween val="between"/>
        <c:majorUnit val="0.01"/>
        <c:minorUnit val="0.005"/>
      </c:valAx>
      <c:spPr>
        <a:solidFill>
          <a:srgbClr val="00ABEA"/>
        </a:solidFill>
        <a:ln w="12700" cap="flat">
          <a:solidFill>
            <a:srgbClr val="808080"/>
          </a:solidFill>
          <a:prstDash val="solid"/>
          <a:round/>
        </a:ln>
        <a:effectLst/>
      </c:spPr>
    </c:plotArea>
    <c:plotVisOnly val="1"/>
    <c:dispBlanksAs val="gap"/>
  </c:chart>
  <c:spPr>
    <a:solidFill>
      <a:srgbClr val="FFCC99"/>
    </a:solidFill>
    <a:ln w="38100" cap="flat">
      <a:solidFill>
        <a:srgbClr val="FF9900"/>
      </a:solidFill>
      <a:prstDash val="solid"/>
      <a:round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1939" u="none">
                <a:solidFill>
                  <a:srgbClr val="000000"/>
                </a:solidFill>
                <a:latin typeface="宋体"/>
              </a:defRPr>
            </a:pPr>
            <a:r>
              <a:rPr b="0" i="0" strike="noStrike" sz="1939" u="none">
                <a:solidFill>
                  <a:srgbClr val="000000"/>
                </a:solidFill>
                <a:latin typeface="宋体"/>
              </a:rPr>
              <a:t>啤酒销售量的随机波动</a:t>
            </a:r>
          </a:p>
        </c:rich>
      </c:tx>
      <c:layout>
        <c:manualLayout>
          <c:xMode val="edge"/>
          <c:yMode val="edge"/>
          <c:x val="0.390091"/>
          <c:y val="0"/>
          <c:w val="0.219818"/>
          <c:h val="0.128739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71589"/>
          <c:y val="0.128739"/>
          <c:w val="0.823411"/>
          <c:h val="0.67399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/>
            </c:strRef>
          </c:tx>
          <c:spPr>
            <a:solidFill>
              <a:srgbClr val="9999FF"/>
            </a:solidFill>
            <a:ln w="12700" cap="flat">
              <a:solidFill>
                <a:srgbClr val="0000D4"/>
              </a:solidFill>
              <a:prstDash val="solid"/>
              <a:round/>
            </a:ln>
            <a:effectLst/>
          </c:spPr>
          <c:marker>
            <c:symbol val="none"/>
            <c:size val="4"/>
            <c:spPr>
              <a:solidFill>
                <a:srgbClr val="9999FF"/>
              </a:solidFill>
              <a:ln w="12700" cap="flat">
                <a:solidFill>
                  <a:srgbClr val="0000D4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423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Sheet1!$A$2:$A$23</c:f>
              <c:strCache>
                <c:ptCount val="22"/>
                <c:pt idx="0">
                  <c:v>1997/1</c:v>
                </c:pt>
                <c:pt idx="1">
                  <c:v/>
                </c:pt>
                <c:pt idx="2">
                  <c:v/>
                </c:pt>
                <c:pt idx="3">
                  <c:v/>
                </c:pt>
                <c:pt idx="4">
                  <c:v>1998/1</c:v>
                </c:pt>
                <c:pt idx="5">
                  <c:v/>
                </c:pt>
                <c:pt idx="6">
                  <c:v/>
                </c:pt>
                <c:pt idx="7">
                  <c:v/>
                </c:pt>
                <c:pt idx="8">
                  <c:v>1999/1</c:v>
                </c:pt>
                <c:pt idx="9">
                  <c:v/>
                </c:pt>
                <c:pt idx="10">
                  <c:v/>
                </c:pt>
                <c:pt idx="11">
                  <c:v/>
                </c:pt>
                <c:pt idx="12">
                  <c:v>2000/1</c:v>
                </c:pt>
                <c:pt idx="13">
                  <c:v/>
                </c:pt>
                <c:pt idx="14">
                  <c:v/>
                </c:pt>
                <c:pt idx="15">
                  <c:v/>
                </c:pt>
                <c:pt idx="16">
                  <c:v>2001/1</c:v>
                </c:pt>
                <c:pt idx="17">
                  <c:v/>
                </c:pt>
                <c:pt idx="18">
                  <c:v/>
                </c:pt>
                <c:pt idx="19">
                  <c:v/>
                </c:pt>
                <c:pt idx="20">
                  <c:v>2002/1</c:v>
                </c:pt>
                <c:pt idx="21">
                  <c:v/>
                </c:pt>
              </c:strCache>
            </c:strRef>
          </c:cat>
          <c:val>
            <c:numRef>
              <c:f>Sheet1!$B$2:$B$23</c:f>
              <c:numCache>
                <c:ptCount val="22"/>
                <c:pt idx="0">
                  <c:v>1.008362</c:v>
                </c:pt>
                <c:pt idx="1">
                  <c:v>0.978415</c:v>
                </c:pt>
                <c:pt idx="2">
                  <c:v>0.913112</c:v>
                </c:pt>
                <c:pt idx="3">
                  <c:v>1.098389</c:v>
                </c:pt>
                <c:pt idx="4">
                  <c:v>1.018694</c:v>
                </c:pt>
                <c:pt idx="5">
                  <c:v>0.957858</c:v>
                </c:pt>
                <c:pt idx="6">
                  <c:v>0.979651</c:v>
                </c:pt>
                <c:pt idx="7">
                  <c:v>1.019843</c:v>
                </c:pt>
                <c:pt idx="8">
                  <c:v>0.991494</c:v>
                </c:pt>
                <c:pt idx="9">
                  <c:v>1.014647</c:v>
                </c:pt>
                <c:pt idx="10">
                  <c:v>1.013049</c:v>
                </c:pt>
                <c:pt idx="11">
                  <c:v>0.990919</c:v>
                </c:pt>
                <c:pt idx="12">
                  <c:v>0.973824</c:v>
                </c:pt>
                <c:pt idx="13">
                  <c:v>1.008844</c:v>
                </c:pt>
                <c:pt idx="14">
                  <c:v>1.054683</c:v>
                </c:pt>
                <c:pt idx="15">
                  <c:v>0.926755</c:v>
                </c:pt>
                <c:pt idx="16">
                  <c:v>1.007710</c:v>
                </c:pt>
                <c:pt idx="17">
                  <c:v>1.026154</c:v>
                </c:pt>
                <c:pt idx="18">
                  <c:v>1.024360</c:v>
                </c:pt>
                <c:pt idx="19">
                  <c:v>0.953593</c:v>
                </c:pt>
                <c:pt idx="20">
                  <c:v>1.008611</c:v>
                </c:pt>
                <c:pt idx="21">
                  <c:v>0.980173</c:v>
                </c:pt>
              </c:numCache>
            </c:numRef>
          </c:val>
          <c:smooth val="1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0" i="0" strike="noStrike" sz="1939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1939" u="none">
                    <a:solidFill>
                      <a:srgbClr val="000000"/>
                    </a:solidFill>
                    <a:latin typeface="宋体"/>
                  </a:rPr>
                  <a:t>年/季度</a:t>
                </a:r>
              </a:p>
            </c:rich>
          </c:tx>
          <c:layout/>
          <c:overlay val="1"/>
        </c:title>
        <c:numFmt formatCode="General" sourceLinked="0"/>
        <c:majorTickMark val="cross"/>
        <c:minorTickMark val="none"/>
        <c:tickLblPos val="low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939" u="none">
                <a:solidFill>
                  <a:srgbClr val="000000"/>
                </a:solidFill>
                <a:latin typeface="宋体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.2"/>
          <c:min val="0.8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custDash>
                <a:ds d="300000" sp="300000"/>
              </a:custDash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i="0" strike="noStrike" sz="1939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1939" u="none">
                    <a:solidFill>
                      <a:srgbClr val="000000"/>
                    </a:solidFill>
                    <a:latin typeface="宋体"/>
                  </a:rPr>
                  <a:t>随机波动值</a:t>
                </a:r>
              </a:p>
            </c:rich>
          </c:tx>
          <c:layout/>
          <c:overlay val="1"/>
        </c:title>
        <c:numFmt formatCode="0.00" sourceLinked="0"/>
        <c:majorTickMark val="cross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939" u="none">
                <a:solidFill>
                  <a:srgbClr val="000000"/>
                </a:solidFill>
                <a:latin typeface="宋体"/>
              </a:defRPr>
            </a:pPr>
          </a:p>
        </c:txPr>
        <c:crossAx val="2094734552"/>
        <c:crosses val="autoZero"/>
        <c:crossBetween val="between"/>
        <c:majorUnit val="0.04"/>
        <c:minorUnit val="0.02"/>
      </c:valAx>
      <c:spPr>
        <a:solidFill>
          <a:srgbClr val="00ABEA"/>
        </a:solidFill>
        <a:ln w="12700" cap="flat">
          <a:solidFill>
            <a:srgbClr val="808080"/>
          </a:solidFill>
          <a:prstDash val="solid"/>
          <a:round/>
        </a:ln>
        <a:effectLst/>
      </c:spPr>
    </c:plotArea>
    <c:plotVisOnly val="1"/>
    <c:dispBlanksAs val="gap"/>
  </c:chart>
  <c:spPr>
    <a:solidFill>
      <a:srgbClr val="FFCC99"/>
    </a:solidFill>
    <a:ln w="38100" cap="flat">
      <a:solidFill>
        <a:srgbClr val="FF9900"/>
      </a:solidFill>
      <a:prstDash val="solid"/>
      <a:round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1900" u="none">
                <a:solidFill>
                  <a:srgbClr val="000000"/>
                </a:solidFill>
                <a:latin typeface="宋体"/>
              </a:defRPr>
            </a:pPr>
            <a:r>
              <a:rPr b="0" i="0" strike="noStrike" sz="1900" u="none">
                <a:solidFill>
                  <a:srgbClr val="000000"/>
                </a:solidFill>
                <a:latin typeface="宋体"/>
              </a:rPr>
              <a:t>消费价格指数的指数平滑趋势</a:t>
            </a:r>
          </a:p>
        </c:rich>
      </c:tx>
      <c:layout>
        <c:manualLayout>
          <c:xMode val="edge"/>
          <c:yMode val="edge"/>
          <c:x val="0.361639"/>
          <c:y val="0"/>
          <c:w val="0.276723"/>
          <c:h val="0.12143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80518"/>
          <c:y val="0.12143"/>
          <c:w val="0.80514"/>
          <c:h val="0.6303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消费价格指数</c:v>
                </c:pt>
              </c:strCache>
            </c:strRef>
          </c:tx>
          <c:spPr>
            <a:solidFill>
              <a:srgbClr val="000080"/>
            </a:solidFill>
            <a:ln w="12700" cap="flat">
              <a:solidFill>
                <a:srgbClr val="000080"/>
              </a:solidFill>
              <a:prstDash val="solid"/>
              <a:round/>
            </a:ln>
            <a:effectLst/>
          </c:spPr>
          <c:marker>
            <c:symbol val="circle"/>
            <c:size val="2"/>
            <c:spPr>
              <a:solidFill>
                <a:srgbClr val="000080"/>
              </a:solidFill>
              <a:ln w="25400" cap="flat">
                <a:solidFill>
                  <a:srgbClr val="000080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217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</c:strCache>
            </c:strRef>
          </c:cat>
          <c:val>
            <c:numRef>
              <c:f>Sheet1!$B$2:$B$16</c:f>
              <c:numCache>
                <c:ptCount val="15"/>
                <c:pt idx="0">
                  <c:v>106.500000</c:v>
                </c:pt>
                <c:pt idx="1">
                  <c:v>107.300000</c:v>
                </c:pt>
                <c:pt idx="2">
                  <c:v>118.800000</c:v>
                </c:pt>
                <c:pt idx="3">
                  <c:v>118.000000</c:v>
                </c:pt>
                <c:pt idx="4">
                  <c:v>103.100000</c:v>
                </c:pt>
                <c:pt idx="5">
                  <c:v>103.400000</c:v>
                </c:pt>
                <c:pt idx="6">
                  <c:v>106.400000</c:v>
                </c:pt>
                <c:pt idx="7">
                  <c:v>114.700000</c:v>
                </c:pt>
                <c:pt idx="8">
                  <c:v>124.100000</c:v>
                </c:pt>
                <c:pt idx="9">
                  <c:v>117.100000</c:v>
                </c:pt>
                <c:pt idx="10">
                  <c:v>108.300000</c:v>
                </c:pt>
                <c:pt idx="11">
                  <c:v>102.800000</c:v>
                </c:pt>
                <c:pt idx="12">
                  <c:v>99.200000</c:v>
                </c:pt>
                <c:pt idx="13">
                  <c:v>98.600000</c:v>
                </c:pt>
                <c:pt idx="14">
                  <c:v>100.400000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平滑系数＝0.5</c:v>
                </c:pt>
              </c:strCache>
            </c:strRef>
          </c:tx>
          <c:spPr>
            <a:noFill/>
            <a:ln w="12700" cap="flat">
              <a:solidFill>
                <a:srgbClr val="0000D4"/>
              </a:solidFill>
              <a:prstDash val="solid"/>
              <a:round/>
            </a:ln>
            <a:effectLst/>
          </c:spPr>
          <c:marker>
            <c:symbol val="circle"/>
            <c:size val="2"/>
            <c:spPr>
              <a:solidFill>
                <a:srgbClr val="000000">
                  <a:alpha val="0"/>
                </a:srgbClr>
              </a:solidFill>
              <a:ln w="25400" cap="flat">
                <a:solidFill>
                  <a:srgbClr val="0000D4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217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</c:strCache>
            </c:strRef>
          </c:cat>
          <c:val>
            <c:numRef>
              <c:f>Sheet1!$C$2:$C$16</c:f>
              <c:numCache>
                <c:ptCount val="14"/>
                <c:pt idx="1">
                  <c:v>106.500000</c:v>
                </c:pt>
                <c:pt idx="2">
                  <c:v>106.900000</c:v>
                </c:pt>
                <c:pt idx="3">
                  <c:v>112.850000</c:v>
                </c:pt>
                <c:pt idx="4">
                  <c:v>115.425000</c:v>
                </c:pt>
                <c:pt idx="5">
                  <c:v>109.262500</c:v>
                </c:pt>
                <c:pt idx="6">
                  <c:v>106.331250</c:v>
                </c:pt>
                <c:pt idx="7">
                  <c:v>106.365625</c:v>
                </c:pt>
                <c:pt idx="8">
                  <c:v>110.532813</c:v>
                </c:pt>
                <c:pt idx="9">
                  <c:v>117.316406</c:v>
                </c:pt>
                <c:pt idx="10">
                  <c:v>117.208203</c:v>
                </c:pt>
                <c:pt idx="11">
                  <c:v>112.754102</c:v>
                </c:pt>
                <c:pt idx="12">
                  <c:v>107.777051</c:v>
                </c:pt>
                <c:pt idx="13">
                  <c:v>103.488525</c:v>
                </c:pt>
                <c:pt idx="14">
                  <c:v>101.044263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平滑系数＝0.7</c:v>
                </c:pt>
              </c:strCache>
            </c:strRef>
          </c:tx>
          <c:spPr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3"/>
            <c:spPr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217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</c:strCache>
            </c:strRef>
          </c:cat>
          <c:val>
            <c:numRef>
              <c:f>Sheet1!$D$2:$D$16</c:f>
              <c:numCache>
                <c:ptCount val="14"/>
                <c:pt idx="1">
                  <c:v>106.500000</c:v>
                </c:pt>
                <c:pt idx="2">
                  <c:v>107.060000</c:v>
                </c:pt>
                <c:pt idx="3">
                  <c:v>115.278000</c:v>
                </c:pt>
                <c:pt idx="4">
                  <c:v>117.183400</c:v>
                </c:pt>
                <c:pt idx="5">
                  <c:v>107.325020</c:v>
                </c:pt>
                <c:pt idx="6">
                  <c:v>104.577506</c:v>
                </c:pt>
                <c:pt idx="7">
                  <c:v>105.853252</c:v>
                </c:pt>
                <c:pt idx="8">
                  <c:v>112.045976</c:v>
                </c:pt>
                <c:pt idx="9">
                  <c:v>120.483793</c:v>
                </c:pt>
                <c:pt idx="10">
                  <c:v>118.115138</c:v>
                </c:pt>
                <c:pt idx="11">
                  <c:v>111.244541</c:v>
                </c:pt>
                <c:pt idx="12">
                  <c:v>105.333362</c:v>
                </c:pt>
                <c:pt idx="13">
                  <c:v>101.040009</c:v>
                </c:pt>
                <c:pt idx="14">
                  <c:v>99.332003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平滑系数＝0.9</c:v>
                </c:pt>
              </c:strCache>
            </c:strRef>
          </c:tx>
          <c:spPr>
            <a:noFill/>
            <a:ln w="12700" cap="flat">
              <a:solidFill>
                <a:srgbClr val="DD0806"/>
              </a:solidFill>
              <a:prstDash val="solid"/>
              <a:round/>
            </a:ln>
            <a:effectLst/>
          </c:spPr>
          <c:marker>
            <c:symbol val="circle"/>
            <c:size val="2"/>
            <c:spPr>
              <a:solidFill>
                <a:srgbClr val="000000">
                  <a:alpha val="0"/>
                </a:srgbClr>
              </a:solidFill>
              <a:ln w="25400" cap="flat">
                <a:solidFill>
                  <a:srgbClr val="DD0806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217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</c:strCache>
            </c:strRef>
          </c:cat>
          <c:val>
            <c:numRef>
              <c:f>Sheet1!$E$2:$E$16</c:f>
              <c:numCache>
                <c:ptCount val="14"/>
                <c:pt idx="1">
                  <c:v>106.500000</c:v>
                </c:pt>
                <c:pt idx="2">
                  <c:v>107.220000</c:v>
                </c:pt>
                <c:pt idx="3">
                  <c:v>117.642000</c:v>
                </c:pt>
                <c:pt idx="4">
                  <c:v>117.964200</c:v>
                </c:pt>
                <c:pt idx="5">
                  <c:v>104.586420</c:v>
                </c:pt>
                <c:pt idx="6">
                  <c:v>103.518642</c:v>
                </c:pt>
                <c:pt idx="7">
                  <c:v>106.111864</c:v>
                </c:pt>
                <c:pt idx="8">
                  <c:v>113.841186</c:v>
                </c:pt>
                <c:pt idx="9">
                  <c:v>123.074119</c:v>
                </c:pt>
                <c:pt idx="10">
                  <c:v>117.697412</c:v>
                </c:pt>
                <c:pt idx="11">
                  <c:v>109.239741</c:v>
                </c:pt>
                <c:pt idx="12">
                  <c:v>103.443974</c:v>
                </c:pt>
                <c:pt idx="13">
                  <c:v>99.624397</c:v>
                </c:pt>
                <c:pt idx="14">
                  <c:v>98.702440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0" i="0" strike="noStrike" sz="1900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1900" u="none">
                    <a:solidFill>
                      <a:srgbClr val="000000"/>
                    </a:solidFill>
                    <a:latin typeface="宋体"/>
                  </a:rPr>
                  <a:t>年份</a:t>
                </a:r>
              </a:p>
            </c:rich>
          </c:tx>
          <c:layout/>
          <c:overlay val="1"/>
        </c:title>
        <c:numFmt formatCode="General" sourceLinked="0"/>
        <c:majorTickMark val="in"/>
        <c:minorTickMark val="none"/>
        <c:tickLblPos val="low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-2760000"/>
          <a:lstStyle/>
          <a:p>
            <a:pPr>
              <a:defRPr b="0" i="0" strike="noStrike" sz="1900" u="none">
                <a:solidFill>
                  <a:srgbClr val="000000"/>
                </a:solidFill>
                <a:latin typeface="宋体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in val="60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custDash>
                <a:ds d="300000" sp="300000"/>
              </a:custDash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i="0" strike="noStrike" sz="1900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1900" u="none">
                    <a:solidFill>
                      <a:srgbClr val="000000"/>
                    </a:solidFill>
                    <a:latin typeface="宋体"/>
                  </a:rPr>
                  <a:t>消费价格指数</a:t>
                </a:r>
              </a:p>
            </c:rich>
          </c:tx>
          <c:layout/>
          <c:overlay val="1"/>
        </c:title>
        <c:numFmt formatCode="0.####" sourceLinked="0"/>
        <c:majorTickMark val="cross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900" u="none">
                <a:solidFill>
                  <a:srgbClr val="000000"/>
                </a:solidFill>
                <a:latin typeface="宋体"/>
              </a:defRPr>
            </a:pPr>
          </a:p>
        </c:txPr>
        <c:crossAx val="2094734552"/>
        <c:crosses val="autoZero"/>
        <c:crossBetween val="between"/>
        <c:majorUnit val="17.5"/>
        <c:minorUnit val="8.75"/>
      </c:valAx>
      <c:spPr>
        <a:solidFill>
          <a:srgbClr val="00ABEA"/>
        </a:solidFill>
        <a:ln w="12700" cap="flat">
          <a:solidFill>
            <a:srgbClr val="808080"/>
          </a:solidFill>
          <a:prstDash val="solid"/>
          <a:round/>
        </a:ln>
        <a:effectLst/>
      </c:spPr>
    </c:plotArea>
    <c:legend>
      <c:legendPos val="r"/>
      <c:layout>
        <c:manualLayout>
          <c:xMode val="edge"/>
          <c:yMode val="edge"/>
          <c:x val="0.529714"/>
          <c:y val="0.511769"/>
          <c:w val="0.431271"/>
          <c:h val="0.265382"/>
        </c:manualLayout>
      </c:layout>
      <c:overlay val="1"/>
      <c:spPr>
        <a:solidFill>
          <a:srgbClr val="FFFFCC"/>
        </a:solidFill>
        <a:ln w="12700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b="0" i="0" strike="noStrike" sz="1689" u="none">
              <a:solidFill>
                <a:srgbClr val="000000"/>
              </a:solidFill>
              <a:latin typeface="宋体"/>
            </a:defRPr>
          </a:pPr>
        </a:p>
      </c:txPr>
    </c:legend>
    <c:plotVisOnly val="1"/>
    <c:dispBlanksAs val="gap"/>
  </c:chart>
  <c:spPr>
    <a:solidFill>
      <a:srgbClr val="FFCC99"/>
    </a:solidFill>
    <a:ln w="38100" cap="flat">
      <a:solidFill>
        <a:srgbClr val="FF9900"/>
      </a:solidFill>
      <a:prstDash val="solid"/>
      <a:round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2515" u="none">
                <a:solidFill>
                  <a:srgbClr val="000000"/>
                </a:solidFill>
                <a:latin typeface="宋体"/>
              </a:defRPr>
            </a:pPr>
            <a:r>
              <a:rPr b="0" i="0" strike="noStrike" sz="2515" u="none">
                <a:solidFill>
                  <a:srgbClr val="000000"/>
                </a:solidFill>
                <a:latin typeface="宋体"/>
              </a:rPr>
              <a:t>人口自然增长率的线性趋势</a:t>
            </a:r>
          </a:p>
        </c:rich>
      </c:tx>
      <c:layout>
        <c:manualLayout>
          <c:xMode val="edge"/>
          <c:yMode val="edge"/>
          <c:x val="0.337423"/>
          <c:y val="0"/>
          <c:w val="0.325154"/>
          <c:h val="0.149592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207285"/>
          <c:y val="0.149592"/>
          <c:w val="0.774897"/>
          <c:h val="0.6368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人口自然增长率（‰）</c:v>
                </c:pt>
              </c:strCache>
            </c:strRef>
          </c:tx>
          <c:spPr>
            <a:solidFill>
              <a:srgbClr val="000080"/>
            </a:solidFill>
            <a:ln w="12700" cap="flat">
              <a:solidFill>
                <a:srgbClr val="000080"/>
              </a:solidFill>
              <a:prstDash val="solid"/>
              <a:round/>
            </a:ln>
            <a:effectLst/>
          </c:spPr>
          <c:marker>
            <c:symbol val="circle"/>
            <c:size val="2"/>
            <c:spPr>
              <a:solidFill>
                <a:srgbClr val="000080"/>
              </a:solidFill>
              <a:ln w="25400" cap="flat">
                <a:solidFill>
                  <a:srgbClr val="000080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641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</c:strCache>
            </c:strRef>
          </c:cat>
          <c:val>
            <c:numRef>
              <c:f>Sheet1!$B$2:$B$16</c:f>
              <c:numCache>
                <c:ptCount val="15"/>
                <c:pt idx="0">
                  <c:v>15.570000</c:v>
                </c:pt>
                <c:pt idx="1">
                  <c:v>16.610000</c:v>
                </c:pt>
                <c:pt idx="2">
                  <c:v>15.730000</c:v>
                </c:pt>
                <c:pt idx="3">
                  <c:v>15.040000</c:v>
                </c:pt>
                <c:pt idx="4">
                  <c:v>14.390000</c:v>
                </c:pt>
                <c:pt idx="5">
                  <c:v>12.980000</c:v>
                </c:pt>
                <c:pt idx="6">
                  <c:v>11.600000</c:v>
                </c:pt>
                <c:pt idx="7">
                  <c:v>11.450000</c:v>
                </c:pt>
                <c:pt idx="8">
                  <c:v>11.210000</c:v>
                </c:pt>
                <c:pt idx="9">
                  <c:v>10.550000</c:v>
                </c:pt>
                <c:pt idx="10">
                  <c:v>10.420000</c:v>
                </c:pt>
                <c:pt idx="11">
                  <c:v>10.060000</c:v>
                </c:pt>
                <c:pt idx="12">
                  <c:v>9.530000</c:v>
                </c:pt>
                <c:pt idx="13">
                  <c:v>8.770000</c:v>
                </c:pt>
                <c:pt idx="14">
                  <c:v>8.240000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趋势值</c:v>
                </c:pt>
              </c:strCache>
            </c:strRef>
          </c:tx>
          <c:spPr>
            <a:solidFill>
              <a:srgbClr val="993366"/>
            </a:solidFill>
            <a:ln w="12700" cap="flat">
              <a:solidFill>
                <a:srgbClr val="DD0806"/>
              </a:solidFill>
              <a:prstDash val="solid"/>
              <a:round/>
            </a:ln>
            <a:effectLst/>
          </c:spPr>
          <c:marker>
            <c:symbol val="none"/>
            <c:size val="3"/>
            <c:spPr>
              <a:solidFill>
                <a:srgbClr val="993366"/>
              </a:solidFill>
              <a:ln w="12700" cap="flat">
                <a:solidFill>
                  <a:srgbClr val="DD0806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641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</c:strCache>
            </c:strRef>
          </c:cat>
          <c:val>
            <c:numRef>
              <c:f>Sheet1!$C$2:$C$16</c:f>
              <c:numCache>
                <c:ptCount val="15"/>
                <c:pt idx="0">
                  <c:v>16.304083</c:v>
                </c:pt>
                <c:pt idx="1">
                  <c:v>15.709690</c:v>
                </c:pt>
                <c:pt idx="2">
                  <c:v>15.115298</c:v>
                </c:pt>
                <c:pt idx="3">
                  <c:v>14.520905</c:v>
                </c:pt>
                <c:pt idx="4">
                  <c:v>13.926512</c:v>
                </c:pt>
                <c:pt idx="5">
                  <c:v>13.332119</c:v>
                </c:pt>
                <c:pt idx="6">
                  <c:v>12.737726</c:v>
                </c:pt>
                <c:pt idx="7">
                  <c:v>12.143333</c:v>
                </c:pt>
                <c:pt idx="8">
                  <c:v>11.548940</c:v>
                </c:pt>
                <c:pt idx="9">
                  <c:v>10.954548</c:v>
                </c:pt>
                <c:pt idx="10">
                  <c:v>10.360155</c:v>
                </c:pt>
                <c:pt idx="11">
                  <c:v>9.765762</c:v>
                </c:pt>
                <c:pt idx="12">
                  <c:v>9.171369</c:v>
                </c:pt>
                <c:pt idx="13">
                  <c:v>8.576976</c:v>
                </c:pt>
                <c:pt idx="14">
                  <c:v>7.982583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0" i="0" strike="noStrike" sz="2264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2264" u="none">
                    <a:solidFill>
                      <a:srgbClr val="000000"/>
                    </a:solidFill>
                    <a:latin typeface="宋体"/>
                  </a:rPr>
                  <a:t>年份</a:t>
                </a:r>
              </a:p>
            </c:rich>
          </c:tx>
          <c:layout/>
          <c:overlay val="1"/>
        </c:title>
        <c:numFmt formatCode="General" sourceLinked="0"/>
        <c:majorTickMark val="cross"/>
        <c:minorTickMark val="none"/>
        <c:tickLblPos val="low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2264" u="none">
                <a:solidFill>
                  <a:srgbClr val="000000"/>
                </a:solidFill>
                <a:latin typeface="宋体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custDash>
                <a:ds d="300000" sp="300000"/>
              </a:custDash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i="0" strike="noStrike" sz="2264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2264" u="none">
                    <a:solidFill>
                      <a:srgbClr val="000000"/>
                    </a:solidFill>
                    <a:latin typeface="宋体"/>
                  </a:rPr>
                  <a:t>人口自然增长率</a:t>
                </a:r>
              </a:p>
            </c:rich>
          </c:tx>
          <c:layout/>
          <c:overlay val="1"/>
        </c:title>
        <c:numFmt formatCode="0.####" sourceLinked="0"/>
        <c:majorTickMark val="cross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2264" u="none">
                <a:solidFill>
                  <a:srgbClr val="000000"/>
                </a:solidFill>
                <a:latin typeface="宋体"/>
              </a:defRPr>
            </a:pPr>
          </a:p>
        </c:txPr>
        <c:crossAx val="2094734552"/>
        <c:crosses val="autoZero"/>
        <c:crossBetween val="between"/>
        <c:majorUnit val="4.25"/>
        <c:minorUnit val="2.125"/>
      </c:valAx>
      <c:spPr>
        <a:solidFill>
          <a:srgbClr val="00ABEA"/>
        </a:solidFill>
        <a:ln w="12700" cap="flat">
          <a:solidFill>
            <a:srgbClr val="808080"/>
          </a:solidFill>
          <a:prstDash val="solid"/>
          <a:round/>
        </a:ln>
        <a:effectLst/>
      </c:spPr>
    </c:plotArea>
    <c:legend>
      <c:legendPos val="r"/>
      <c:layout>
        <c:manualLayout>
          <c:xMode val="edge"/>
          <c:yMode val="edge"/>
          <c:x val="0.588215"/>
          <c:y val="0.197416"/>
          <c:w val="0.383537"/>
          <c:h val="0.148051"/>
        </c:manualLayout>
      </c:layout>
      <c:overlay val="1"/>
      <c:spPr>
        <a:solidFill>
          <a:srgbClr val="FFFFCC"/>
        </a:solidFill>
        <a:ln w="12700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b="0" i="0" strike="noStrike" sz="1761" u="none">
              <a:solidFill>
                <a:srgbClr val="000000"/>
              </a:solidFill>
              <a:latin typeface="宋体"/>
            </a:defRPr>
          </a:pPr>
        </a:p>
      </c:txPr>
    </c:legend>
    <c:plotVisOnly val="1"/>
    <c:dispBlanksAs val="gap"/>
  </c:chart>
  <c:spPr>
    <a:solidFill>
      <a:srgbClr val="FFCC99"/>
    </a:solidFill>
    <a:ln w="38100" cap="flat">
      <a:solidFill>
        <a:srgbClr val="FF9900"/>
      </a:solidFill>
      <a:prstDash val="solid"/>
      <a:round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2227" u="none">
                <a:solidFill>
                  <a:srgbClr val="000000"/>
                </a:solidFill>
                <a:latin typeface="宋体"/>
              </a:defRPr>
            </a:pPr>
            <a:r>
              <a:rPr b="0" i="0" strike="noStrike" sz="2227" u="none">
                <a:solidFill>
                  <a:srgbClr val="000000"/>
                </a:solidFill>
                <a:latin typeface="宋体"/>
              </a:rPr>
              <a:t>能源总产量的二次曲线趋势</a:t>
            </a:r>
          </a:p>
        </c:rich>
      </c:tx>
      <c:layout>
        <c:manualLayout>
          <c:xMode val="edge"/>
          <c:yMode val="edge"/>
          <c:x val="0.353284"/>
          <c:y val="0"/>
          <c:w val="0.293432"/>
          <c:h val="0.133405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218103"/>
          <c:y val="0.133405"/>
          <c:w val="0.772448"/>
          <c:h val="0.678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能源生产总量</c:v>
                </c:pt>
              </c:strCache>
            </c:strRef>
          </c:tx>
          <c:spPr>
            <a:solidFill>
              <a:srgbClr val="00008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2"/>
            <c:spPr>
              <a:solidFill>
                <a:srgbClr val="000080"/>
              </a:solidFill>
              <a:ln w="25400" cap="flat">
                <a:solidFill>
                  <a:srgbClr val="000080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505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</c:strCache>
            </c:strRef>
          </c:cat>
          <c:val>
            <c:numRef>
              <c:f>Sheet1!$B$2:$B$16</c:f>
              <c:numCache>
                <c:ptCount val="15"/>
                <c:pt idx="0">
                  <c:v>80850.000000</c:v>
                </c:pt>
                <c:pt idx="1">
                  <c:v>86632.000000</c:v>
                </c:pt>
                <c:pt idx="2">
                  <c:v>92997.000000</c:v>
                </c:pt>
                <c:pt idx="3">
                  <c:v>96934.000000</c:v>
                </c:pt>
                <c:pt idx="4">
                  <c:v>98703.000000</c:v>
                </c:pt>
                <c:pt idx="5">
                  <c:v>104844.000000</c:v>
                </c:pt>
                <c:pt idx="6">
                  <c:v>107256.000000</c:v>
                </c:pt>
                <c:pt idx="7">
                  <c:v>111059.000000</c:v>
                </c:pt>
                <c:pt idx="8">
                  <c:v>118729.000000</c:v>
                </c:pt>
                <c:pt idx="9">
                  <c:v>129034.000000</c:v>
                </c:pt>
                <c:pt idx="10">
                  <c:v>132616.000000</c:v>
                </c:pt>
                <c:pt idx="11">
                  <c:v>132410.000000</c:v>
                </c:pt>
                <c:pt idx="12">
                  <c:v>124250.000000</c:v>
                </c:pt>
                <c:pt idx="13">
                  <c:v>109126.000000</c:v>
                </c:pt>
                <c:pt idx="14">
                  <c:v>100900.000000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趋势值</c:v>
                </c:pt>
              </c:strCache>
            </c:strRef>
          </c:tx>
          <c:spPr>
            <a:solidFill>
              <a:srgbClr val="993366"/>
            </a:solidFill>
            <a:ln w="12700" cap="flat">
              <a:solidFill>
                <a:srgbClr val="DD0806"/>
              </a:solidFill>
              <a:prstDash val="solid"/>
              <a:round/>
            </a:ln>
            <a:effectLst/>
          </c:spPr>
          <c:marker>
            <c:symbol val="none"/>
            <c:size val="4"/>
            <c:spPr>
              <a:solidFill>
                <a:srgbClr val="993366"/>
              </a:solidFill>
              <a:ln w="12700" cap="flat">
                <a:solidFill>
                  <a:srgbClr val="DD0806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505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</c:strCache>
            </c:strRef>
          </c:cat>
          <c:val>
            <c:numRef>
              <c:f>Sheet1!$C$2:$C$16</c:f>
              <c:numCache>
                <c:ptCount val="15"/>
                <c:pt idx="0">
                  <c:v>74889.455882</c:v>
                </c:pt>
                <c:pt idx="1">
                  <c:v>84010.296218</c:v>
                </c:pt>
                <c:pt idx="2">
                  <c:v>92131.817712</c:v>
                </c:pt>
                <c:pt idx="3">
                  <c:v>99254.020362</c:v>
                </c:pt>
                <c:pt idx="4">
                  <c:v>105376.904169</c:v>
                </c:pt>
                <c:pt idx="5">
                  <c:v>110500.469134</c:v>
                </c:pt>
                <c:pt idx="6">
                  <c:v>114624.715255</c:v>
                </c:pt>
                <c:pt idx="7">
                  <c:v>117749.642534</c:v>
                </c:pt>
                <c:pt idx="8">
                  <c:v>119875.250970</c:v>
                </c:pt>
                <c:pt idx="9">
                  <c:v>121001.540562</c:v>
                </c:pt>
                <c:pt idx="10">
                  <c:v>121128.511312</c:v>
                </c:pt>
                <c:pt idx="11">
                  <c:v>120256.163219</c:v>
                </c:pt>
                <c:pt idx="12">
                  <c:v>118384.496283</c:v>
                </c:pt>
                <c:pt idx="13">
                  <c:v>115513.510504</c:v>
                </c:pt>
                <c:pt idx="14">
                  <c:v>111643.205882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0" i="0" strike="noStrike" sz="2004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2004" u="none">
                    <a:solidFill>
                      <a:srgbClr val="000000"/>
                    </a:solidFill>
                    <a:latin typeface="宋体"/>
                  </a:rPr>
                  <a:t>年份</a:t>
                </a:r>
              </a:p>
            </c:rich>
          </c:tx>
          <c:layout/>
          <c:overlay val="1"/>
        </c:title>
        <c:numFmt formatCode="General" sourceLinked="0"/>
        <c:majorTickMark val="cross"/>
        <c:minorTickMark val="none"/>
        <c:tickLblPos val="low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781" u="none">
                <a:solidFill>
                  <a:srgbClr val="000000"/>
                </a:solidFill>
                <a:latin typeface="宋体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in val="50000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custDash>
                <a:ds d="300000" sp="300000"/>
              </a:custDash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i="0" strike="noStrike" sz="2004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2004" u="none">
                    <a:solidFill>
                      <a:srgbClr val="000000"/>
                    </a:solidFill>
                    <a:latin typeface="宋体"/>
                  </a:rPr>
                  <a:t>能源总产量</a:t>
                </a:r>
              </a:p>
            </c:rich>
          </c:tx>
          <c:layout/>
          <c:overlay val="1"/>
        </c:title>
        <c:numFmt formatCode="0.####" sourceLinked="0"/>
        <c:majorTickMark val="cross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2004" u="none">
                <a:solidFill>
                  <a:srgbClr val="000000"/>
                </a:solidFill>
                <a:latin typeface="宋体"/>
              </a:defRPr>
            </a:pPr>
          </a:p>
        </c:txPr>
        <c:crossAx val="2094734552"/>
        <c:crosses val="autoZero"/>
        <c:crossBetween val="between"/>
        <c:majorUnit val="22500"/>
        <c:minorUnit val="11250"/>
      </c:valAx>
      <c:spPr>
        <a:solidFill>
          <a:srgbClr val="00ABEA"/>
        </a:solidFill>
        <a:ln w="12700" cap="flat">
          <a:solidFill>
            <a:srgbClr val="808080"/>
          </a:solidFill>
          <a:prstDash val="solid"/>
          <a:round/>
        </a:ln>
        <a:effectLst/>
      </c:spPr>
    </c:plotArea>
    <c:legend>
      <c:legendPos val="r"/>
      <c:layout>
        <c:manualLayout>
          <c:xMode val="edge"/>
          <c:yMode val="edge"/>
          <c:x val="0.66057"/>
          <c:y val="0.633915"/>
          <c:w val="0.305787"/>
          <c:h val="0.150993"/>
        </c:manualLayout>
      </c:layout>
      <c:overlay val="1"/>
      <c:spPr>
        <a:solidFill>
          <a:srgbClr val="FFFFCC"/>
        </a:solidFill>
        <a:ln w="12700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b="0" i="0" strike="noStrike" sz="1781" u="none">
              <a:solidFill>
                <a:srgbClr val="000000"/>
              </a:solidFill>
              <a:latin typeface="宋体"/>
            </a:defRPr>
          </a:pPr>
        </a:p>
      </c:txPr>
    </c:legend>
    <c:plotVisOnly val="1"/>
    <c:dispBlanksAs val="gap"/>
  </c:chart>
  <c:spPr>
    <a:solidFill>
      <a:srgbClr val="FFCC99"/>
    </a:solidFill>
    <a:ln w="38100" cap="flat">
      <a:solidFill>
        <a:srgbClr val="FF9900"/>
      </a:solidFill>
      <a:prstDash val="solid"/>
      <a:round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2231" u="none">
                <a:solidFill>
                  <a:srgbClr val="000000"/>
                </a:solidFill>
                <a:latin typeface="宋体"/>
              </a:defRPr>
            </a:pPr>
            <a:r>
              <a:rPr b="0" i="0" strike="noStrike" sz="2231" u="none">
                <a:solidFill>
                  <a:srgbClr val="000000"/>
                </a:solidFill>
                <a:latin typeface="宋体"/>
              </a:rPr>
              <a:t>人均GDP的指数曲线趋势</a:t>
            </a:r>
          </a:p>
        </c:rich>
      </c:tx>
      <c:layout>
        <c:manualLayout>
          <c:xMode val="edge"/>
          <c:yMode val="edge"/>
          <c:x val="0.346565"/>
          <c:y val="0"/>
          <c:w val="0.30687"/>
          <c:h val="0.145706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20057"/>
          <c:y val="0.145706"/>
          <c:w val="0.781233"/>
          <c:h val="0.6328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人均GDP</c:v>
                </c:pt>
              </c:strCache>
            </c:strRef>
          </c:tx>
          <c:spPr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2"/>
            <c:spPr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550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</c:strCache>
            </c:strRef>
          </c:cat>
          <c:val>
            <c:numRef>
              <c:f>Sheet1!$B$2:$B$16</c:f>
              <c:numCache>
                <c:ptCount val="15"/>
                <c:pt idx="0">
                  <c:v>956.000000</c:v>
                </c:pt>
                <c:pt idx="1">
                  <c:v>1103.000000</c:v>
                </c:pt>
                <c:pt idx="2">
                  <c:v>1355.000000</c:v>
                </c:pt>
                <c:pt idx="3">
                  <c:v>1512.000000</c:v>
                </c:pt>
                <c:pt idx="4">
                  <c:v>1634.000000</c:v>
                </c:pt>
                <c:pt idx="5">
                  <c:v>1879.000000</c:v>
                </c:pt>
                <c:pt idx="6">
                  <c:v>2287.000000</c:v>
                </c:pt>
                <c:pt idx="7">
                  <c:v>2939.000000</c:v>
                </c:pt>
                <c:pt idx="8">
                  <c:v>3923.000000</c:v>
                </c:pt>
                <c:pt idx="9">
                  <c:v>4854.000000</c:v>
                </c:pt>
                <c:pt idx="10">
                  <c:v>5576.000000</c:v>
                </c:pt>
                <c:pt idx="11">
                  <c:v>6054.000000</c:v>
                </c:pt>
                <c:pt idx="12">
                  <c:v>6307.000000</c:v>
                </c:pt>
                <c:pt idx="13">
                  <c:v>6547.000000</c:v>
                </c:pt>
                <c:pt idx="14">
                  <c:v>7078.000000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预测</c:v>
                </c:pt>
              </c:strCache>
            </c:strRef>
          </c:tx>
          <c:spPr>
            <a:solidFill>
              <a:srgbClr val="993366"/>
            </a:solidFill>
            <a:ln w="12700" cap="flat">
              <a:solidFill>
                <a:srgbClr val="DD0806"/>
              </a:solidFill>
              <a:prstDash val="solid"/>
              <a:round/>
            </a:ln>
            <a:effectLst/>
          </c:spPr>
          <c:marker>
            <c:symbol val="none"/>
            <c:size val="4"/>
            <c:spPr>
              <a:solidFill>
                <a:srgbClr val="993366"/>
              </a:solidFill>
              <a:ln w="12700" cap="flat">
                <a:solidFill>
                  <a:srgbClr val="DD0806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550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</c:strCache>
            </c:strRef>
          </c:cat>
          <c:val>
            <c:numRef>
              <c:f>Sheet1!$C$2:$C$16</c:f>
              <c:numCache>
                <c:ptCount val="15"/>
                <c:pt idx="0">
                  <c:v>962.008041</c:v>
                </c:pt>
                <c:pt idx="1">
                  <c:v>1125.940252</c:v>
                </c:pt>
                <c:pt idx="2">
                  <c:v>1317.807541</c:v>
                </c:pt>
                <c:pt idx="3">
                  <c:v>1542.370221</c:v>
                </c:pt>
                <c:pt idx="4">
                  <c:v>1805.199792</c:v>
                </c:pt>
                <c:pt idx="5">
                  <c:v>2112.817171</c:v>
                </c:pt>
                <c:pt idx="6">
                  <c:v>2472.854485</c:v>
                </c:pt>
                <c:pt idx="7">
                  <c:v>2894.244417</c:v>
                </c:pt>
                <c:pt idx="8">
                  <c:v>3387.441839</c:v>
                </c:pt>
                <c:pt idx="9">
                  <c:v>3964.683199</c:v>
                </c:pt>
                <c:pt idx="10">
                  <c:v>4640.290112</c:v>
                </c:pt>
                <c:pt idx="11">
                  <c:v>5431.024685</c:v>
                </c:pt>
                <c:pt idx="12">
                  <c:v>6356.505394</c:v>
                </c:pt>
                <c:pt idx="13">
                  <c:v>7439.693827</c:v>
                </c:pt>
                <c:pt idx="14">
                  <c:v>8707.464372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0" i="0" strike="noStrike" sz="2231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2231" u="none">
                    <a:solidFill>
                      <a:srgbClr val="000000"/>
                    </a:solidFill>
                    <a:latin typeface="宋体"/>
                  </a:rPr>
                  <a:t>年份</a:t>
                </a:r>
              </a:p>
            </c:rich>
          </c:tx>
          <c:layout/>
          <c:overlay val="1"/>
        </c:title>
        <c:numFmt formatCode="General" sourceLinked="0"/>
        <c:majorTickMark val="cross"/>
        <c:minorTickMark val="none"/>
        <c:tickLblPos val="low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2231" u="none">
                <a:solidFill>
                  <a:srgbClr val="000000"/>
                </a:solidFill>
                <a:latin typeface="宋体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custDash>
                <a:ds d="300000" sp="300000"/>
              </a:custDash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i="0" strike="noStrike" sz="2231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2231" u="none">
                    <a:solidFill>
                      <a:srgbClr val="000000"/>
                    </a:solidFill>
                    <a:latin typeface="宋体"/>
                  </a:rPr>
                  <a:t>人均GDP</a:t>
                </a:r>
              </a:p>
            </c:rich>
          </c:tx>
          <c:layout/>
          <c:overlay val="1"/>
        </c:title>
        <c:numFmt formatCode="0.####" sourceLinked="0"/>
        <c:majorTickMark val="cross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2231" u="none">
                <a:solidFill>
                  <a:srgbClr val="000000"/>
                </a:solidFill>
                <a:latin typeface="宋体"/>
              </a:defRPr>
            </a:pPr>
          </a:p>
        </c:txPr>
        <c:crossAx val="2094734552"/>
        <c:crosses val="autoZero"/>
        <c:crossBetween val="between"/>
        <c:majorUnit val="2250"/>
        <c:minorUnit val="1125"/>
      </c:valAx>
      <c:spPr>
        <a:solidFill>
          <a:srgbClr val="00ABEA"/>
        </a:solidFill>
        <a:ln w="12700" cap="flat">
          <a:solidFill>
            <a:srgbClr val="808080"/>
          </a:solidFill>
          <a:prstDash val="solid"/>
          <a:round/>
        </a:ln>
        <a:effectLst/>
      </c:spPr>
    </c:plotArea>
    <c:legend>
      <c:legendPos val="r"/>
      <c:layout>
        <c:manualLayout>
          <c:xMode val="edge"/>
          <c:yMode val="edge"/>
          <c:x val="0.673869"/>
          <c:y val="0.585383"/>
          <c:w val="0.269409"/>
          <c:h val="0.173218"/>
        </c:manualLayout>
      </c:layout>
      <c:overlay val="1"/>
      <c:spPr>
        <a:solidFill>
          <a:srgbClr val="FFFFCC"/>
        </a:solidFill>
        <a:ln w="12700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b="0" i="0" strike="noStrike" sz="2040" u="none">
              <a:solidFill>
                <a:srgbClr val="000000"/>
              </a:solidFill>
              <a:latin typeface="宋体"/>
            </a:defRPr>
          </a:pPr>
        </a:p>
      </c:txPr>
    </c:legend>
    <c:plotVisOnly val="1"/>
    <c:dispBlanksAs val="gap"/>
  </c:chart>
  <c:spPr>
    <a:solidFill>
      <a:srgbClr val="FFCC99"/>
    </a:solidFill>
    <a:ln w="38100" cap="flat">
      <a:solidFill>
        <a:srgbClr val="FF9900"/>
      </a:solidFill>
      <a:prstDash val="solid"/>
      <a:round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1869" u="none">
                <a:solidFill>
                  <a:srgbClr val="000000"/>
                </a:solidFill>
                <a:latin typeface="宋体"/>
              </a:defRPr>
            </a:pPr>
            <a:r>
              <a:rPr b="0" i="0" strike="noStrike" sz="1869" u="none">
                <a:solidFill>
                  <a:srgbClr val="000000"/>
                </a:solidFill>
                <a:latin typeface="宋体"/>
              </a:rPr>
              <a:t> 糖产量的修正指数曲线趋势</a:t>
            </a:r>
          </a:p>
        </c:rich>
      </c:tx>
      <c:layout>
        <c:manualLayout>
          <c:xMode val="edge"/>
          <c:yMode val="edge"/>
          <c:x val="0.369189"/>
          <c:y val="0"/>
          <c:w val="0.261622"/>
          <c:h val="0.126512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56784"/>
          <c:y val="0.126512"/>
          <c:w val="0.838216"/>
          <c:h val="0.6682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糖产量</c:v>
                </c:pt>
              </c:strCache>
            </c:strRef>
          </c:tx>
          <c:spPr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2"/>
            <c:spPr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492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</c:strCache>
            </c:strRef>
          </c:cat>
          <c:val>
            <c:numRef>
              <c:f>Sheet1!$B$2:$B$19</c:f>
              <c:numCache>
                <c:ptCount val="18"/>
                <c:pt idx="0">
                  <c:v>377.000000</c:v>
                </c:pt>
                <c:pt idx="1">
                  <c:v>380.000000</c:v>
                </c:pt>
                <c:pt idx="2">
                  <c:v>451.000000</c:v>
                </c:pt>
                <c:pt idx="3">
                  <c:v>525.000000</c:v>
                </c:pt>
                <c:pt idx="4">
                  <c:v>506.000000</c:v>
                </c:pt>
                <c:pt idx="5">
                  <c:v>501.000000</c:v>
                </c:pt>
                <c:pt idx="6">
                  <c:v>582.000000</c:v>
                </c:pt>
                <c:pt idx="7">
                  <c:v>640.000000</c:v>
                </c:pt>
                <c:pt idx="8">
                  <c:v>829.000000</c:v>
                </c:pt>
                <c:pt idx="9">
                  <c:v>771.000000</c:v>
                </c:pt>
                <c:pt idx="10">
                  <c:v>592.000000</c:v>
                </c:pt>
                <c:pt idx="11">
                  <c:v>559.000000</c:v>
                </c:pt>
                <c:pt idx="12">
                  <c:v>640.000000</c:v>
                </c:pt>
                <c:pt idx="13">
                  <c:v>703.000000</c:v>
                </c:pt>
                <c:pt idx="14">
                  <c:v>826.000000</c:v>
                </c:pt>
                <c:pt idx="15">
                  <c:v>861.000000</c:v>
                </c:pt>
                <c:pt idx="16">
                  <c:v>700.000000</c:v>
                </c:pt>
                <c:pt idx="17">
                  <c:v>623.000000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预测值</c:v>
                </c:pt>
              </c:strCache>
            </c:strRef>
          </c:tx>
          <c:spPr>
            <a:solidFill>
              <a:srgbClr val="993366"/>
            </a:solidFill>
            <a:ln w="12700" cap="flat">
              <a:solidFill>
                <a:srgbClr val="DD0806"/>
              </a:solidFill>
              <a:prstDash val="solid"/>
              <a:round/>
            </a:ln>
            <a:effectLst/>
          </c:spPr>
          <c:marker>
            <c:symbol val="none"/>
            <c:size val="4"/>
            <c:spPr>
              <a:solidFill>
                <a:srgbClr val="993366"/>
              </a:solidFill>
              <a:ln w="12700" cap="flat">
                <a:solidFill>
                  <a:srgbClr val="DD0806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492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</c:strCache>
            </c:strRef>
          </c:cat>
          <c:val>
            <c:numRef>
              <c:f>Sheet1!$C$2:$C$19</c:f>
              <c:numCache>
                <c:ptCount val="18"/>
                <c:pt idx="0">
                  <c:v>294.804815</c:v>
                </c:pt>
                <c:pt idx="1">
                  <c:v>376.550081</c:v>
                </c:pt>
                <c:pt idx="2">
                  <c:v>443.734107</c:v>
                </c:pt>
                <c:pt idx="3">
                  <c:v>498.950680</c:v>
                </c:pt>
                <c:pt idx="4">
                  <c:v>544.331556</c:v>
                </c:pt>
                <c:pt idx="5">
                  <c:v>581.628761</c:v>
                </c:pt>
                <c:pt idx="6">
                  <c:v>612.282236</c:v>
                </c:pt>
                <c:pt idx="7">
                  <c:v>637.475424</c:v>
                </c:pt>
                <c:pt idx="8">
                  <c:v>658.180963</c:v>
                </c:pt>
                <c:pt idx="9">
                  <c:v>675.198236</c:v>
                </c:pt>
                <c:pt idx="10">
                  <c:v>689.184232</c:v>
                </c:pt>
                <c:pt idx="11">
                  <c:v>700.678910</c:v>
                </c:pt>
                <c:pt idx="12">
                  <c:v>710.126047</c:v>
                </c:pt>
                <c:pt idx="13">
                  <c:v>717.890371</c:v>
                </c:pt>
                <c:pt idx="14">
                  <c:v>724.271640</c:v>
                </c:pt>
                <c:pt idx="15">
                  <c:v>729.516217</c:v>
                </c:pt>
                <c:pt idx="16">
                  <c:v>733.826581</c:v>
                </c:pt>
                <c:pt idx="17">
                  <c:v>737.369142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</c:v>
                </c:pt>
              </c:strCache>
            </c:strRef>
          </c:tx>
          <c:spPr>
            <a:noFill/>
            <a:ln w="12700" cap="flat">
              <a:solidFill>
                <a:srgbClr val="0000D4"/>
              </a:solidFill>
              <a:prstDash val="solid"/>
              <a:round/>
            </a:ln>
            <a:effectLst/>
          </c:spPr>
          <c:marker>
            <c:symbol val="circle"/>
            <c:size val="3"/>
            <c:spPr>
              <a:solidFill>
                <a:srgbClr val="000000">
                  <a:alpha val="0"/>
                </a:srgbClr>
              </a:solidFill>
              <a:ln w="25400" cap="flat">
                <a:solidFill>
                  <a:srgbClr val="0000D4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492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</c:strCache>
            </c:strRef>
          </c:cat>
          <c:val>
            <c:numRef>
              <c:f>Sheet1!$D$2:$D$19</c:f>
              <c:numCache>
                <c:ptCount val="18"/>
                <c:pt idx="0">
                  <c:v>753.714146</c:v>
                </c:pt>
                <c:pt idx="1">
                  <c:v>753.714146</c:v>
                </c:pt>
                <c:pt idx="2">
                  <c:v>753.714146</c:v>
                </c:pt>
                <c:pt idx="3">
                  <c:v>753.714146</c:v>
                </c:pt>
                <c:pt idx="4">
                  <c:v>753.714146</c:v>
                </c:pt>
                <c:pt idx="5">
                  <c:v>753.714146</c:v>
                </c:pt>
                <c:pt idx="6">
                  <c:v>753.714146</c:v>
                </c:pt>
                <c:pt idx="7">
                  <c:v>753.714146</c:v>
                </c:pt>
                <c:pt idx="8">
                  <c:v>753.714146</c:v>
                </c:pt>
                <c:pt idx="9">
                  <c:v>753.714146</c:v>
                </c:pt>
                <c:pt idx="10">
                  <c:v>753.714146</c:v>
                </c:pt>
                <c:pt idx="11">
                  <c:v>753.714146</c:v>
                </c:pt>
                <c:pt idx="12">
                  <c:v>753.714146</c:v>
                </c:pt>
                <c:pt idx="13">
                  <c:v>753.714146</c:v>
                </c:pt>
                <c:pt idx="14">
                  <c:v>753.714146</c:v>
                </c:pt>
                <c:pt idx="15">
                  <c:v>753.714146</c:v>
                </c:pt>
                <c:pt idx="16">
                  <c:v>753.714146</c:v>
                </c:pt>
                <c:pt idx="17">
                  <c:v>753.714146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0" i="0" strike="noStrike" sz="2039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2039" u="none">
                    <a:solidFill>
                      <a:srgbClr val="000000"/>
                    </a:solidFill>
                    <a:latin typeface="宋体"/>
                  </a:rPr>
                  <a:t>年份</a:t>
                </a:r>
              </a:p>
            </c:rich>
          </c:tx>
          <c:layout/>
          <c:overlay val="1"/>
        </c:title>
        <c:numFmt formatCode="General" sourceLinked="0"/>
        <c:majorTickMark val="cross"/>
        <c:minorTickMark val="none"/>
        <c:tickLblPos val="low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2039" u="none">
                <a:solidFill>
                  <a:srgbClr val="000000"/>
                </a:solidFill>
                <a:latin typeface="宋体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custDash>
                <a:ds d="300000" sp="300000"/>
              </a:custDash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i="0" strike="noStrike" sz="2039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2039" u="none">
                    <a:solidFill>
                      <a:srgbClr val="000000"/>
                    </a:solidFill>
                    <a:latin typeface="宋体"/>
                  </a:rPr>
                  <a:t>糖产量</a:t>
                </a:r>
              </a:p>
            </c:rich>
          </c:tx>
          <c:layout/>
          <c:overlay val="1"/>
        </c:title>
        <c:numFmt formatCode="0.####" sourceLinked="0"/>
        <c:majorTickMark val="cross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812" u="none">
                <a:solidFill>
                  <a:srgbClr val="000000"/>
                </a:solidFill>
                <a:latin typeface="宋体"/>
              </a:defRPr>
            </a:pPr>
          </a:p>
        </c:txPr>
        <c:crossAx val="2094734552"/>
        <c:crosses val="autoZero"/>
        <c:crossBetween val="between"/>
        <c:majorUnit val="225"/>
        <c:minorUnit val="112.5"/>
      </c:valAx>
      <c:spPr>
        <a:solidFill>
          <a:srgbClr val="00ABEA"/>
        </a:solidFill>
        <a:ln w="12700" cap="flat">
          <a:solidFill>
            <a:srgbClr val="000000"/>
          </a:solidFill>
          <a:prstDash val="solid"/>
          <a:round/>
        </a:ln>
        <a:effectLst/>
      </c:spPr>
    </c:plotArea>
    <c:legend>
      <c:legendPos val="r"/>
      <c:layout>
        <c:manualLayout>
          <c:xMode val="edge"/>
          <c:yMode val="edge"/>
          <c:x val="0.706001"/>
          <c:y val="0.537998"/>
          <c:w val="0.223589"/>
          <c:h val="0.213528"/>
        </c:manualLayout>
      </c:layout>
      <c:overlay val="1"/>
      <c:spPr>
        <a:solidFill>
          <a:srgbClr val="FFFFCC"/>
        </a:solidFill>
        <a:ln w="12700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b="0" i="0" strike="noStrike" sz="1812" u="none">
              <a:solidFill>
                <a:srgbClr val="000000"/>
              </a:solidFill>
              <a:latin typeface="宋体"/>
            </a:defRPr>
          </a:pPr>
        </a:p>
      </c:txPr>
    </c:legend>
    <c:plotVisOnly val="1"/>
    <c:dispBlanksAs val="gap"/>
  </c:chart>
  <c:spPr>
    <a:solidFill>
      <a:srgbClr val="FFCC99"/>
    </a:solidFill>
    <a:ln w="38100" cap="flat">
      <a:solidFill>
        <a:srgbClr val="FF9900"/>
      </a:solidFill>
      <a:prstDash val="solid"/>
      <a:round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2350" u="none">
                <a:solidFill>
                  <a:srgbClr val="000000"/>
                </a:solidFill>
                <a:latin typeface="宋体"/>
              </a:defRPr>
            </a:pPr>
            <a:r>
              <a:rPr b="0" i="0" strike="noStrike" sz="2350" u="none">
                <a:solidFill>
                  <a:srgbClr val="000000"/>
                </a:solidFill>
                <a:latin typeface="宋体"/>
              </a:rPr>
              <a:t>糖产量的Gompertz曲线趋势</a:t>
            </a:r>
          </a:p>
        </c:rich>
      </c:tx>
      <c:layout>
        <c:manualLayout>
          <c:xMode val="edge"/>
          <c:yMode val="edge"/>
          <c:x val="0.30139"/>
          <c:y val="0"/>
          <c:w val="0.397219"/>
          <c:h val="0.139198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72153"/>
          <c:y val="0.139198"/>
          <c:w val="0.822847"/>
          <c:h val="0.6609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糖产量Y</c:v>
                </c:pt>
              </c:strCache>
            </c:strRef>
          </c:tx>
          <c:spPr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2"/>
            <c:spPr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468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</c:strCache>
            </c:strRef>
          </c:cat>
          <c:val>
            <c:numRef>
              <c:f>Sheet1!$B$2:$B$19</c:f>
              <c:numCache>
                <c:ptCount val="18"/>
                <c:pt idx="0">
                  <c:v>377.000000</c:v>
                </c:pt>
                <c:pt idx="1">
                  <c:v>380.000000</c:v>
                </c:pt>
                <c:pt idx="2">
                  <c:v>451.000000</c:v>
                </c:pt>
                <c:pt idx="3">
                  <c:v>525.000000</c:v>
                </c:pt>
                <c:pt idx="4">
                  <c:v>506.000000</c:v>
                </c:pt>
                <c:pt idx="5">
                  <c:v>501.000000</c:v>
                </c:pt>
                <c:pt idx="6">
                  <c:v>582.000000</c:v>
                </c:pt>
                <c:pt idx="7">
                  <c:v>640.000000</c:v>
                </c:pt>
                <c:pt idx="8">
                  <c:v>829.000000</c:v>
                </c:pt>
                <c:pt idx="9">
                  <c:v>771.000000</c:v>
                </c:pt>
                <c:pt idx="10">
                  <c:v>592.000000</c:v>
                </c:pt>
                <c:pt idx="11">
                  <c:v>559.000000</c:v>
                </c:pt>
                <c:pt idx="12">
                  <c:v>640.000000</c:v>
                </c:pt>
                <c:pt idx="13">
                  <c:v>703.000000</c:v>
                </c:pt>
                <c:pt idx="14">
                  <c:v>826.000000</c:v>
                </c:pt>
                <c:pt idx="15">
                  <c:v>861.000000</c:v>
                </c:pt>
                <c:pt idx="16">
                  <c:v>700.000000</c:v>
                </c:pt>
                <c:pt idx="17">
                  <c:v>623.000000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预测值</c:v>
                </c:pt>
              </c:strCache>
            </c:strRef>
          </c:tx>
          <c:spPr>
            <a:solidFill>
              <a:srgbClr val="993366"/>
            </a:solidFill>
            <a:ln w="12700" cap="flat">
              <a:solidFill>
                <a:srgbClr val="DD0806"/>
              </a:solidFill>
              <a:prstDash val="solid"/>
              <a:round/>
            </a:ln>
            <a:effectLst/>
          </c:spPr>
          <c:marker>
            <c:symbol val="none"/>
            <c:size val="4"/>
            <c:spPr>
              <a:solidFill>
                <a:srgbClr val="993366"/>
              </a:solidFill>
              <a:ln w="12700" cap="flat">
                <a:solidFill>
                  <a:srgbClr val="DD0806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468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</c:strCache>
            </c:strRef>
          </c:cat>
          <c:val>
            <c:numRef>
              <c:f>Sheet1!$C$2:$C$19</c:f>
              <c:numCache>
                <c:ptCount val="18"/>
                <c:pt idx="0">
                  <c:v>343.424330</c:v>
                </c:pt>
                <c:pt idx="1">
                  <c:v>404.764225</c:v>
                </c:pt>
                <c:pt idx="2">
                  <c:v>461.476924</c:v>
                </c:pt>
                <c:pt idx="3">
                  <c:v>512.376746</c:v>
                </c:pt>
                <c:pt idx="4">
                  <c:v>556.988333</c:v>
                </c:pt>
                <c:pt idx="5">
                  <c:v>595.354672</c:v>
                </c:pt>
                <c:pt idx="6">
                  <c:v>627.854646</c:v>
                </c:pt>
                <c:pt idx="7">
                  <c:v>655.054757</c:v>
                </c:pt>
                <c:pt idx="8">
                  <c:v>677.600865</c:v>
                </c:pt>
                <c:pt idx="9">
                  <c:v>696.146033</c:v>
                </c:pt>
                <c:pt idx="10">
                  <c:v>711.306858</c:v>
                </c:pt>
                <c:pt idx="11">
                  <c:v>723.640356</c:v>
                </c:pt>
                <c:pt idx="12">
                  <c:v>733.634627</c:v>
                </c:pt>
                <c:pt idx="13">
                  <c:v>741.708098</c:v>
                </c:pt>
                <c:pt idx="14">
                  <c:v>748.213704</c:v>
                </c:pt>
                <c:pt idx="15">
                  <c:v>753.445514</c:v>
                </c:pt>
                <c:pt idx="16">
                  <c:v>757.646269</c:v>
                </c:pt>
                <c:pt idx="17">
                  <c:v>761.014898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</c:v>
                </c:pt>
              </c:strCache>
            </c:strRef>
          </c:tx>
          <c:spPr>
            <a:noFill/>
            <a:ln w="12700" cap="flat">
              <a:solidFill>
                <a:srgbClr val="0000D4"/>
              </a:solidFill>
              <a:prstDash val="solid"/>
              <a:round/>
            </a:ln>
            <a:effectLst/>
          </c:spPr>
          <c:marker>
            <c:symbol val="circle"/>
            <c:size val="2"/>
            <c:spPr>
              <a:solidFill>
                <a:srgbClr val="000000">
                  <a:alpha val="0"/>
                </a:srgbClr>
              </a:solidFill>
              <a:ln w="25400" cap="flat">
                <a:solidFill>
                  <a:srgbClr val="0000D4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468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</c:strCache>
            </c:strRef>
          </c:cat>
          <c:val>
            <c:numRef>
              <c:f>Sheet1!$D$2:$D$19</c:f>
              <c:numCache>
                <c:ptCount val="18"/>
                <c:pt idx="0">
                  <c:v>774.462393</c:v>
                </c:pt>
                <c:pt idx="1">
                  <c:v>774.462393</c:v>
                </c:pt>
                <c:pt idx="2">
                  <c:v>774.462393</c:v>
                </c:pt>
                <c:pt idx="3">
                  <c:v>774.462393</c:v>
                </c:pt>
                <c:pt idx="4">
                  <c:v>774.462393</c:v>
                </c:pt>
                <c:pt idx="5">
                  <c:v>774.462393</c:v>
                </c:pt>
                <c:pt idx="6">
                  <c:v>774.462393</c:v>
                </c:pt>
                <c:pt idx="7">
                  <c:v>774.462393</c:v>
                </c:pt>
                <c:pt idx="8">
                  <c:v>774.462393</c:v>
                </c:pt>
                <c:pt idx="9">
                  <c:v>774.462393</c:v>
                </c:pt>
                <c:pt idx="10">
                  <c:v>774.462393</c:v>
                </c:pt>
                <c:pt idx="11">
                  <c:v>774.462393</c:v>
                </c:pt>
                <c:pt idx="12">
                  <c:v>774.462393</c:v>
                </c:pt>
                <c:pt idx="13">
                  <c:v>774.462393</c:v>
                </c:pt>
                <c:pt idx="14">
                  <c:v>774.462393</c:v>
                </c:pt>
                <c:pt idx="15">
                  <c:v>774.462393</c:v>
                </c:pt>
                <c:pt idx="16">
                  <c:v>774.462393</c:v>
                </c:pt>
                <c:pt idx="17">
                  <c:v>774.462393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0" i="0" strike="noStrike" sz="2115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2115" u="none">
                    <a:solidFill>
                      <a:srgbClr val="000000"/>
                    </a:solidFill>
                    <a:latin typeface="宋体"/>
                  </a:rPr>
                  <a:t>年份</a:t>
                </a:r>
              </a:p>
            </c:rich>
          </c:tx>
          <c:layout/>
          <c:overlay val="1"/>
        </c:title>
        <c:numFmt formatCode="General" sourceLinked="0"/>
        <c:majorTickMark val="cross"/>
        <c:minorTickMark val="none"/>
        <c:tickLblPos val="low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2115" u="none">
                <a:solidFill>
                  <a:srgbClr val="000000"/>
                </a:solidFill>
                <a:latin typeface="宋体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custDash>
                <a:ds d="300000" sp="300000"/>
              </a:custDash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i="0" strike="noStrike" sz="2115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2115" u="none">
                    <a:solidFill>
                      <a:srgbClr val="000000"/>
                    </a:solidFill>
                    <a:latin typeface="宋体"/>
                  </a:rPr>
                  <a:t>糖产量</a:t>
                </a:r>
              </a:p>
            </c:rich>
          </c:tx>
          <c:layout/>
          <c:overlay val="1"/>
        </c:title>
        <c:numFmt formatCode="0.####" sourceLinked="0"/>
        <c:majorTickMark val="cross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2115" u="none">
                <a:solidFill>
                  <a:srgbClr val="000000"/>
                </a:solidFill>
                <a:latin typeface="宋体"/>
              </a:defRPr>
            </a:pPr>
          </a:p>
        </c:txPr>
        <c:crossAx val="2094734552"/>
        <c:crosses val="autoZero"/>
        <c:crossBetween val="between"/>
        <c:majorUnit val="225"/>
        <c:minorUnit val="112.5"/>
      </c:valAx>
      <c:spPr>
        <a:solidFill>
          <a:srgbClr val="00ABEA"/>
        </a:solidFill>
        <a:ln w="12700" cap="flat">
          <a:solidFill>
            <a:srgbClr val="808080"/>
          </a:solidFill>
          <a:prstDash val="solid"/>
          <a:round/>
        </a:ln>
        <a:effectLst/>
      </c:spPr>
    </c:plotArea>
    <c:legend>
      <c:legendPos val="r"/>
      <c:layout>
        <c:manualLayout>
          <c:xMode val="edge"/>
          <c:yMode val="edge"/>
          <c:x val="0.697692"/>
          <c:y val="0.545393"/>
          <c:w val="0.248734"/>
          <c:h val="0.214597"/>
        </c:manualLayout>
      </c:layout>
      <c:overlay val="1"/>
      <c:spPr>
        <a:solidFill>
          <a:srgbClr val="FFFFCC"/>
        </a:solidFill>
        <a:ln w="12700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b="0" i="0" strike="noStrike" sz="1880" u="none">
              <a:solidFill>
                <a:srgbClr val="000000"/>
              </a:solidFill>
              <a:latin typeface="宋体"/>
            </a:defRPr>
          </a:pPr>
        </a:p>
      </c:txPr>
    </c:legend>
    <c:plotVisOnly val="1"/>
    <c:dispBlanksAs val="gap"/>
  </c:chart>
  <c:spPr>
    <a:solidFill>
      <a:srgbClr val="FFCC99"/>
    </a:solidFill>
    <a:ln w="38100" cap="flat">
      <a:solidFill>
        <a:srgbClr val="FF9900"/>
      </a:solidFill>
      <a:prstDash val="solid"/>
      <a:round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2336" u="none">
                <a:solidFill>
                  <a:srgbClr val="000000"/>
                </a:solidFill>
                <a:latin typeface="宋体"/>
              </a:defRPr>
            </a:pPr>
            <a:r>
              <a:rPr b="0" i="0" strike="noStrike" sz="2336" u="none">
                <a:solidFill>
                  <a:srgbClr val="000000"/>
                </a:solidFill>
                <a:latin typeface="宋体"/>
              </a:rPr>
              <a:t>啤酒销售量的季节变动</a:t>
            </a:r>
          </a:p>
        </c:rich>
      </c:tx>
      <c:layout>
        <c:manualLayout>
          <c:xMode val="edge"/>
          <c:yMode val="edge"/>
          <c:x val="0.365462"/>
          <c:y val="0"/>
          <c:w val="0.269075"/>
          <c:h val="0.137176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8525"/>
          <c:y val="0.137176"/>
          <c:w val="0.80975"/>
          <c:h val="0.6658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000080"/>
            </a:solidFill>
            <a:ln w="12700" cap="flat">
              <a:solidFill>
                <a:srgbClr val="000080"/>
              </a:solidFill>
              <a:prstDash val="solid"/>
              <a:round/>
            </a:ln>
            <a:effectLst/>
          </c:spPr>
          <c:marker>
            <c:symbol val="circle"/>
            <c:size val="2"/>
            <c:spPr>
              <a:solidFill>
                <a:srgbClr val="000080"/>
              </a:solidFill>
              <a:ln w="25400" cap="flat">
                <a:solidFill>
                  <a:srgbClr val="000080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569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Sheet1!$B$2:$B$5</c:f>
              <c:numCache>
                <c:ptCount val="4"/>
                <c:pt idx="0">
                  <c:v>0.792230</c:v>
                </c:pt>
                <c:pt idx="1">
                  <c:v>1.042365</c:v>
                </c:pt>
                <c:pt idx="2">
                  <c:v>1.275205</c:v>
                </c:pt>
                <c:pt idx="3">
                  <c:v>0.890201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0" i="0" strike="noStrike" sz="2102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2102" u="none">
                    <a:solidFill>
                      <a:srgbClr val="000000"/>
                    </a:solidFill>
                    <a:latin typeface="宋体"/>
                  </a:rPr>
                  <a:t>季度</a:t>
                </a:r>
              </a:p>
            </c:rich>
          </c:tx>
          <c:layout/>
          <c:overlay val="1"/>
        </c:title>
        <c:numFmt formatCode="General" sourceLinked="0"/>
        <c:majorTickMark val="cross"/>
        <c:minorTickMark val="none"/>
        <c:tickLblPos val="low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2102" u="none">
                <a:solidFill>
                  <a:srgbClr val="000000"/>
                </a:solidFill>
                <a:latin typeface="宋体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in val="0.5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custDash>
                <a:ds d="300000" sp="300000"/>
              </a:custDash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i="0" strike="noStrike" sz="2102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2102" u="none">
                    <a:solidFill>
                      <a:srgbClr val="000000"/>
                    </a:solidFill>
                    <a:latin typeface="宋体"/>
                  </a:rPr>
                  <a:t>季节指数</a:t>
                </a:r>
              </a:p>
            </c:rich>
          </c:tx>
          <c:layout/>
          <c:overlay val="1"/>
        </c:title>
        <c:numFmt formatCode="0.00_);\(0.00\)" sourceLinked="0"/>
        <c:majorTickMark val="cross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2102" u="none">
                <a:solidFill>
                  <a:srgbClr val="000000"/>
                </a:solidFill>
                <a:latin typeface="宋体"/>
              </a:defRPr>
            </a:pPr>
          </a:p>
        </c:txPr>
        <c:crossAx val="2094734552"/>
        <c:crosses val="autoZero"/>
        <c:crossBetween val="between"/>
        <c:majorUnit val="0.2"/>
        <c:minorUnit val="0.1"/>
      </c:valAx>
      <c:spPr>
        <a:solidFill>
          <a:srgbClr val="00ABEA"/>
        </a:solidFill>
        <a:ln w="12700" cap="flat">
          <a:solidFill>
            <a:srgbClr val="808080"/>
          </a:solidFill>
          <a:prstDash val="solid"/>
          <a:round/>
        </a:ln>
        <a:effectLst/>
      </c:spPr>
    </c:plotArea>
    <c:plotVisOnly val="1"/>
    <c:dispBlanksAs val="gap"/>
  </c:chart>
  <c:spPr>
    <a:solidFill>
      <a:srgbClr val="FFCC99"/>
    </a:solidFill>
    <a:ln w="38100" cap="flat">
      <a:solidFill>
        <a:srgbClr val="FF9900"/>
      </a:solidFill>
      <a:prstDash val="solid"/>
      <a:round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2261" u="none">
                <a:solidFill>
                  <a:srgbClr val="000000"/>
                </a:solidFill>
                <a:latin typeface="宋体"/>
              </a:defRPr>
            </a:pPr>
            <a:r>
              <a:rPr b="0" i="0" strike="noStrike" sz="2261" u="none">
                <a:solidFill>
                  <a:srgbClr val="000000"/>
                </a:solidFill>
                <a:latin typeface="宋体"/>
              </a:rPr>
              <a:t>季节分离后的序列及其趋势</a:t>
            </a:r>
          </a:p>
        </c:rich>
      </c:tx>
      <c:layout>
        <c:manualLayout>
          <c:xMode val="edge"/>
          <c:yMode val="edge"/>
          <c:x val="0.350834"/>
          <c:y val="0"/>
          <c:w val="0.298331"/>
          <c:h val="0.12177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35596"/>
          <c:y val="0.12177"/>
          <c:w val="0.859404"/>
          <c:h val="0.6270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啤酒销售量（Y）</c:v>
                </c:pt>
              </c:strCache>
            </c:strRef>
          </c:tx>
          <c:spPr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2"/>
            <c:spPr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543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1997/1</c:v>
                </c:pt>
                <c:pt idx="1">
                  <c:v/>
                </c:pt>
                <c:pt idx="2">
                  <c:v/>
                </c:pt>
                <c:pt idx="3">
                  <c:v/>
                </c:pt>
                <c:pt idx="4">
                  <c:v>1998/1</c:v>
                </c:pt>
                <c:pt idx="5">
                  <c:v/>
                </c:pt>
                <c:pt idx="6">
                  <c:v/>
                </c:pt>
                <c:pt idx="7">
                  <c:v/>
                </c:pt>
                <c:pt idx="8">
                  <c:v>1999/1</c:v>
                </c:pt>
                <c:pt idx="9">
                  <c:v/>
                </c:pt>
                <c:pt idx="10">
                  <c:v/>
                </c:pt>
                <c:pt idx="11">
                  <c:v/>
                </c:pt>
                <c:pt idx="12">
                  <c:v>2000/1</c:v>
                </c:pt>
                <c:pt idx="13">
                  <c:v/>
                </c:pt>
                <c:pt idx="14">
                  <c:v/>
                </c:pt>
                <c:pt idx="15">
                  <c:v/>
                </c:pt>
                <c:pt idx="16">
                  <c:v>2001/1</c:v>
                </c:pt>
                <c:pt idx="17">
                  <c:v/>
                </c:pt>
                <c:pt idx="18">
                  <c:v/>
                </c:pt>
                <c:pt idx="19">
                  <c:v/>
                </c:pt>
                <c:pt idx="20">
                  <c:v>2002/1</c:v>
                </c:pt>
                <c:pt idx="21">
                  <c:v/>
                </c:pt>
                <c:pt idx="22">
                  <c:v/>
                </c:pt>
                <c:pt idx="23">
                  <c:v/>
                </c:pt>
              </c:strCache>
            </c:strRef>
          </c:cat>
          <c:val>
            <c:numRef>
              <c:f>Sheet1!$B$2:$B$25</c:f>
              <c:numCache>
                <c:ptCount val="24"/>
                <c:pt idx="0">
                  <c:v>25.000000</c:v>
                </c:pt>
                <c:pt idx="1">
                  <c:v>32.000000</c:v>
                </c:pt>
                <c:pt idx="2">
                  <c:v>37.000000</c:v>
                </c:pt>
                <c:pt idx="3">
                  <c:v>26.000000</c:v>
                </c:pt>
                <c:pt idx="4">
                  <c:v>30.000000</c:v>
                </c:pt>
                <c:pt idx="5">
                  <c:v>38.000000</c:v>
                </c:pt>
                <c:pt idx="6">
                  <c:v>42.000000</c:v>
                </c:pt>
                <c:pt idx="7">
                  <c:v>30.000000</c:v>
                </c:pt>
                <c:pt idx="8">
                  <c:v>29.000000</c:v>
                </c:pt>
                <c:pt idx="9">
                  <c:v>39.000000</c:v>
                </c:pt>
                <c:pt idx="10">
                  <c:v>50.000000</c:v>
                </c:pt>
                <c:pt idx="11">
                  <c:v>35.000000</c:v>
                </c:pt>
                <c:pt idx="12">
                  <c:v>30.000000</c:v>
                </c:pt>
                <c:pt idx="13">
                  <c:v>39.000000</c:v>
                </c:pt>
                <c:pt idx="14">
                  <c:v>51.000000</c:v>
                </c:pt>
                <c:pt idx="15">
                  <c:v>37.000000</c:v>
                </c:pt>
                <c:pt idx="16">
                  <c:v>29.000000</c:v>
                </c:pt>
                <c:pt idx="17">
                  <c:v>42.000000</c:v>
                </c:pt>
                <c:pt idx="18">
                  <c:v>55.000000</c:v>
                </c:pt>
                <c:pt idx="19">
                  <c:v>38.000000</c:v>
                </c:pt>
                <c:pt idx="20">
                  <c:v>31.000000</c:v>
                </c:pt>
                <c:pt idx="21">
                  <c:v>43.000000</c:v>
                </c:pt>
                <c:pt idx="22">
                  <c:v>54.000000</c:v>
                </c:pt>
                <c:pt idx="23">
                  <c:v>41.000000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季节分离后的销售量</c:v>
                </c:pt>
              </c:strCache>
            </c:strRef>
          </c:tx>
          <c:spPr>
            <a:noFill/>
            <a:ln w="12700" cap="flat">
              <a:solidFill>
                <a:srgbClr val="0000D4"/>
              </a:solidFill>
              <a:prstDash val="solid"/>
              <a:round/>
            </a:ln>
            <a:effectLst/>
          </c:spPr>
          <c:marker>
            <c:symbol val="circle"/>
            <c:size val="2"/>
            <c:spPr>
              <a:solidFill>
                <a:srgbClr val="000000">
                  <a:alpha val="0"/>
                </a:srgbClr>
              </a:solidFill>
              <a:ln w="25400" cap="flat">
                <a:solidFill>
                  <a:srgbClr val="0000D4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543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1997/1</c:v>
                </c:pt>
                <c:pt idx="1">
                  <c:v/>
                </c:pt>
                <c:pt idx="2">
                  <c:v/>
                </c:pt>
                <c:pt idx="3">
                  <c:v/>
                </c:pt>
                <c:pt idx="4">
                  <c:v>1998/1</c:v>
                </c:pt>
                <c:pt idx="5">
                  <c:v/>
                </c:pt>
                <c:pt idx="6">
                  <c:v/>
                </c:pt>
                <c:pt idx="7">
                  <c:v/>
                </c:pt>
                <c:pt idx="8">
                  <c:v>1999/1</c:v>
                </c:pt>
                <c:pt idx="9">
                  <c:v/>
                </c:pt>
                <c:pt idx="10">
                  <c:v/>
                </c:pt>
                <c:pt idx="11">
                  <c:v/>
                </c:pt>
                <c:pt idx="12">
                  <c:v>2000/1</c:v>
                </c:pt>
                <c:pt idx="13">
                  <c:v/>
                </c:pt>
                <c:pt idx="14">
                  <c:v/>
                </c:pt>
                <c:pt idx="15">
                  <c:v/>
                </c:pt>
                <c:pt idx="16">
                  <c:v>2001/1</c:v>
                </c:pt>
                <c:pt idx="17">
                  <c:v/>
                </c:pt>
                <c:pt idx="18">
                  <c:v/>
                </c:pt>
                <c:pt idx="19">
                  <c:v/>
                </c:pt>
                <c:pt idx="20">
                  <c:v>2002/1</c:v>
                </c:pt>
                <c:pt idx="21">
                  <c:v/>
                </c:pt>
                <c:pt idx="22">
                  <c:v/>
                </c:pt>
                <c:pt idx="23">
                  <c:v/>
                </c:pt>
              </c:strCache>
            </c:strRef>
          </c:cat>
          <c:val>
            <c:numRef>
              <c:f>Sheet1!$C$2:$C$25</c:f>
              <c:numCache>
                <c:ptCount val="24"/>
                <c:pt idx="0">
                  <c:v>31.556511</c:v>
                </c:pt>
                <c:pt idx="1">
                  <c:v>30.699433</c:v>
                </c:pt>
                <c:pt idx="2">
                  <c:v>29.014938</c:v>
                </c:pt>
                <c:pt idx="3">
                  <c:v>29.206896</c:v>
                </c:pt>
                <c:pt idx="4">
                  <c:v>37.867814</c:v>
                </c:pt>
                <c:pt idx="5">
                  <c:v>36.455576</c:v>
                </c:pt>
                <c:pt idx="6">
                  <c:v>32.935875</c:v>
                </c:pt>
                <c:pt idx="7">
                  <c:v>33.700265</c:v>
                </c:pt>
                <c:pt idx="8">
                  <c:v>36.605553</c:v>
                </c:pt>
                <c:pt idx="9">
                  <c:v>37.414933</c:v>
                </c:pt>
                <c:pt idx="10">
                  <c:v>39.209375</c:v>
                </c:pt>
                <c:pt idx="11">
                  <c:v>39.316976</c:v>
                </c:pt>
                <c:pt idx="12">
                  <c:v>37.867814</c:v>
                </c:pt>
                <c:pt idx="13">
                  <c:v>37.414933</c:v>
                </c:pt>
                <c:pt idx="14">
                  <c:v>39.993563</c:v>
                </c:pt>
                <c:pt idx="15">
                  <c:v>41.563660</c:v>
                </c:pt>
                <c:pt idx="16">
                  <c:v>36.605553</c:v>
                </c:pt>
                <c:pt idx="17">
                  <c:v>40.293005</c:v>
                </c:pt>
                <c:pt idx="18">
                  <c:v>43.130313</c:v>
                </c:pt>
                <c:pt idx="19">
                  <c:v>42.687002</c:v>
                </c:pt>
                <c:pt idx="20">
                  <c:v>39.130074</c:v>
                </c:pt>
                <c:pt idx="21">
                  <c:v>41.252362</c:v>
                </c:pt>
                <c:pt idx="22">
                  <c:v>42.346125</c:v>
                </c:pt>
                <c:pt idx="23">
                  <c:v>46.057029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季节分离后的趋势</c:v>
                </c:pt>
              </c:strCache>
            </c:strRef>
          </c:tx>
          <c:spPr>
            <a:solidFill>
              <a:srgbClr val="FFFFCC"/>
            </a:solidFill>
            <a:ln w="12700" cap="flat">
              <a:solidFill>
                <a:srgbClr val="DD0806"/>
              </a:solidFill>
              <a:prstDash val="solid"/>
              <a:round/>
            </a:ln>
            <a:effectLst/>
          </c:spPr>
          <c:marker>
            <c:symbol val="none"/>
            <c:size val="3"/>
            <c:spPr>
              <a:solidFill>
                <a:srgbClr val="FFFFCC"/>
              </a:solidFill>
              <a:ln w="12700" cap="flat">
                <a:solidFill>
                  <a:srgbClr val="DD0806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543" u="none">
                    <a:solidFill>
                      <a:srgbClr val="000000"/>
                    </a:solidFill>
                    <a:latin typeface="宋体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1997/1</c:v>
                </c:pt>
                <c:pt idx="1">
                  <c:v/>
                </c:pt>
                <c:pt idx="2">
                  <c:v/>
                </c:pt>
                <c:pt idx="3">
                  <c:v/>
                </c:pt>
                <c:pt idx="4">
                  <c:v>1998/1</c:v>
                </c:pt>
                <c:pt idx="5">
                  <c:v/>
                </c:pt>
                <c:pt idx="6">
                  <c:v/>
                </c:pt>
                <c:pt idx="7">
                  <c:v/>
                </c:pt>
                <c:pt idx="8">
                  <c:v>1999/1</c:v>
                </c:pt>
                <c:pt idx="9">
                  <c:v/>
                </c:pt>
                <c:pt idx="10">
                  <c:v/>
                </c:pt>
                <c:pt idx="11">
                  <c:v/>
                </c:pt>
                <c:pt idx="12">
                  <c:v>2000/1</c:v>
                </c:pt>
                <c:pt idx="13">
                  <c:v/>
                </c:pt>
                <c:pt idx="14">
                  <c:v/>
                </c:pt>
                <c:pt idx="15">
                  <c:v/>
                </c:pt>
                <c:pt idx="16">
                  <c:v>2001/1</c:v>
                </c:pt>
                <c:pt idx="17">
                  <c:v/>
                </c:pt>
                <c:pt idx="18">
                  <c:v/>
                </c:pt>
                <c:pt idx="19">
                  <c:v/>
                </c:pt>
                <c:pt idx="20">
                  <c:v>2002/1</c:v>
                </c:pt>
                <c:pt idx="21">
                  <c:v/>
                </c:pt>
                <c:pt idx="22">
                  <c:v/>
                </c:pt>
                <c:pt idx="23">
                  <c:v/>
                </c:pt>
              </c:strCache>
            </c:strRef>
          </c:cat>
          <c:val>
            <c:numRef>
              <c:f>Sheet1!$D$2:$D$25</c:f>
              <c:numCache>
                <c:ptCount val="24"/>
                <c:pt idx="0">
                  <c:v>31.165897</c:v>
                </c:pt>
                <c:pt idx="1">
                  <c:v>31.725115</c:v>
                </c:pt>
                <c:pt idx="2">
                  <c:v>32.284332</c:v>
                </c:pt>
                <c:pt idx="3">
                  <c:v>32.843550</c:v>
                </c:pt>
                <c:pt idx="4">
                  <c:v>33.402768</c:v>
                </c:pt>
                <c:pt idx="5">
                  <c:v>33.961985</c:v>
                </c:pt>
                <c:pt idx="6">
                  <c:v>34.521203</c:v>
                </c:pt>
                <c:pt idx="7">
                  <c:v>35.080420</c:v>
                </c:pt>
                <c:pt idx="8">
                  <c:v>35.639638</c:v>
                </c:pt>
                <c:pt idx="9">
                  <c:v>36.198855</c:v>
                </c:pt>
                <c:pt idx="10">
                  <c:v>36.758073</c:v>
                </c:pt>
                <c:pt idx="11">
                  <c:v>37.317290</c:v>
                </c:pt>
                <c:pt idx="12">
                  <c:v>37.876508</c:v>
                </c:pt>
                <c:pt idx="13">
                  <c:v>38.435726</c:v>
                </c:pt>
                <c:pt idx="14">
                  <c:v>38.994943</c:v>
                </c:pt>
                <c:pt idx="15">
                  <c:v>39.554161</c:v>
                </c:pt>
                <c:pt idx="16">
                  <c:v>40.113378</c:v>
                </c:pt>
                <c:pt idx="17">
                  <c:v>40.672596</c:v>
                </c:pt>
                <c:pt idx="18">
                  <c:v>41.231813</c:v>
                </c:pt>
                <c:pt idx="19">
                  <c:v>41.791031</c:v>
                </c:pt>
                <c:pt idx="20">
                  <c:v>42.350248</c:v>
                </c:pt>
                <c:pt idx="21">
                  <c:v>42.909466</c:v>
                </c:pt>
                <c:pt idx="22">
                  <c:v>43.468684</c:v>
                </c:pt>
                <c:pt idx="23">
                  <c:v>44.027901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0" i="0" strike="noStrike" sz="2035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2035" u="none">
                    <a:solidFill>
                      <a:srgbClr val="000000"/>
                    </a:solidFill>
                    <a:latin typeface="宋体"/>
                  </a:rPr>
                  <a:t>年/季度</a:t>
                </a:r>
              </a:p>
            </c:rich>
          </c:tx>
          <c:layout/>
          <c:overlay val="1"/>
        </c:title>
        <c:numFmt formatCode="General" sourceLinked="0"/>
        <c:majorTickMark val="in"/>
        <c:minorTickMark val="none"/>
        <c:tickLblPos val="low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-2760000"/>
          <a:lstStyle/>
          <a:p>
            <a:pPr>
              <a:defRPr b="0" i="0" strike="noStrike" sz="1808" u="none">
                <a:solidFill>
                  <a:srgbClr val="000000"/>
                </a:solidFill>
                <a:latin typeface="宋体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custDash>
                <a:ds d="300000" sp="300000"/>
              </a:custDash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i="0" strike="noStrike" sz="2035" u="none">
                    <a:solidFill>
                      <a:srgbClr val="000000"/>
                    </a:solidFill>
                    <a:latin typeface="宋体"/>
                  </a:defRPr>
                </a:pPr>
                <a:r>
                  <a:rPr b="0" i="0" strike="noStrike" sz="2035" u="none">
                    <a:solidFill>
                      <a:srgbClr val="000000"/>
                    </a:solidFill>
                    <a:latin typeface="宋体"/>
                  </a:rPr>
                  <a:t>啤酒销售量</a:t>
                </a:r>
              </a:p>
            </c:rich>
          </c:tx>
          <c:layout/>
          <c:overlay val="1"/>
        </c:title>
        <c:numFmt formatCode="0.####" sourceLinked="0"/>
        <c:majorTickMark val="cross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808" u="none">
                <a:solidFill>
                  <a:srgbClr val="000000"/>
                </a:solidFill>
                <a:latin typeface="宋体"/>
              </a:defRPr>
            </a:pPr>
          </a:p>
        </c:txPr>
        <c:crossAx val="2094734552"/>
        <c:crosses val="autoZero"/>
        <c:crossBetween val="between"/>
        <c:majorUnit val="15"/>
        <c:minorUnit val="7.5"/>
      </c:valAx>
      <c:spPr>
        <a:solidFill>
          <a:srgbClr val="00ABEA"/>
        </a:solidFill>
        <a:ln w="12700" cap="flat">
          <a:solidFill>
            <a:srgbClr val="808080"/>
          </a:solidFill>
          <a:prstDash val="solid"/>
          <a:round/>
        </a:ln>
        <a:effectLst/>
      </c:spPr>
    </c:plotArea>
    <c:legend>
      <c:legendPos val="r"/>
      <c:layout>
        <c:manualLayout>
          <c:xMode val="edge"/>
          <c:yMode val="edge"/>
          <c:x val="0.525645"/>
          <c:y val="0.508946"/>
          <c:w val="0.441049"/>
          <c:h val="0.19638"/>
        </c:manualLayout>
      </c:layout>
      <c:overlay val="1"/>
      <c:spPr>
        <a:solidFill>
          <a:srgbClr val="FFFFCC"/>
        </a:solidFill>
        <a:ln w="12700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b="0" i="0" strike="noStrike" sz="1808" u="none">
              <a:solidFill>
                <a:srgbClr val="000000"/>
              </a:solidFill>
              <a:latin typeface="宋体"/>
            </a:defRPr>
          </a:pPr>
        </a:p>
      </c:txPr>
    </c:legend>
    <c:plotVisOnly val="1"/>
    <c:dispBlanksAs val="gap"/>
  </c:chart>
  <c:spPr>
    <a:solidFill>
      <a:srgbClr val="FFCC99"/>
    </a:solidFill>
    <a:ln w="38100" cap="flat">
      <a:solidFill>
        <a:srgbClr val="FF9900"/>
      </a:solidFill>
      <a:prstDash val="solid"/>
      <a:round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" name="Shape 7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500"/>
      </a:spcBef>
      <a:defRPr sz="1400">
        <a:latin typeface="+mn-lt"/>
        <a:ea typeface="+mn-ea"/>
        <a:cs typeface="+mn-cs"/>
        <a:sym typeface="Arial"/>
      </a:defRPr>
    </a:lvl1pPr>
    <a:lvl2pPr indent="228600" latinLnBrk="0">
      <a:spcBef>
        <a:spcPts val="500"/>
      </a:spcBef>
      <a:defRPr sz="1400">
        <a:latin typeface="+mn-lt"/>
        <a:ea typeface="+mn-ea"/>
        <a:cs typeface="+mn-cs"/>
        <a:sym typeface="Arial"/>
      </a:defRPr>
    </a:lvl2pPr>
    <a:lvl3pPr indent="457200" latinLnBrk="0">
      <a:spcBef>
        <a:spcPts val="500"/>
      </a:spcBef>
      <a:defRPr sz="1400">
        <a:latin typeface="+mn-lt"/>
        <a:ea typeface="+mn-ea"/>
        <a:cs typeface="+mn-cs"/>
        <a:sym typeface="Arial"/>
      </a:defRPr>
    </a:lvl3pPr>
    <a:lvl4pPr indent="685800" latinLnBrk="0">
      <a:spcBef>
        <a:spcPts val="500"/>
      </a:spcBef>
      <a:defRPr sz="1400">
        <a:latin typeface="+mn-lt"/>
        <a:ea typeface="+mn-ea"/>
        <a:cs typeface="+mn-cs"/>
        <a:sym typeface="Arial"/>
      </a:defRPr>
    </a:lvl4pPr>
    <a:lvl5pPr indent="914400" latinLnBrk="0">
      <a:spcBef>
        <a:spcPts val="500"/>
      </a:spcBef>
      <a:defRPr sz="1400">
        <a:latin typeface="+mn-lt"/>
        <a:ea typeface="+mn-ea"/>
        <a:cs typeface="+mn-cs"/>
        <a:sym typeface="Arial"/>
      </a:defRPr>
    </a:lvl5pPr>
    <a:lvl6pPr indent="1143000" latinLnBrk="0">
      <a:spcBef>
        <a:spcPts val="500"/>
      </a:spcBef>
      <a:defRPr sz="1400">
        <a:latin typeface="+mn-lt"/>
        <a:ea typeface="+mn-ea"/>
        <a:cs typeface="+mn-cs"/>
        <a:sym typeface="Arial"/>
      </a:defRPr>
    </a:lvl6pPr>
    <a:lvl7pPr indent="1371600" latinLnBrk="0">
      <a:spcBef>
        <a:spcPts val="500"/>
      </a:spcBef>
      <a:defRPr sz="1400">
        <a:latin typeface="+mn-lt"/>
        <a:ea typeface="+mn-ea"/>
        <a:cs typeface="+mn-cs"/>
        <a:sym typeface="Arial"/>
      </a:defRPr>
    </a:lvl7pPr>
    <a:lvl8pPr indent="1600200" latinLnBrk="0">
      <a:spcBef>
        <a:spcPts val="500"/>
      </a:spcBef>
      <a:defRPr sz="1400">
        <a:latin typeface="+mn-lt"/>
        <a:ea typeface="+mn-ea"/>
        <a:cs typeface="+mn-cs"/>
        <a:sym typeface="Arial"/>
      </a:defRPr>
    </a:lvl8pPr>
    <a:lvl9pPr indent="1828800" latinLnBrk="0">
      <a:spcBef>
        <a:spcPts val="500"/>
      </a:spcBef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" name="标题文本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16" name="正文级别 1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300"/>
              </a:spcBef>
              <a:defRPr sz="1600"/>
            </a:lvl1pPr>
            <a:lvl2pPr marL="0" indent="457200" algn="ctr">
              <a:spcBef>
                <a:spcPts val="300"/>
              </a:spcBef>
              <a:buSzTx/>
              <a:buNone/>
              <a:defRPr sz="1600"/>
            </a:lvl2pPr>
            <a:lvl3pPr marL="0" indent="914400" algn="ctr">
              <a:spcBef>
                <a:spcPts val="300"/>
              </a:spcBef>
              <a:buSzTx/>
              <a:buNone/>
              <a:defRPr sz="1600"/>
            </a:lvl3pPr>
            <a:lvl4pPr marL="0" indent="1371600" algn="ctr">
              <a:spcBef>
                <a:spcPts val="300"/>
              </a:spcBef>
              <a:buSzTx/>
              <a:buNone/>
              <a:defRPr sz="1600"/>
            </a:lvl4pPr>
            <a:lvl5pPr marL="0" indent="1828800" algn="ctr">
              <a:spcBef>
                <a:spcPts val="300"/>
              </a:spcBef>
              <a:buSzTx/>
              <a:buNone/>
              <a:defRPr sz="16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0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"/>
          <p:cNvSpPr/>
          <p:nvPr/>
        </p:nvSpPr>
        <p:spPr>
          <a:xfrm>
            <a:off x="0" y="1428749"/>
            <a:ext cx="9132888" cy="73027"/>
          </a:xfrm>
          <a:prstGeom prst="rect">
            <a:avLst/>
          </a:prstGeom>
          <a:solidFill>
            <a:srgbClr val="F57B49"/>
          </a:solidFill>
          <a:ln w="12700">
            <a:miter lim="400000"/>
          </a:ln>
          <a:effectLst>
            <a:outerShdw sx="100000" sy="100000" kx="0" ky="0" algn="b" rotWithShape="0" blurRad="63500" dist="77251" dir="567739">
              <a:srgbClr val="000000"/>
            </a:outerShdw>
          </a:effectLst>
        </p:spPr>
        <p:txBody>
          <a:bodyPr lIns="46799" tIns="46799" rIns="46799" bIns="46799" anchor="ctr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4" name="矩形"/>
          <p:cNvSpPr/>
          <p:nvPr/>
        </p:nvSpPr>
        <p:spPr>
          <a:xfrm>
            <a:off x="0" y="1543050"/>
            <a:ext cx="9132888" cy="38100"/>
          </a:xfrm>
          <a:prstGeom prst="rect">
            <a:avLst/>
          </a:prstGeom>
          <a:solidFill>
            <a:srgbClr val="D989B8"/>
          </a:solidFill>
          <a:ln w="12700">
            <a:miter lim="400000"/>
          </a:ln>
          <a:effectLst>
            <a:outerShdw sx="100000" sy="100000" kx="0" ky="0" algn="b" rotWithShape="0" blurRad="63500" dist="80321" dir="1106096">
              <a:srgbClr val="000000"/>
            </a:outerShdw>
          </a:effectLst>
        </p:spPr>
        <p:txBody>
          <a:bodyPr lIns="46799" tIns="46799" rIns="46799" bIns="46799" anchor="ctr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" name="数据…"/>
          <p:cNvSpPr txBox="1"/>
          <p:nvPr/>
        </p:nvSpPr>
        <p:spPr>
          <a:xfrm>
            <a:off x="198438" y="152400"/>
            <a:ext cx="1660524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algn="ctr">
              <a:defRPr sz="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algn="ctr">
              <a:defRPr b="1" sz="3600">
                <a:solidFill>
                  <a:srgbClr val="CC00CC"/>
                </a:solidFill>
              </a:defRPr>
            </a:pPr>
            <a:r>
              <a:rPr>
                <a:latin typeface="隶书"/>
                <a:ea typeface="隶书"/>
                <a:cs typeface="隶书"/>
                <a:sym typeface="隶书"/>
              </a:rPr>
              <a:t>数据</a:t>
            </a:r>
          </a:p>
          <a:p>
            <a:pPr algn="ctr">
              <a:defRPr b="1" sz="3600">
                <a:solidFill>
                  <a:srgbClr val="CC00CC"/>
                </a:solidFill>
              </a:defRPr>
            </a:pPr>
            <a:r>
              <a:rPr>
                <a:latin typeface="隶书"/>
                <a:ea typeface="隶书"/>
                <a:cs typeface="隶书"/>
                <a:sym typeface="隶书"/>
              </a:rPr>
              <a:t>分析</a:t>
            </a:r>
          </a:p>
        </p:txBody>
      </p:sp>
      <p:sp>
        <p:nvSpPr>
          <p:cNvPr id="27" name="标题文本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28" name="正文级别 1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300"/>
              </a:spcBef>
              <a:defRPr sz="1600"/>
            </a:lvl1pPr>
            <a:lvl2pPr marL="0" indent="457200" algn="ctr">
              <a:spcBef>
                <a:spcPts val="300"/>
              </a:spcBef>
              <a:buSzTx/>
              <a:buNone/>
              <a:defRPr sz="1600"/>
            </a:lvl2pPr>
            <a:lvl3pPr marL="0" indent="914400" algn="ctr">
              <a:spcBef>
                <a:spcPts val="300"/>
              </a:spcBef>
              <a:buSzTx/>
              <a:buNone/>
              <a:defRPr sz="1600"/>
            </a:lvl3pPr>
            <a:lvl4pPr marL="0" indent="1371600" algn="ctr">
              <a:spcBef>
                <a:spcPts val="300"/>
              </a:spcBef>
              <a:buSzTx/>
              <a:buNone/>
              <a:defRPr sz="1600"/>
            </a:lvl4pPr>
            <a:lvl5pPr marL="0" indent="1828800" algn="ctr">
              <a:spcBef>
                <a:spcPts val="300"/>
              </a:spcBef>
              <a:buSzTx/>
              <a:buNone/>
              <a:defRPr sz="16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1">
    <p:bg>
      <p:bgPr>
        <a:gradFill flip="none" rotWithShape="1">
          <a:gsLst>
            <a:gs pos="0">
              <a:srgbClr val="134C13"/>
            </a:gs>
            <a:gs pos="100000">
              <a:srgbClr val="2AA62A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"/>
          <p:cNvSpPr/>
          <p:nvPr/>
        </p:nvSpPr>
        <p:spPr>
          <a:xfrm>
            <a:off x="0" y="1428749"/>
            <a:ext cx="9132888" cy="73027"/>
          </a:xfrm>
          <a:prstGeom prst="rect">
            <a:avLst/>
          </a:prstGeom>
          <a:solidFill>
            <a:srgbClr val="F57B49"/>
          </a:solidFill>
          <a:ln w="12700">
            <a:miter lim="400000"/>
          </a:ln>
          <a:effectLst>
            <a:outerShdw sx="100000" sy="100000" kx="0" ky="0" algn="b" rotWithShape="0" blurRad="63500" dist="77251" dir="567739">
              <a:srgbClr val="000000"/>
            </a:outerShdw>
          </a:effectLst>
        </p:spPr>
        <p:txBody>
          <a:bodyPr lIns="46799" tIns="46799" rIns="46799" bIns="46799" anchor="ctr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6" name="矩形"/>
          <p:cNvSpPr/>
          <p:nvPr/>
        </p:nvSpPr>
        <p:spPr>
          <a:xfrm>
            <a:off x="0" y="1543050"/>
            <a:ext cx="9132888" cy="38100"/>
          </a:xfrm>
          <a:prstGeom prst="rect">
            <a:avLst/>
          </a:prstGeom>
          <a:solidFill>
            <a:srgbClr val="D989B8"/>
          </a:solidFill>
          <a:ln w="12700">
            <a:miter lim="400000"/>
          </a:ln>
          <a:effectLst>
            <a:outerShdw sx="100000" sy="100000" kx="0" ky="0" algn="b" rotWithShape="0" blurRad="63500" dist="80321" dir="1106096">
              <a:srgbClr val="000000"/>
            </a:outerShdw>
          </a:effectLst>
        </p:spPr>
        <p:txBody>
          <a:bodyPr lIns="46799" tIns="46799" rIns="46799" bIns="46799" anchor="ctr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" name="数据…"/>
          <p:cNvSpPr txBox="1"/>
          <p:nvPr/>
        </p:nvSpPr>
        <p:spPr>
          <a:xfrm>
            <a:off x="198438" y="152400"/>
            <a:ext cx="1660524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algn="ctr">
              <a:defRPr sz="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algn="ctr">
              <a:defRPr b="1" sz="3600">
                <a:solidFill>
                  <a:srgbClr val="CC00CC"/>
                </a:solidFill>
              </a:defRPr>
            </a:pPr>
            <a:r>
              <a:rPr>
                <a:latin typeface="隶书"/>
                <a:ea typeface="隶书"/>
                <a:cs typeface="隶书"/>
                <a:sym typeface="隶书"/>
              </a:rPr>
              <a:t>数据</a:t>
            </a:r>
          </a:p>
          <a:p>
            <a:pPr algn="ctr">
              <a:defRPr b="1" sz="3600">
                <a:solidFill>
                  <a:srgbClr val="CC00CC"/>
                </a:solidFill>
              </a:defRPr>
            </a:pPr>
            <a:r>
              <a:rPr>
                <a:latin typeface="隶书"/>
                <a:ea typeface="隶书"/>
                <a:cs typeface="隶书"/>
                <a:sym typeface="隶书"/>
              </a:rPr>
              <a:t>分析</a:t>
            </a:r>
          </a:p>
        </p:txBody>
      </p:sp>
      <p:sp>
        <p:nvSpPr>
          <p:cNvPr id="39" name="标题文本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40" name="正文级别 1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300"/>
              </a:spcBef>
              <a:defRPr sz="1600"/>
            </a:lvl1pPr>
            <a:lvl2pPr marL="0" indent="457200" algn="ctr">
              <a:spcBef>
                <a:spcPts val="300"/>
              </a:spcBef>
              <a:buSzTx/>
              <a:buNone/>
              <a:defRPr sz="1600"/>
            </a:lvl2pPr>
            <a:lvl3pPr marL="0" indent="914400" algn="ctr">
              <a:spcBef>
                <a:spcPts val="300"/>
              </a:spcBef>
              <a:buSzTx/>
              <a:buNone/>
              <a:defRPr sz="1600"/>
            </a:lvl3pPr>
            <a:lvl4pPr marL="0" indent="1371600" algn="ctr">
              <a:spcBef>
                <a:spcPts val="300"/>
              </a:spcBef>
              <a:buSzTx/>
              <a:buNone/>
              <a:defRPr sz="1600"/>
            </a:lvl4pPr>
            <a:lvl5pPr marL="0" indent="1828800" algn="ctr">
              <a:spcBef>
                <a:spcPts val="300"/>
              </a:spcBef>
              <a:buSzTx/>
              <a:buNone/>
              <a:defRPr sz="16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" name="标题文本"/>
          <p:cNvSpPr txBox="1"/>
          <p:nvPr>
            <p:ph type="title"/>
          </p:nvPr>
        </p:nvSpPr>
        <p:spPr>
          <a:xfrm>
            <a:off x="1905000" y="304800"/>
            <a:ext cx="6781800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49" name="正文级别 1…"/>
          <p:cNvSpPr txBox="1"/>
          <p:nvPr>
            <p:ph type="body" idx="1"/>
          </p:nvPr>
        </p:nvSpPr>
        <p:spPr>
          <a:xfrm>
            <a:off x="533400" y="1905000"/>
            <a:ext cx="7848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7" name="标题文本"/>
          <p:cNvSpPr txBox="1"/>
          <p:nvPr>
            <p:ph type="title"/>
          </p:nvPr>
        </p:nvSpPr>
        <p:spPr>
          <a:xfrm>
            <a:off x="1905000" y="304800"/>
            <a:ext cx="6781800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58" name="正文级别 1…"/>
          <p:cNvSpPr txBox="1"/>
          <p:nvPr>
            <p:ph type="body" idx="1"/>
          </p:nvPr>
        </p:nvSpPr>
        <p:spPr>
          <a:xfrm>
            <a:off x="533400" y="1905000"/>
            <a:ext cx="7848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幻灯片编号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A57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/>
        </p:nvSpPr>
        <p:spPr>
          <a:xfrm>
            <a:off x="0" y="1428749"/>
            <a:ext cx="9132888" cy="73027"/>
          </a:xfrm>
          <a:prstGeom prst="rect">
            <a:avLst/>
          </a:prstGeom>
          <a:solidFill>
            <a:srgbClr val="FE9B03"/>
          </a:solidFill>
          <a:ln w="12700">
            <a:miter lim="400000"/>
          </a:ln>
          <a:effectLst>
            <a:outerShdw sx="100000" sy="100000" kx="0" ky="0" algn="b" rotWithShape="0" blurRad="63500" dist="77251" dir="567739">
              <a:srgbClr val="000000"/>
            </a:outerShdw>
          </a:effectLst>
        </p:spPr>
        <p:txBody>
          <a:bodyPr lIns="46799" tIns="46799" rIns="46799" bIns="46799" anchor="ctr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" name="矩形"/>
          <p:cNvSpPr/>
          <p:nvPr/>
        </p:nvSpPr>
        <p:spPr>
          <a:xfrm>
            <a:off x="0" y="1543050"/>
            <a:ext cx="9132888" cy="38100"/>
          </a:xfrm>
          <a:prstGeom prst="rect">
            <a:avLst/>
          </a:prstGeom>
          <a:solidFill>
            <a:srgbClr val="D989B8"/>
          </a:solidFill>
          <a:ln w="12700">
            <a:miter lim="400000"/>
          </a:ln>
          <a:effectLst>
            <a:outerShdw sx="100000" sy="100000" kx="0" ky="0" algn="b" rotWithShape="0" blurRad="63500" dist="80321" dir="1106096">
              <a:srgbClr val="000000"/>
            </a:outerShdw>
          </a:effectLst>
        </p:spPr>
        <p:txBody>
          <a:bodyPr lIns="46799" tIns="46799" rIns="46799" bIns="46799" anchor="ctr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609600" y="6172200"/>
            <a:ext cx="406400" cy="418852"/>
          </a:xfrm>
          <a:prstGeom prst="rect">
            <a:avLst/>
          </a:prstGeom>
          <a:ln w="12700">
            <a:miter lim="400000"/>
          </a:ln>
        </p:spPr>
        <p:txBody>
          <a:bodyPr wrap="none" lIns="44450" tIns="44450" rIns="44450" bIns="44450">
            <a:spAutoFit/>
          </a:bodyPr>
          <a:lstStyle>
            <a:lvl1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数据…"/>
          <p:cNvSpPr txBox="1"/>
          <p:nvPr/>
        </p:nvSpPr>
        <p:spPr>
          <a:xfrm>
            <a:off x="198438" y="152400"/>
            <a:ext cx="1660524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algn="ctr">
              <a:defRPr sz="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algn="ctr">
              <a:defRPr b="1" sz="3600">
                <a:solidFill>
                  <a:srgbClr val="CC00CC"/>
                </a:solidFill>
              </a:defRPr>
            </a:pPr>
            <a:r>
              <a:rPr>
                <a:latin typeface="隶书"/>
                <a:ea typeface="隶书"/>
                <a:cs typeface="隶书"/>
                <a:sym typeface="隶书"/>
              </a:rPr>
              <a:t>数据</a:t>
            </a:r>
          </a:p>
          <a:p>
            <a:pPr algn="ctr">
              <a:defRPr b="1" sz="3600">
                <a:solidFill>
                  <a:srgbClr val="CC00CC"/>
                </a:solidFill>
              </a:defRPr>
            </a:pPr>
            <a:r>
              <a:rPr>
                <a:latin typeface="隶书"/>
                <a:ea typeface="隶书"/>
                <a:cs typeface="隶书"/>
                <a:sym typeface="隶书"/>
              </a:rPr>
              <a:t>分析</a:t>
            </a:r>
          </a:p>
        </p:txBody>
      </p:sp>
      <p:sp>
        <p:nvSpPr>
          <p:cNvPr id="6" name="标题文本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 anchor="ctr"/>
          <a:lstStyle/>
          <a:p>
            <a:pPr/>
            <a:r>
              <a:t>标题文本</a:t>
            </a:r>
          </a:p>
        </p:txBody>
      </p:sp>
      <p:sp>
        <p:nvSpPr>
          <p:cNvPr id="7" name="正文级别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Book Antiqua"/>
          <a:ea typeface="Book Antiqua"/>
          <a:cs typeface="Book Antiqua"/>
          <a:sym typeface="Book Antiqua"/>
        </a:defRPr>
      </a:lvl1pPr>
      <a:lvl2pPr marL="0" marR="0" indent="0" algn="ct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Book Antiqua"/>
          <a:ea typeface="Book Antiqua"/>
          <a:cs typeface="Book Antiqua"/>
          <a:sym typeface="Book Antiqua"/>
        </a:defRPr>
      </a:lvl2pPr>
      <a:lvl3pPr marL="0" marR="0" indent="0" algn="ct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Book Antiqua"/>
          <a:ea typeface="Book Antiqua"/>
          <a:cs typeface="Book Antiqua"/>
          <a:sym typeface="Book Antiqua"/>
        </a:defRPr>
      </a:lvl3pPr>
      <a:lvl4pPr marL="0" marR="0" indent="0" algn="ct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Book Antiqua"/>
          <a:ea typeface="Book Antiqua"/>
          <a:cs typeface="Book Antiqua"/>
          <a:sym typeface="Book Antiqua"/>
        </a:defRPr>
      </a:lvl4pPr>
      <a:lvl5pPr marL="0" marR="0" indent="0" algn="ct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Book Antiqua"/>
          <a:ea typeface="Book Antiqua"/>
          <a:cs typeface="Book Antiqua"/>
          <a:sym typeface="Book Antiqua"/>
        </a:defRPr>
      </a:lvl5pPr>
      <a:lvl6pPr marL="0" marR="0" indent="457200" algn="ct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Book Antiqua"/>
          <a:ea typeface="Book Antiqua"/>
          <a:cs typeface="Book Antiqua"/>
          <a:sym typeface="Book Antiqua"/>
        </a:defRPr>
      </a:lvl6pPr>
      <a:lvl7pPr marL="0" marR="0" indent="914400" algn="ct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Book Antiqua"/>
          <a:ea typeface="Book Antiqua"/>
          <a:cs typeface="Book Antiqua"/>
          <a:sym typeface="Book Antiqua"/>
        </a:defRPr>
      </a:lvl7pPr>
      <a:lvl8pPr marL="0" marR="0" indent="1371600" algn="ct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Book Antiqua"/>
          <a:ea typeface="Book Antiqua"/>
          <a:cs typeface="Book Antiqua"/>
          <a:sym typeface="Book Antiqua"/>
        </a:defRPr>
      </a:lvl8pPr>
      <a:lvl9pPr marL="0" marR="0" indent="1828800" algn="ct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Book Antiqua"/>
          <a:ea typeface="Book Antiqua"/>
          <a:cs typeface="Book Antiqua"/>
          <a:sym typeface="Book Antiqua"/>
        </a:defRPr>
      </a:lvl9pPr>
    </p:titleStyle>
    <p:bodyStyle>
      <a:lvl1pPr marL="571500" marR="0" indent="-5715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10123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65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139065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65000"/>
        <a:buFontTx/>
        <a:buChar char="●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179451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65000"/>
        <a:buFontTx/>
        <a:buChar char="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.xml"/></Relationships>
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1.xml"/></Relationships>
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slide" Target="slide1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D:%5C%E5%BC%A0%E9%9B%AA%E5%B3%B0%5Czxf%5C%E5%AF%8C%E7%91%9E%E8%B5%84%E6%96%99%5C(100)%E6%95%B0%E6%8D%AE%E5%88%86%E6%9E%90%E2%80%94%E4%BC%81%E4%B8%9A%E5%9F%B9%E8%AE%AD%E4%B8%93%E7%94%A8%5C%EF%BC%8802%EF%BC%89%E5%B9%BB%E7%81%AF%E7%89%87%E9%99%84%E4%BB%B6%5C(12-1)%E7%A7%BB%E5%8A%A8%E5%B9%B3%E5%9D%87%E9%A2%84%E6%B5%8B%E2%80%94Book1.xls" TargetMode="Externa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D:%5C%E5%BC%A0%E9%9B%AA%E5%B3%B0%5Czxf%5C%E5%AF%8C%E7%91%9E%E8%B5%84%E6%96%99%5C(100)%E6%95%B0%E6%8D%AE%E5%88%86%E6%9E%90%E2%80%94%E4%BC%81%E4%B8%9A%E5%9F%B9%E8%AE%AD%E4%B8%93%E7%94%A8%5C%EF%BC%8802%EF%BC%89%E5%B9%BB%E7%81%AF%E7%89%87%E9%99%84%E4%BB%B6%5C(12-2)%E6%8C%87%E6%95%B0%E5%B9%B3%E6%BB%91%E9%A2%84%E6%B5%8B%E2%80%94Book2.xls" TargetMode="Externa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pn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png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7.xm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7.png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0.png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png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8.xml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png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png"/></Relationships>
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4.png"/></Relationships>
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.xml"/></Relationships>
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幻灯片编号"/>
          <p:cNvSpPr txBox="1"/>
          <p:nvPr>
            <p:ph type="sldNum" sz="quarter" idx="2"/>
          </p:nvPr>
        </p:nvSpPr>
        <p:spPr>
          <a:xfrm>
            <a:off x="609600" y="6172200"/>
            <a:ext cx="242863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2" name="时间序列分析和预测"/>
          <p:cNvSpPr txBox="1"/>
          <p:nvPr>
            <p:ph type="ctrTitle"/>
          </p:nvPr>
        </p:nvSpPr>
        <p:spPr>
          <a:xfrm>
            <a:off x="1676400" y="228599"/>
            <a:ext cx="7162800" cy="1143002"/>
          </a:xfrm>
          <a:prstGeom prst="rect">
            <a:avLst/>
          </a:prstGeom>
        </p:spPr>
        <p:txBody>
          <a:bodyPr/>
          <a:lstStyle>
            <a:lvl1pPr>
              <a:defRPr b="0" sz="40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时间序列分析和预测</a:t>
            </a:r>
          </a:p>
        </p:txBody>
      </p:sp>
      <p:grpSp>
        <p:nvGrpSpPr>
          <p:cNvPr id="178" name="成组"/>
          <p:cNvGrpSpPr/>
          <p:nvPr/>
        </p:nvGrpSpPr>
        <p:grpSpPr>
          <a:xfrm>
            <a:off x="2968625" y="2871787"/>
            <a:ext cx="3024188" cy="2119314"/>
            <a:chOff x="0" y="0"/>
            <a:chExt cx="3024187" cy="2119312"/>
          </a:xfrm>
        </p:grpSpPr>
        <p:grpSp>
          <p:nvGrpSpPr>
            <p:cNvPr id="86" name="成组"/>
            <p:cNvGrpSpPr/>
            <p:nvPr/>
          </p:nvGrpSpPr>
          <p:grpSpPr>
            <a:xfrm>
              <a:off x="1460499" y="938212"/>
              <a:ext cx="1563689" cy="504826"/>
              <a:chOff x="0" y="0"/>
              <a:chExt cx="1563687" cy="504825"/>
            </a:xfrm>
          </p:grpSpPr>
          <p:sp>
            <p:nvSpPr>
              <p:cNvPr id="83" name="形状"/>
              <p:cNvSpPr/>
              <p:nvPr/>
            </p:nvSpPr>
            <p:spPr>
              <a:xfrm>
                <a:off x="0" y="0"/>
                <a:ext cx="896938" cy="504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634"/>
                    </a:moveTo>
                    <a:lnTo>
                      <a:pt x="21600" y="21600"/>
                    </a:lnTo>
                    <a:lnTo>
                      <a:pt x="0" y="10574"/>
                    </a:lnTo>
                    <a:lnTo>
                      <a:pt x="0" y="0"/>
                    </a:lnTo>
                    <a:lnTo>
                      <a:pt x="21600" y="6634"/>
                    </a:lnTo>
                    <a:close/>
                  </a:path>
                </a:pathLst>
              </a:custGeom>
              <a:solidFill>
                <a:srgbClr val="A0A0A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6799" tIns="46799" rIns="46799" bIns="4679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84" name="形状"/>
              <p:cNvSpPr/>
              <p:nvPr/>
            </p:nvSpPr>
            <p:spPr>
              <a:xfrm>
                <a:off x="896937" y="120650"/>
                <a:ext cx="666751" cy="384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934"/>
                    </a:moveTo>
                    <a:lnTo>
                      <a:pt x="0" y="21600"/>
                    </a:lnTo>
                    <a:lnTo>
                      <a:pt x="21600" y="16750"/>
                    </a:lnTo>
                    <a:lnTo>
                      <a:pt x="21600" y="0"/>
                    </a:lnTo>
                    <a:lnTo>
                      <a:pt x="0" y="1934"/>
                    </a:lnTo>
                    <a:close/>
                  </a:path>
                </a:pathLst>
              </a:custGeom>
              <a:solidFill>
                <a:srgbClr val="80808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6799" tIns="46799" rIns="46799" bIns="4679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85" name="形状"/>
              <p:cNvSpPr/>
              <p:nvPr/>
            </p:nvSpPr>
            <p:spPr>
              <a:xfrm>
                <a:off x="0" y="0"/>
                <a:ext cx="1563688" cy="155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808"/>
                    </a:moveTo>
                    <a:lnTo>
                      <a:pt x="12291" y="21600"/>
                    </a:lnTo>
                    <a:lnTo>
                      <a:pt x="0" y="0"/>
                    </a:lnTo>
                    <a:lnTo>
                      <a:pt x="9046" y="0"/>
                    </a:lnTo>
                    <a:lnTo>
                      <a:pt x="21600" y="16808"/>
                    </a:lnTo>
                    <a:close/>
                  </a:path>
                </a:pathLst>
              </a:custGeom>
              <a:solidFill>
                <a:srgbClr val="C0C0C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6799" tIns="46799" rIns="46799" bIns="4679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</p:grpSp>
        <p:sp>
          <p:nvSpPr>
            <p:cNvPr id="87" name="形状"/>
            <p:cNvSpPr/>
            <p:nvPr/>
          </p:nvSpPr>
          <p:spPr>
            <a:xfrm>
              <a:off x="1949450" y="896937"/>
              <a:ext cx="566738" cy="144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2264"/>
                  </a:moveTo>
                  <a:lnTo>
                    <a:pt x="21600" y="19305"/>
                  </a:lnTo>
                  <a:lnTo>
                    <a:pt x="11540" y="21600"/>
                  </a:lnTo>
                  <a:lnTo>
                    <a:pt x="0" y="13846"/>
                  </a:lnTo>
                  <a:lnTo>
                    <a:pt x="0" y="0"/>
                  </a:lnTo>
                  <a:lnTo>
                    <a:pt x="21600" y="12264"/>
                  </a:lnTo>
                  <a:close/>
                </a:path>
              </a:pathLst>
            </a:custGeom>
            <a:solidFill>
              <a:srgbClr val="60606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6799" tIns="46799" rIns="46799" bIns="4679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88" name="形状"/>
            <p:cNvSpPr/>
            <p:nvPr/>
          </p:nvSpPr>
          <p:spPr>
            <a:xfrm>
              <a:off x="1639887" y="285750"/>
              <a:ext cx="723901" cy="7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72" y="21600"/>
                  </a:moveTo>
                  <a:lnTo>
                    <a:pt x="21600" y="713"/>
                  </a:lnTo>
                  <a:lnTo>
                    <a:pt x="3052" y="0"/>
                  </a:lnTo>
                  <a:lnTo>
                    <a:pt x="0" y="18602"/>
                  </a:lnTo>
                  <a:lnTo>
                    <a:pt x="18572" y="21600"/>
                  </a:lnTo>
                  <a:close/>
                </a:path>
              </a:pathLst>
            </a:custGeom>
            <a:solidFill>
              <a:srgbClr val="A0A0A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6799" tIns="46799" rIns="46799" bIns="4679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89" name="形状"/>
            <p:cNvSpPr/>
            <p:nvPr/>
          </p:nvSpPr>
          <p:spPr>
            <a:xfrm>
              <a:off x="2262187" y="307975"/>
              <a:ext cx="641351" cy="70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18" y="0"/>
                  </a:moveTo>
                  <a:lnTo>
                    <a:pt x="21600" y="4816"/>
                  </a:lnTo>
                  <a:lnTo>
                    <a:pt x="19010" y="21600"/>
                  </a:lnTo>
                  <a:lnTo>
                    <a:pt x="0" y="21078"/>
                  </a:lnTo>
                  <a:lnTo>
                    <a:pt x="3418" y="0"/>
                  </a:ln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6799" tIns="46799" rIns="46799" bIns="4679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90" name="形状"/>
            <p:cNvSpPr/>
            <p:nvPr/>
          </p:nvSpPr>
          <p:spPr>
            <a:xfrm>
              <a:off x="1722437" y="355600"/>
              <a:ext cx="520701" cy="530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69"/>
                  </a:moveTo>
                  <a:lnTo>
                    <a:pt x="18528" y="21600"/>
                  </a:lnTo>
                  <a:lnTo>
                    <a:pt x="0" y="19167"/>
                  </a:lnTo>
                  <a:lnTo>
                    <a:pt x="3138" y="0"/>
                  </a:lnTo>
                  <a:lnTo>
                    <a:pt x="21600" y="969"/>
                  </a:lnTo>
                  <a:close/>
                </a:path>
              </a:pathLst>
            </a:custGeom>
            <a:solidFill>
              <a:srgbClr val="00FF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6799" tIns="46799" rIns="46799" bIns="4679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grpSp>
          <p:nvGrpSpPr>
            <p:cNvPr id="98" name="成组"/>
            <p:cNvGrpSpPr/>
            <p:nvPr/>
          </p:nvGrpSpPr>
          <p:grpSpPr>
            <a:xfrm>
              <a:off x="1525587" y="992187"/>
              <a:ext cx="509589" cy="328614"/>
              <a:chOff x="0" y="0"/>
              <a:chExt cx="509587" cy="328612"/>
            </a:xfrm>
          </p:grpSpPr>
          <p:sp>
            <p:nvSpPr>
              <p:cNvPr id="91" name="形状"/>
              <p:cNvSpPr/>
              <p:nvPr/>
            </p:nvSpPr>
            <p:spPr>
              <a:xfrm>
                <a:off x="0" y="0"/>
                <a:ext cx="509588" cy="328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6504"/>
                    </a:lnTo>
                    <a:lnTo>
                      <a:pt x="21600" y="21600"/>
                    </a:lnTo>
                    <a:lnTo>
                      <a:pt x="0" y="12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6799" tIns="46799" rIns="46799" bIns="4679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92" name="线条"/>
              <p:cNvSpPr/>
              <p:nvPr/>
            </p:nvSpPr>
            <p:spPr>
              <a:xfrm flipH="1" flipV="1">
                <a:off x="44449" y="79374"/>
                <a:ext cx="134939" cy="3016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" name="线条"/>
              <p:cNvSpPr/>
              <p:nvPr/>
            </p:nvSpPr>
            <p:spPr>
              <a:xfrm>
                <a:off x="249237" y="125412"/>
                <a:ext cx="177801" cy="365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4" name="线条"/>
              <p:cNvSpPr/>
              <p:nvPr/>
            </p:nvSpPr>
            <p:spPr>
              <a:xfrm>
                <a:off x="214312" y="41275"/>
                <a:ext cx="1588" cy="2127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5" name="线条"/>
              <p:cNvSpPr/>
              <p:nvPr/>
            </p:nvSpPr>
            <p:spPr>
              <a:xfrm>
                <a:off x="458787" y="90487"/>
                <a:ext cx="1588" cy="23177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6" name="线条"/>
              <p:cNvSpPr/>
              <p:nvPr/>
            </p:nvSpPr>
            <p:spPr>
              <a:xfrm>
                <a:off x="1587" y="85725"/>
                <a:ext cx="463551" cy="10795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7" name="线条"/>
              <p:cNvSpPr/>
              <p:nvPr/>
            </p:nvSpPr>
            <p:spPr>
              <a:xfrm flipH="1" flipV="1">
                <a:off x="0" y="50799"/>
                <a:ext cx="465138" cy="100014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30" name="成组"/>
            <p:cNvGrpSpPr/>
            <p:nvPr/>
          </p:nvGrpSpPr>
          <p:grpSpPr>
            <a:xfrm>
              <a:off x="1000124" y="1000125"/>
              <a:ext cx="1220789" cy="565151"/>
              <a:chOff x="0" y="0"/>
              <a:chExt cx="1220787" cy="565150"/>
            </a:xfrm>
          </p:grpSpPr>
          <p:grpSp>
            <p:nvGrpSpPr>
              <p:cNvPr id="101" name="成组"/>
              <p:cNvGrpSpPr/>
              <p:nvPr/>
            </p:nvGrpSpPr>
            <p:grpSpPr>
              <a:xfrm>
                <a:off x="944562" y="306387"/>
                <a:ext cx="198438" cy="133351"/>
                <a:chOff x="0" y="0"/>
                <a:chExt cx="198437" cy="133350"/>
              </a:xfrm>
            </p:grpSpPr>
            <p:sp>
              <p:nvSpPr>
                <p:cNvPr id="99" name="形状"/>
                <p:cNvSpPr/>
                <p:nvPr/>
              </p:nvSpPr>
              <p:spPr>
                <a:xfrm>
                  <a:off x="139700" y="0"/>
                  <a:ext cx="58738" cy="133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300" y="0"/>
                      </a:moveTo>
                      <a:lnTo>
                        <a:pt x="21600" y="20229"/>
                      </a:lnTo>
                      <a:lnTo>
                        <a:pt x="6300" y="21600"/>
                      </a:lnTo>
                      <a:lnTo>
                        <a:pt x="0" y="1029"/>
                      </a:lnTo>
                      <a:lnTo>
                        <a:pt x="1530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00" name="形状"/>
                <p:cNvSpPr/>
                <p:nvPr/>
              </p:nvSpPr>
              <p:spPr>
                <a:xfrm>
                  <a:off x="0" y="17462"/>
                  <a:ext cx="157163" cy="115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646" y="789"/>
                      </a:moveTo>
                      <a:lnTo>
                        <a:pt x="21600" y="21600"/>
                      </a:lnTo>
                      <a:lnTo>
                        <a:pt x="0" y="10751"/>
                      </a:lnTo>
                      <a:lnTo>
                        <a:pt x="8575" y="7595"/>
                      </a:lnTo>
                      <a:lnTo>
                        <a:pt x="16064" y="12427"/>
                      </a:lnTo>
                      <a:lnTo>
                        <a:pt x="13785" y="0"/>
                      </a:lnTo>
                      <a:lnTo>
                        <a:pt x="19646" y="78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</p:grpSp>
          <p:grpSp>
            <p:nvGrpSpPr>
              <p:cNvPr id="129" name="成组"/>
              <p:cNvGrpSpPr/>
              <p:nvPr/>
            </p:nvGrpSpPr>
            <p:grpSpPr>
              <a:xfrm>
                <a:off x="-1" y="0"/>
                <a:ext cx="1220789" cy="565151"/>
                <a:chOff x="0" y="0"/>
                <a:chExt cx="1220787" cy="565150"/>
              </a:xfrm>
            </p:grpSpPr>
            <p:sp>
              <p:nvSpPr>
                <p:cNvPr id="102" name="形状"/>
                <p:cNvSpPr/>
                <p:nvPr/>
              </p:nvSpPr>
              <p:spPr>
                <a:xfrm>
                  <a:off x="3175" y="0"/>
                  <a:ext cx="1195388" cy="5000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9198"/>
                      </a:moveTo>
                      <a:lnTo>
                        <a:pt x="11259" y="21600"/>
                      </a:lnTo>
                      <a:lnTo>
                        <a:pt x="0" y="9450"/>
                      </a:lnTo>
                      <a:lnTo>
                        <a:pt x="8620" y="0"/>
                      </a:lnTo>
                      <a:lnTo>
                        <a:pt x="21600" y="919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03" name="形状"/>
                <p:cNvSpPr/>
                <p:nvPr/>
              </p:nvSpPr>
              <p:spPr>
                <a:xfrm>
                  <a:off x="622300" y="209550"/>
                  <a:ext cx="598488" cy="3524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827" y="0"/>
                      </a:moveTo>
                      <a:lnTo>
                        <a:pt x="0" y="17903"/>
                      </a:lnTo>
                      <a:lnTo>
                        <a:pt x="602" y="21600"/>
                      </a:lnTo>
                      <a:lnTo>
                        <a:pt x="21600" y="3373"/>
                      </a:lnTo>
                      <a:lnTo>
                        <a:pt x="20827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04" name="形状"/>
                <p:cNvSpPr/>
                <p:nvPr/>
              </p:nvSpPr>
              <p:spPr>
                <a:xfrm>
                  <a:off x="-1" y="219075"/>
                  <a:ext cx="639764" cy="3460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20956" y="17571"/>
                      </a:lnTo>
                      <a:lnTo>
                        <a:pt x="0" y="0"/>
                      </a:lnTo>
                      <a:lnTo>
                        <a:pt x="724" y="3171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05" name="形状"/>
                <p:cNvSpPr/>
                <p:nvPr/>
              </p:nvSpPr>
              <p:spPr>
                <a:xfrm>
                  <a:off x="484187" y="236537"/>
                  <a:ext cx="479426" cy="2190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5569"/>
                      </a:moveTo>
                      <a:lnTo>
                        <a:pt x="14126" y="0"/>
                      </a:lnTo>
                      <a:lnTo>
                        <a:pt x="0" y="15094"/>
                      </a:lnTo>
                      <a:lnTo>
                        <a:pt x="7152" y="21600"/>
                      </a:lnTo>
                      <a:lnTo>
                        <a:pt x="21600" y="5569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06" name="形状"/>
                <p:cNvSpPr/>
                <p:nvPr/>
              </p:nvSpPr>
              <p:spPr>
                <a:xfrm>
                  <a:off x="60325" y="80962"/>
                  <a:ext cx="708025" cy="295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0529"/>
                      </a:moveTo>
                      <a:lnTo>
                        <a:pt x="12180" y="21600"/>
                      </a:lnTo>
                      <a:lnTo>
                        <a:pt x="0" y="9252"/>
                      </a:lnTo>
                      <a:lnTo>
                        <a:pt x="8814" y="0"/>
                      </a:lnTo>
                      <a:lnTo>
                        <a:pt x="21600" y="10529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07" name="形状"/>
                <p:cNvSpPr/>
                <p:nvPr/>
              </p:nvSpPr>
              <p:spPr>
                <a:xfrm>
                  <a:off x="360362" y="15875"/>
                  <a:ext cx="781051" cy="2698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122" y="21600"/>
                      </a:moveTo>
                      <a:lnTo>
                        <a:pt x="21600" y="15659"/>
                      </a:lnTo>
                      <a:lnTo>
                        <a:pt x="3512" y="0"/>
                      </a:lnTo>
                      <a:lnTo>
                        <a:pt x="0" y="4498"/>
                      </a:lnTo>
                      <a:lnTo>
                        <a:pt x="17122" y="2160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08" name="线条"/>
                <p:cNvSpPr/>
                <p:nvPr/>
              </p:nvSpPr>
              <p:spPr>
                <a:xfrm flipH="1" flipV="1">
                  <a:off x="452437" y="26987"/>
                  <a:ext cx="674688" cy="212726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09" name="线条"/>
                <p:cNvSpPr/>
                <p:nvPr/>
              </p:nvSpPr>
              <p:spPr>
                <a:xfrm flipH="1" flipV="1">
                  <a:off x="417512" y="41274"/>
                  <a:ext cx="652463" cy="214314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0" name="线条"/>
                <p:cNvSpPr/>
                <p:nvPr/>
              </p:nvSpPr>
              <p:spPr>
                <a:xfrm flipH="1" flipV="1">
                  <a:off x="390525" y="58737"/>
                  <a:ext cx="638175" cy="220663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1" name="线条"/>
                <p:cNvSpPr/>
                <p:nvPr/>
              </p:nvSpPr>
              <p:spPr>
                <a:xfrm flipH="1" flipV="1">
                  <a:off x="309562" y="95250"/>
                  <a:ext cx="627063" cy="227013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2" name="线条"/>
                <p:cNvSpPr/>
                <p:nvPr/>
              </p:nvSpPr>
              <p:spPr>
                <a:xfrm flipH="1" flipV="1">
                  <a:off x="261937" y="117475"/>
                  <a:ext cx="622301" cy="230188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3" name="线条"/>
                <p:cNvSpPr/>
                <p:nvPr/>
              </p:nvSpPr>
              <p:spPr>
                <a:xfrm flipH="1" flipV="1">
                  <a:off x="238125" y="146049"/>
                  <a:ext cx="582613" cy="225426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4" name="线条"/>
                <p:cNvSpPr/>
                <p:nvPr/>
              </p:nvSpPr>
              <p:spPr>
                <a:xfrm flipH="1" flipV="1">
                  <a:off x="193674" y="166687"/>
                  <a:ext cx="565151" cy="227013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5" name="线条"/>
                <p:cNvSpPr/>
                <p:nvPr/>
              </p:nvSpPr>
              <p:spPr>
                <a:xfrm flipH="1" flipV="1">
                  <a:off x="146049" y="195262"/>
                  <a:ext cx="549276" cy="223838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6" name="线条"/>
                <p:cNvSpPr/>
                <p:nvPr/>
              </p:nvSpPr>
              <p:spPr>
                <a:xfrm flipH="1">
                  <a:off x="593724" y="274637"/>
                  <a:ext cx="315914" cy="163514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7" name="线条"/>
                <p:cNvSpPr/>
                <p:nvPr/>
              </p:nvSpPr>
              <p:spPr>
                <a:xfrm flipH="1">
                  <a:off x="531812" y="252412"/>
                  <a:ext cx="311151" cy="155576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8" name="线条"/>
                <p:cNvSpPr/>
                <p:nvPr/>
              </p:nvSpPr>
              <p:spPr>
                <a:xfrm flipH="1">
                  <a:off x="400050" y="203200"/>
                  <a:ext cx="303213" cy="147638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9" name="线条"/>
                <p:cNvSpPr/>
                <p:nvPr/>
              </p:nvSpPr>
              <p:spPr>
                <a:xfrm flipH="1">
                  <a:off x="330200" y="177799"/>
                  <a:ext cx="301625" cy="146052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0" name="线条"/>
                <p:cNvSpPr/>
                <p:nvPr/>
              </p:nvSpPr>
              <p:spPr>
                <a:xfrm flipH="1">
                  <a:off x="265112" y="153987"/>
                  <a:ext cx="292101" cy="146051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1" name="线条"/>
                <p:cNvSpPr/>
                <p:nvPr/>
              </p:nvSpPr>
              <p:spPr>
                <a:xfrm flipH="1">
                  <a:off x="204787" y="130175"/>
                  <a:ext cx="285751" cy="139700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2" name="线条"/>
                <p:cNvSpPr/>
                <p:nvPr/>
              </p:nvSpPr>
              <p:spPr>
                <a:xfrm flipH="1">
                  <a:off x="141287" y="106362"/>
                  <a:ext cx="287338" cy="133351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3" name="线条"/>
                <p:cNvSpPr/>
                <p:nvPr/>
              </p:nvSpPr>
              <p:spPr>
                <a:xfrm flipH="1">
                  <a:off x="893762" y="182562"/>
                  <a:ext cx="152401" cy="71439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4" name="线条"/>
                <p:cNvSpPr/>
                <p:nvPr/>
              </p:nvSpPr>
              <p:spPr>
                <a:xfrm flipH="1">
                  <a:off x="803274" y="152399"/>
                  <a:ext cx="141289" cy="71439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5" name="线条"/>
                <p:cNvSpPr/>
                <p:nvPr/>
              </p:nvSpPr>
              <p:spPr>
                <a:xfrm flipH="1">
                  <a:off x="711200" y="125412"/>
                  <a:ext cx="144463" cy="68263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6" name="线条"/>
                <p:cNvSpPr/>
                <p:nvPr/>
              </p:nvSpPr>
              <p:spPr>
                <a:xfrm flipH="1">
                  <a:off x="622300" y="98425"/>
                  <a:ext cx="144463" cy="65088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7" name="线条"/>
                <p:cNvSpPr/>
                <p:nvPr/>
              </p:nvSpPr>
              <p:spPr>
                <a:xfrm flipH="1">
                  <a:off x="539750" y="69850"/>
                  <a:ext cx="130175" cy="63500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8" name="线条"/>
                <p:cNvSpPr/>
                <p:nvPr/>
              </p:nvSpPr>
              <p:spPr>
                <a:xfrm flipH="1">
                  <a:off x="441325" y="39687"/>
                  <a:ext cx="128588" cy="61913"/>
                </a:xfrm>
                <a:prstGeom prst="line">
                  <a:avLst/>
                </a:prstGeom>
                <a:noFill/>
                <a:ln w="12700" cap="flat">
                  <a:solidFill>
                    <a:srgbClr val="8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sp>
          <p:nvSpPr>
            <p:cNvPr id="131" name="时间…"/>
            <p:cNvSpPr/>
            <p:nvPr/>
          </p:nvSpPr>
          <p:spPr>
            <a:xfrm rot="364392">
              <a:off x="1812232" y="390265"/>
              <a:ext cx="36576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spcBef>
                  <a:spcPts val="600"/>
                </a:spcBef>
                <a:defRPr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时间</a:t>
              </a:r>
            </a:p>
            <a:p>
              <a:pPr algn="r">
                <a:spcBef>
                  <a:spcPts val="600"/>
                </a:spcBef>
                <a:defRPr sz="1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序列</a:t>
              </a:r>
            </a:p>
          </p:txBody>
        </p:sp>
        <p:grpSp>
          <p:nvGrpSpPr>
            <p:cNvPr id="177" name="成组"/>
            <p:cNvGrpSpPr/>
            <p:nvPr/>
          </p:nvGrpSpPr>
          <p:grpSpPr>
            <a:xfrm>
              <a:off x="0" y="0"/>
              <a:ext cx="1620838" cy="2119313"/>
              <a:chOff x="0" y="0"/>
              <a:chExt cx="1620837" cy="2119312"/>
            </a:xfrm>
          </p:grpSpPr>
          <p:grpSp>
            <p:nvGrpSpPr>
              <p:cNvPr id="146" name="成组"/>
              <p:cNvGrpSpPr/>
              <p:nvPr/>
            </p:nvGrpSpPr>
            <p:grpSpPr>
              <a:xfrm>
                <a:off x="300037" y="46037"/>
                <a:ext cx="541339" cy="569914"/>
                <a:chOff x="0" y="0"/>
                <a:chExt cx="541337" cy="569912"/>
              </a:xfrm>
            </p:grpSpPr>
            <p:grpSp>
              <p:nvGrpSpPr>
                <p:cNvPr id="134" name="成组"/>
                <p:cNvGrpSpPr/>
                <p:nvPr/>
              </p:nvGrpSpPr>
              <p:grpSpPr>
                <a:xfrm>
                  <a:off x="0" y="0"/>
                  <a:ext cx="541338" cy="569913"/>
                  <a:chOff x="0" y="0"/>
                  <a:chExt cx="541337" cy="569912"/>
                </a:xfrm>
              </p:grpSpPr>
              <p:sp>
                <p:nvSpPr>
                  <p:cNvPr id="132" name="形状"/>
                  <p:cNvSpPr/>
                  <p:nvPr/>
                </p:nvSpPr>
                <p:spPr>
                  <a:xfrm>
                    <a:off x="0" y="0"/>
                    <a:ext cx="541338" cy="5699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022" y="663"/>
                        </a:moveTo>
                        <a:lnTo>
                          <a:pt x="17805" y="1527"/>
                        </a:lnTo>
                        <a:lnTo>
                          <a:pt x="18849" y="3275"/>
                        </a:lnTo>
                        <a:lnTo>
                          <a:pt x="19702" y="5706"/>
                        </a:lnTo>
                        <a:lnTo>
                          <a:pt x="19829" y="6731"/>
                        </a:lnTo>
                        <a:lnTo>
                          <a:pt x="19702" y="7676"/>
                        </a:lnTo>
                        <a:lnTo>
                          <a:pt x="19323" y="8379"/>
                        </a:lnTo>
                        <a:lnTo>
                          <a:pt x="19892" y="9685"/>
                        </a:lnTo>
                        <a:lnTo>
                          <a:pt x="20620" y="10931"/>
                        </a:lnTo>
                        <a:lnTo>
                          <a:pt x="20967" y="11353"/>
                        </a:lnTo>
                        <a:lnTo>
                          <a:pt x="21284" y="11674"/>
                        </a:lnTo>
                        <a:lnTo>
                          <a:pt x="21505" y="11975"/>
                        </a:lnTo>
                        <a:lnTo>
                          <a:pt x="21600" y="12357"/>
                        </a:lnTo>
                        <a:lnTo>
                          <a:pt x="21473" y="12719"/>
                        </a:lnTo>
                        <a:lnTo>
                          <a:pt x="21189" y="12839"/>
                        </a:lnTo>
                        <a:lnTo>
                          <a:pt x="20303" y="13040"/>
                        </a:lnTo>
                        <a:lnTo>
                          <a:pt x="19924" y="13221"/>
                        </a:lnTo>
                        <a:lnTo>
                          <a:pt x="19797" y="13683"/>
                        </a:lnTo>
                        <a:lnTo>
                          <a:pt x="19892" y="14206"/>
                        </a:lnTo>
                        <a:lnTo>
                          <a:pt x="20272" y="15030"/>
                        </a:lnTo>
                        <a:lnTo>
                          <a:pt x="20082" y="15431"/>
                        </a:lnTo>
                        <a:lnTo>
                          <a:pt x="19702" y="15773"/>
                        </a:lnTo>
                        <a:lnTo>
                          <a:pt x="19829" y="16074"/>
                        </a:lnTo>
                        <a:lnTo>
                          <a:pt x="19892" y="16336"/>
                        </a:lnTo>
                        <a:lnTo>
                          <a:pt x="19702" y="16637"/>
                        </a:lnTo>
                        <a:lnTo>
                          <a:pt x="19323" y="16798"/>
                        </a:lnTo>
                        <a:lnTo>
                          <a:pt x="19070" y="17220"/>
                        </a:lnTo>
                        <a:lnTo>
                          <a:pt x="19070" y="17863"/>
                        </a:lnTo>
                        <a:lnTo>
                          <a:pt x="18880" y="18265"/>
                        </a:lnTo>
                        <a:lnTo>
                          <a:pt x="18532" y="18606"/>
                        </a:lnTo>
                        <a:lnTo>
                          <a:pt x="18121" y="18847"/>
                        </a:lnTo>
                        <a:lnTo>
                          <a:pt x="17552" y="18988"/>
                        </a:lnTo>
                        <a:lnTo>
                          <a:pt x="16888" y="19068"/>
                        </a:lnTo>
                        <a:lnTo>
                          <a:pt x="15307" y="18988"/>
                        </a:lnTo>
                        <a:lnTo>
                          <a:pt x="13852" y="18847"/>
                        </a:lnTo>
                        <a:lnTo>
                          <a:pt x="11733" y="21600"/>
                        </a:lnTo>
                        <a:lnTo>
                          <a:pt x="2846" y="18244"/>
                        </a:lnTo>
                        <a:lnTo>
                          <a:pt x="3700" y="17099"/>
                        </a:lnTo>
                        <a:lnTo>
                          <a:pt x="4175" y="16034"/>
                        </a:lnTo>
                        <a:lnTo>
                          <a:pt x="4175" y="14567"/>
                        </a:lnTo>
                        <a:lnTo>
                          <a:pt x="0" y="11433"/>
                        </a:lnTo>
                        <a:lnTo>
                          <a:pt x="0" y="4019"/>
                        </a:lnTo>
                        <a:lnTo>
                          <a:pt x="2182" y="1969"/>
                        </a:lnTo>
                        <a:lnTo>
                          <a:pt x="4934" y="904"/>
                        </a:lnTo>
                        <a:lnTo>
                          <a:pt x="7811" y="0"/>
                        </a:lnTo>
                        <a:lnTo>
                          <a:pt x="11606" y="422"/>
                        </a:lnTo>
                        <a:lnTo>
                          <a:pt x="15022" y="663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6350" cap="flat">
                    <a:solidFill>
                      <a:srgbClr val="402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6799" tIns="46799" rIns="46799" bIns="4679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</a:p>
                </p:txBody>
              </p:sp>
              <p:sp>
                <p:nvSpPr>
                  <p:cNvPr id="133" name="形状"/>
                  <p:cNvSpPr/>
                  <p:nvPr/>
                </p:nvSpPr>
                <p:spPr>
                  <a:xfrm>
                    <a:off x="228600" y="358775"/>
                    <a:ext cx="61913" cy="889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6289" y="10286"/>
                        </a:lnTo>
                        <a:lnTo>
                          <a:pt x="12030" y="15557"/>
                        </a:lnTo>
                        <a:lnTo>
                          <a:pt x="21600" y="21600"/>
                        </a:lnTo>
                        <a:lnTo>
                          <a:pt x="8749" y="16457"/>
                        </a:lnTo>
                        <a:lnTo>
                          <a:pt x="2461" y="102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6799" tIns="46799" rIns="46799" bIns="4679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</a:p>
                </p:txBody>
              </p:sp>
            </p:grpSp>
            <p:grpSp>
              <p:nvGrpSpPr>
                <p:cNvPr id="142" name="成组"/>
                <p:cNvGrpSpPr/>
                <p:nvPr/>
              </p:nvGrpSpPr>
              <p:grpSpPr>
                <a:xfrm>
                  <a:off x="352424" y="185737"/>
                  <a:ext cx="160339" cy="257176"/>
                  <a:chOff x="0" y="0"/>
                  <a:chExt cx="160337" cy="257174"/>
                </a:xfrm>
              </p:grpSpPr>
              <p:sp>
                <p:nvSpPr>
                  <p:cNvPr id="135" name="形状"/>
                  <p:cNvSpPr/>
                  <p:nvPr/>
                </p:nvSpPr>
                <p:spPr>
                  <a:xfrm>
                    <a:off x="36512" y="39687"/>
                    <a:ext cx="66676" cy="365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313" y="0"/>
                        </a:moveTo>
                        <a:lnTo>
                          <a:pt x="18042" y="2579"/>
                        </a:lnTo>
                        <a:lnTo>
                          <a:pt x="21600" y="5481"/>
                        </a:lnTo>
                        <a:lnTo>
                          <a:pt x="16772" y="4513"/>
                        </a:lnTo>
                        <a:lnTo>
                          <a:pt x="15501" y="11606"/>
                        </a:lnTo>
                        <a:lnTo>
                          <a:pt x="17534" y="14507"/>
                        </a:lnTo>
                        <a:lnTo>
                          <a:pt x="15755" y="14507"/>
                        </a:lnTo>
                        <a:lnTo>
                          <a:pt x="17026" y="21600"/>
                        </a:lnTo>
                        <a:lnTo>
                          <a:pt x="14739" y="14185"/>
                        </a:lnTo>
                        <a:lnTo>
                          <a:pt x="10419" y="14185"/>
                        </a:lnTo>
                        <a:lnTo>
                          <a:pt x="6607" y="11606"/>
                        </a:lnTo>
                        <a:lnTo>
                          <a:pt x="0" y="10961"/>
                        </a:lnTo>
                        <a:lnTo>
                          <a:pt x="6607" y="4191"/>
                        </a:lnTo>
                        <a:lnTo>
                          <a:pt x="1931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6799" tIns="46799" rIns="46799" bIns="4679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</a:p>
                </p:txBody>
              </p:sp>
              <p:sp>
                <p:nvSpPr>
                  <p:cNvPr id="136" name="形状"/>
                  <p:cNvSpPr/>
                  <p:nvPr/>
                </p:nvSpPr>
                <p:spPr>
                  <a:xfrm>
                    <a:off x="0" y="0"/>
                    <a:ext cx="115888" cy="238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11040"/>
                        </a:moveTo>
                        <a:lnTo>
                          <a:pt x="20718" y="19680"/>
                        </a:lnTo>
                        <a:lnTo>
                          <a:pt x="18220" y="21600"/>
                        </a:lnTo>
                        <a:lnTo>
                          <a:pt x="14988" y="15840"/>
                        </a:lnTo>
                        <a:lnTo>
                          <a:pt x="10580" y="11040"/>
                        </a:lnTo>
                        <a:lnTo>
                          <a:pt x="3380" y="10560"/>
                        </a:lnTo>
                        <a:lnTo>
                          <a:pt x="0" y="11520"/>
                        </a:lnTo>
                        <a:lnTo>
                          <a:pt x="5437" y="5280"/>
                        </a:lnTo>
                        <a:lnTo>
                          <a:pt x="9404" y="2400"/>
                        </a:lnTo>
                        <a:lnTo>
                          <a:pt x="8816" y="0"/>
                        </a:lnTo>
                        <a:lnTo>
                          <a:pt x="12490" y="3840"/>
                        </a:lnTo>
                        <a:lnTo>
                          <a:pt x="12049" y="1440"/>
                        </a:lnTo>
                        <a:lnTo>
                          <a:pt x="15135" y="5280"/>
                        </a:lnTo>
                        <a:lnTo>
                          <a:pt x="18073" y="5280"/>
                        </a:lnTo>
                        <a:lnTo>
                          <a:pt x="21600" y="110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6799" tIns="46799" rIns="46799" bIns="4679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</a:p>
                </p:txBody>
              </p:sp>
              <p:sp>
                <p:nvSpPr>
                  <p:cNvPr id="137" name="形状"/>
                  <p:cNvSpPr/>
                  <p:nvPr/>
                </p:nvSpPr>
                <p:spPr>
                  <a:xfrm>
                    <a:off x="100012" y="207962"/>
                    <a:ext cx="52389" cy="38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469"/>
                        </a:moveTo>
                        <a:lnTo>
                          <a:pt x="18054" y="926"/>
                        </a:lnTo>
                        <a:lnTo>
                          <a:pt x="15152" y="0"/>
                        </a:lnTo>
                        <a:lnTo>
                          <a:pt x="12573" y="2777"/>
                        </a:lnTo>
                        <a:lnTo>
                          <a:pt x="9027" y="5554"/>
                        </a:lnTo>
                        <a:lnTo>
                          <a:pt x="5481" y="8023"/>
                        </a:lnTo>
                        <a:lnTo>
                          <a:pt x="2257" y="9257"/>
                        </a:lnTo>
                        <a:lnTo>
                          <a:pt x="1612" y="6789"/>
                        </a:lnTo>
                        <a:lnTo>
                          <a:pt x="645" y="12034"/>
                        </a:lnTo>
                        <a:lnTo>
                          <a:pt x="0" y="16354"/>
                        </a:lnTo>
                        <a:lnTo>
                          <a:pt x="0" y="19131"/>
                        </a:lnTo>
                        <a:lnTo>
                          <a:pt x="1290" y="21600"/>
                        </a:lnTo>
                        <a:lnTo>
                          <a:pt x="967" y="17280"/>
                        </a:lnTo>
                        <a:lnTo>
                          <a:pt x="2579" y="12034"/>
                        </a:lnTo>
                        <a:lnTo>
                          <a:pt x="9027" y="9874"/>
                        </a:lnTo>
                        <a:lnTo>
                          <a:pt x="12896" y="11417"/>
                        </a:lnTo>
                        <a:lnTo>
                          <a:pt x="16442" y="12034"/>
                        </a:lnTo>
                        <a:lnTo>
                          <a:pt x="20310" y="7097"/>
                        </a:lnTo>
                        <a:lnTo>
                          <a:pt x="21600" y="2469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6799" tIns="46799" rIns="46799" bIns="4679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</a:p>
                </p:txBody>
              </p:sp>
              <p:sp>
                <p:nvSpPr>
                  <p:cNvPr id="138" name="形状"/>
                  <p:cNvSpPr/>
                  <p:nvPr/>
                </p:nvSpPr>
                <p:spPr>
                  <a:xfrm>
                    <a:off x="120650" y="244475"/>
                    <a:ext cx="19050" cy="12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3600"/>
                        </a:moveTo>
                        <a:lnTo>
                          <a:pt x="9000" y="0"/>
                        </a:lnTo>
                        <a:lnTo>
                          <a:pt x="0" y="7200"/>
                        </a:lnTo>
                        <a:lnTo>
                          <a:pt x="11700" y="21600"/>
                        </a:lnTo>
                        <a:lnTo>
                          <a:pt x="21600" y="360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6799" tIns="46799" rIns="46799" bIns="4679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</a:p>
                </p:txBody>
              </p:sp>
              <p:sp>
                <p:nvSpPr>
                  <p:cNvPr id="139" name="形状"/>
                  <p:cNvSpPr/>
                  <p:nvPr/>
                </p:nvSpPr>
                <p:spPr>
                  <a:xfrm>
                    <a:off x="138112" y="143668"/>
                    <a:ext cx="22226" cy="12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10400" y="0"/>
                        </a:lnTo>
                        <a:lnTo>
                          <a:pt x="1600" y="7200"/>
                        </a:lnTo>
                        <a:lnTo>
                          <a:pt x="0" y="18720"/>
                        </a:lnTo>
                        <a:lnTo>
                          <a:pt x="4800" y="21600"/>
                        </a:lnTo>
                        <a:lnTo>
                          <a:pt x="11200" y="1584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6799" tIns="46799" rIns="46799" bIns="4679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</a:p>
                </p:txBody>
              </p:sp>
              <p:sp>
                <p:nvSpPr>
                  <p:cNvPr id="140" name="形状"/>
                  <p:cNvSpPr/>
                  <p:nvPr/>
                </p:nvSpPr>
                <p:spPr>
                  <a:xfrm>
                    <a:off x="115887" y="138112"/>
                    <a:ext cx="12701" cy="190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308" y="0"/>
                        </a:moveTo>
                        <a:lnTo>
                          <a:pt x="4985" y="7406"/>
                        </a:lnTo>
                        <a:lnTo>
                          <a:pt x="11631" y="17280"/>
                        </a:lnTo>
                        <a:lnTo>
                          <a:pt x="21600" y="21600"/>
                        </a:lnTo>
                        <a:lnTo>
                          <a:pt x="6646" y="18514"/>
                        </a:lnTo>
                        <a:lnTo>
                          <a:pt x="0" y="14811"/>
                        </a:lnTo>
                        <a:lnTo>
                          <a:pt x="0" y="9874"/>
                        </a:lnTo>
                        <a:lnTo>
                          <a:pt x="8308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6799" tIns="46799" rIns="46799" bIns="4679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</a:p>
                </p:txBody>
              </p:sp>
              <p:sp>
                <p:nvSpPr>
                  <p:cNvPr id="141" name="形状"/>
                  <p:cNvSpPr/>
                  <p:nvPr/>
                </p:nvSpPr>
                <p:spPr>
                  <a:xfrm>
                    <a:off x="55562" y="47625"/>
                    <a:ext cx="14288" cy="12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21600" y="21600"/>
                        </a:lnTo>
                        <a:lnTo>
                          <a:pt x="13200" y="16200"/>
                        </a:lnTo>
                        <a:lnTo>
                          <a:pt x="6000" y="14400"/>
                        </a:lnTo>
                        <a:lnTo>
                          <a:pt x="0" y="14400"/>
                        </a:lnTo>
                        <a:lnTo>
                          <a:pt x="7200" y="3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6799" tIns="46799" rIns="46799" bIns="4679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</a:p>
                </p:txBody>
              </p:sp>
            </p:grpSp>
            <p:grpSp>
              <p:nvGrpSpPr>
                <p:cNvPr id="145" name="成组"/>
                <p:cNvGrpSpPr/>
                <p:nvPr/>
              </p:nvGrpSpPr>
              <p:grpSpPr>
                <a:xfrm>
                  <a:off x="171450" y="204787"/>
                  <a:ext cx="74613" cy="120651"/>
                  <a:chOff x="0" y="0"/>
                  <a:chExt cx="74612" cy="120650"/>
                </a:xfrm>
              </p:grpSpPr>
              <p:sp>
                <p:nvSpPr>
                  <p:cNvPr id="143" name="形状"/>
                  <p:cNvSpPr/>
                  <p:nvPr/>
                </p:nvSpPr>
                <p:spPr>
                  <a:xfrm>
                    <a:off x="15875" y="12700"/>
                    <a:ext cx="46038" cy="904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4193"/>
                        </a:moveTo>
                        <a:lnTo>
                          <a:pt x="14897" y="1652"/>
                        </a:lnTo>
                        <a:lnTo>
                          <a:pt x="7076" y="2287"/>
                        </a:lnTo>
                        <a:lnTo>
                          <a:pt x="2979" y="5718"/>
                        </a:lnTo>
                        <a:lnTo>
                          <a:pt x="1862" y="10546"/>
                        </a:lnTo>
                        <a:lnTo>
                          <a:pt x="2979" y="14485"/>
                        </a:lnTo>
                        <a:lnTo>
                          <a:pt x="5586" y="17661"/>
                        </a:lnTo>
                        <a:lnTo>
                          <a:pt x="9310" y="12833"/>
                        </a:lnTo>
                        <a:lnTo>
                          <a:pt x="12662" y="10038"/>
                        </a:lnTo>
                        <a:lnTo>
                          <a:pt x="20483" y="8386"/>
                        </a:lnTo>
                        <a:lnTo>
                          <a:pt x="14524" y="12071"/>
                        </a:lnTo>
                        <a:lnTo>
                          <a:pt x="8566" y="15247"/>
                        </a:lnTo>
                        <a:lnTo>
                          <a:pt x="7821" y="18551"/>
                        </a:lnTo>
                        <a:lnTo>
                          <a:pt x="10428" y="21092"/>
                        </a:lnTo>
                        <a:lnTo>
                          <a:pt x="14152" y="21600"/>
                        </a:lnTo>
                        <a:lnTo>
                          <a:pt x="4469" y="20711"/>
                        </a:lnTo>
                        <a:lnTo>
                          <a:pt x="372" y="16136"/>
                        </a:lnTo>
                        <a:lnTo>
                          <a:pt x="0" y="10165"/>
                        </a:lnTo>
                        <a:lnTo>
                          <a:pt x="372" y="4701"/>
                        </a:lnTo>
                        <a:lnTo>
                          <a:pt x="5586" y="1271"/>
                        </a:lnTo>
                        <a:lnTo>
                          <a:pt x="12290" y="0"/>
                        </a:lnTo>
                        <a:lnTo>
                          <a:pt x="18621" y="762"/>
                        </a:lnTo>
                        <a:lnTo>
                          <a:pt x="21600" y="4193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6799" tIns="46799" rIns="46799" bIns="4679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</a:p>
                </p:txBody>
              </p:sp>
              <p:sp>
                <p:nvSpPr>
                  <p:cNvPr id="144" name="形状"/>
                  <p:cNvSpPr/>
                  <p:nvPr/>
                </p:nvSpPr>
                <p:spPr>
                  <a:xfrm>
                    <a:off x="0" y="0"/>
                    <a:ext cx="74613" cy="1206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5211"/>
                        </a:moveTo>
                        <a:lnTo>
                          <a:pt x="18189" y="1800"/>
                        </a:lnTo>
                        <a:lnTo>
                          <a:pt x="12733" y="853"/>
                        </a:lnTo>
                        <a:lnTo>
                          <a:pt x="5684" y="1421"/>
                        </a:lnTo>
                        <a:lnTo>
                          <a:pt x="3411" y="3411"/>
                        </a:lnTo>
                        <a:lnTo>
                          <a:pt x="1592" y="6632"/>
                        </a:lnTo>
                        <a:lnTo>
                          <a:pt x="1592" y="9379"/>
                        </a:lnTo>
                        <a:lnTo>
                          <a:pt x="2501" y="11179"/>
                        </a:lnTo>
                        <a:lnTo>
                          <a:pt x="2501" y="13832"/>
                        </a:lnTo>
                        <a:lnTo>
                          <a:pt x="3638" y="16768"/>
                        </a:lnTo>
                        <a:lnTo>
                          <a:pt x="8185" y="19895"/>
                        </a:lnTo>
                        <a:lnTo>
                          <a:pt x="15006" y="19895"/>
                        </a:lnTo>
                        <a:lnTo>
                          <a:pt x="15006" y="20368"/>
                        </a:lnTo>
                        <a:lnTo>
                          <a:pt x="12278" y="21600"/>
                        </a:lnTo>
                        <a:lnTo>
                          <a:pt x="8867" y="21316"/>
                        </a:lnTo>
                        <a:lnTo>
                          <a:pt x="4775" y="20274"/>
                        </a:lnTo>
                        <a:lnTo>
                          <a:pt x="1137" y="17053"/>
                        </a:lnTo>
                        <a:lnTo>
                          <a:pt x="909" y="12032"/>
                        </a:lnTo>
                        <a:lnTo>
                          <a:pt x="0" y="8716"/>
                        </a:lnTo>
                        <a:lnTo>
                          <a:pt x="0" y="5874"/>
                        </a:lnTo>
                        <a:lnTo>
                          <a:pt x="2046" y="3032"/>
                        </a:lnTo>
                        <a:lnTo>
                          <a:pt x="4320" y="853"/>
                        </a:lnTo>
                        <a:lnTo>
                          <a:pt x="10004" y="0"/>
                        </a:lnTo>
                        <a:lnTo>
                          <a:pt x="18189" y="474"/>
                        </a:lnTo>
                        <a:lnTo>
                          <a:pt x="21145" y="1800"/>
                        </a:lnTo>
                        <a:lnTo>
                          <a:pt x="21600" y="5211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6799" tIns="46799" rIns="46799" bIns="4679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</a:p>
                </p:txBody>
              </p:sp>
            </p:grpSp>
          </p:grpSp>
          <p:sp>
            <p:nvSpPr>
              <p:cNvPr id="147" name="形状"/>
              <p:cNvSpPr/>
              <p:nvPr/>
            </p:nvSpPr>
            <p:spPr>
              <a:xfrm>
                <a:off x="161925" y="498475"/>
                <a:ext cx="1420813" cy="1620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05" y="1121"/>
                    </a:moveTo>
                    <a:lnTo>
                      <a:pt x="3175" y="0"/>
                    </a:lnTo>
                    <a:lnTo>
                      <a:pt x="6846" y="1396"/>
                    </a:lnTo>
                    <a:lnTo>
                      <a:pt x="6459" y="2278"/>
                    </a:lnTo>
                    <a:lnTo>
                      <a:pt x="6967" y="3138"/>
                    </a:lnTo>
                    <a:lnTo>
                      <a:pt x="7546" y="3942"/>
                    </a:lnTo>
                    <a:lnTo>
                      <a:pt x="8367" y="5331"/>
                    </a:lnTo>
                    <a:lnTo>
                      <a:pt x="9418" y="6509"/>
                    </a:lnTo>
                    <a:lnTo>
                      <a:pt x="9744" y="7200"/>
                    </a:lnTo>
                    <a:lnTo>
                      <a:pt x="9816" y="7658"/>
                    </a:lnTo>
                    <a:lnTo>
                      <a:pt x="9792" y="8187"/>
                    </a:lnTo>
                    <a:lnTo>
                      <a:pt x="9647" y="8674"/>
                    </a:lnTo>
                    <a:lnTo>
                      <a:pt x="9502" y="9104"/>
                    </a:lnTo>
                    <a:lnTo>
                      <a:pt x="9502" y="9619"/>
                    </a:lnTo>
                    <a:lnTo>
                      <a:pt x="12979" y="10296"/>
                    </a:lnTo>
                    <a:lnTo>
                      <a:pt x="14947" y="10472"/>
                    </a:lnTo>
                    <a:lnTo>
                      <a:pt x="16360" y="10395"/>
                    </a:lnTo>
                    <a:lnTo>
                      <a:pt x="16553" y="10796"/>
                    </a:lnTo>
                    <a:lnTo>
                      <a:pt x="16686" y="11234"/>
                    </a:lnTo>
                    <a:lnTo>
                      <a:pt x="16783" y="11727"/>
                    </a:lnTo>
                    <a:lnTo>
                      <a:pt x="15346" y="12108"/>
                    </a:lnTo>
                    <a:lnTo>
                      <a:pt x="13704" y="12263"/>
                    </a:lnTo>
                    <a:lnTo>
                      <a:pt x="12339" y="12263"/>
                    </a:lnTo>
                    <a:lnTo>
                      <a:pt x="10697" y="12411"/>
                    </a:lnTo>
                    <a:lnTo>
                      <a:pt x="9635" y="12263"/>
                    </a:lnTo>
                    <a:lnTo>
                      <a:pt x="9635" y="13349"/>
                    </a:lnTo>
                    <a:lnTo>
                      <a:pt x="9309" y="13956"/>
                    </a:lnTo>
                    <a:lnTo>
                      <a:pt x="9454" y="14555"/>
                    </a:lnTo>
                    <a:lnTo>
                      <a:pt x="9345" y="14978"/>
                    </a:lnTo>
                    <a:lnTo>
                      <a:pt x="9925" y="15006"/>
                    </a:lnTo>
                    <a:lnTo>
                      <a:pt x="10287" y="15211"/>
                    </a:lnTo>
                    <a:lnTo>
                      <a:pt x="11229" y="15324"/>
                    </a:lnTo>
                    <a:lnTo>
                      <a:pt x="11917" y="15698"/>
                    </a:lnTo>
                    <a:lnTo>
                      <a:pt x="12629" y="15853"/>
                    </a:lnTo>
                    <a:lnTo>
                      <a:pt x="17036" y="17066"/>
                    </a:lnTo>
                    <a:lnTo>
                      <a:pt x="18521" y="17503"/>
                    </a:lnTo>
                    <a:lnTo>
                      <a:pt x="19463" y="17820"/>
                    </a:lnTo>
                    <a:lnTo>
                      <a:pt x="20091" y="18561"/>
                    </a:lnTo>
                    <a:lnTo>
                      <a:pt x="20815" y="19696"/>
                    </a:lnTo>
                    <a:lnTo>
                      <a:pt x="21600" y="21600"/>
                    </a:lnTo>
                    <a:lnTo>
                      <a:pt x="13342" y="21593"/>
                    </a:lnTo>
                    <a:lnTo>
                      <a:pt x="10806" y="21015"/>
                    </a:lnTo>
                    <a:lnTo>
                      <a:pt x="7039" y="20958"/>
                    </a:lnTo>
                    <a:lnTo>
                      <a:pt x="4673" y="20972"/>
                    </a:lnTo>
                    <a:lnTo>
                      <a:pt x="3332" y="21015"/>
                    </a:lnTo>
                    <a:lnTo>
                      <a:pt x="1835" y="20711"/>
                    </a:lnTo>
                    <a:lnTo>
                      <a:pt x="1304" y="20500"/>
                    </a:lnTo>
                    <a:lnTo>
                      <a:pt x="543" y="19908"/>
                    </a:lnTo>
                    <a:lnTo>
                      <a:pt x="374" y="19470"/>
                    </a:lnTo>
                    <a:lnTo>
                      <a:pt x="145" y="18596"/>
                    </a:lnTo>
                    <a:lnTo>
                      <a:pt x="302" y="17813"/>
                    </a:lnTo>
                    <a:lnTo>
                      <a:pt x="809" y="16431"/>
                    </a:lnTo>
                    <a:lnTo>
                      <a:pt x="1473" y="15063"/>
                    </a:lnTo>
                    <a:lnTo>
                      <a:pt x="1582" y="14527"/>
                    </a:lnTo>
                    <a:lnTo>
                      <a:pt x="1364" y="14153"/>
                    </a:lnTo>
                    <a:lnTo>
                      <a:pt x="1437" y="13067"/>
                    </a:lnTo>
                    <a:lnTo>
                      <a:pt x="1654" y="12609"/>
                    </a:lnTo>
                    <a:lnTo>
                      <a:pt x="1521" y="11622"/>
                    </a:lnTo>
                    <a:lnTo>
                      <a:pt x="1026" y="10239"/>
                    </a:lnTo>
                    <a:lnTo>
                      <a:pt x="290" y="8349"/>
                    </a:lnTo>
                    <a:lnTo>
                      <a:pt x="0" y="6650"/>
                    </a:lnTo>
                    <a:lnTo>
                      <a:pt x="0" y="5218"/>
                    </a:lnTo>
                    <a:lnTo>
                      <a:pt x="181" y="4168"/>
                    </a:lnTo>
                    <a:lnTo>
                      <a:pt x="471" y="3561"/>
                    </a:lnTo>
                    <a:lnTo>
                      <a:pt x="869" y="2814"/>
                    </a:lnTo>
                    <a:lnTo>
                      <a:pt x="1328" y="2038"/>
                    </a:lnTo>
                    <a:lnTo>
                      <a:pt x="2705" y="1121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6799" tIns="46799" rIns="46799" bIns="4679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grpSp>
            <p:nvGrpSpPr>
              <p:cNvPr id="156" name="成组"/>
              <p:cNvGrpSpPr/>
              <p:nvPr/>
            </p:nvGrpSpPr>
            <p:grpSpPr>
              <a:xfrm>
                <a:off x="1195387" y="1171575"/>
                <a:ext cx="425451" cy="200026"/>
                <a:chOff x="0" y="0"/>
                <a:chExt cx="425450" cy="200025"/>
              </a:xfrm>
            </p:grpSpPr>
            <p:sp>
              <p:nvSpPr>
                <p:cNvPr id="148" name="形状"/>
                <p:cNvSpPr/>
                <p:nvPr/>
              </p:nvSpPr>
              <p:spPr>
                <a:xfrm>
                  <a:off x="0" y="0"/>
                  <a:ext cx="425451" cy="2000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2800"/>
                      </a:moveTo>
                      <a:lnTo>
                        <a:pt x="2665" y="11829"/>
                      </a:lnTo>
                      <a:lnTo>
                        <a:pt x="3634" y="11486"/>
                      </a:lnTo>
                      <a:lnTo>
                        <a:pt x="4199" y="10571"/>
                      </a:lnTo>
                      <a:lnTo>
                        <a:pt x="4885" y="9200"/>
                      </a:lnTo>
                      <a:lnTo>
                        <a:pt x="6177" y="7257"/>
                      </a:lnTo>
                      <a:lnTo>
                        <a:pt x="8519" y="4057"/>
                      </a:lnTo>
                      <a:lnTo>
                        <a:pt x="8923" y="2914"/>
                      </a:lnTo>
                      <a:lnTo>
                        <a:pt x="9569" y="1943"/>
                      </a:lnTo>
                      <a:lnTo>
                        <a:pt x="10861" y="1657"/>
                      </a:lnTo>
                      <a:lnTo>
                        <a:pt x="14575" y="514"/>
                      </a:lnTo>
                      <a:lnTo>
                        <a:pt x="15665" y="0"/>
                      </a:lnTo>
                      <a:lnTo>
                        <a:pt x="16553" y="743"/>
                      </a:lnTo>
                      <a:lnTo>
                        <a:pt x="17038" y="1371"/>
                      </a:lnTo>
                      <a:lnTo>
                        <a:pt x="18330" y="2343"/>
                      </a:lnTo>
                      <a:lnTo>
                        <a:pt x="19056" y="2800"/>
                      </a:lnTo>
                      <a:lnTo>
                        <a:pt x="19743" y="3200"/>
                      </a:lnTo>
                      <a:lnTo>
                        <a:pt x="20106" y="3829"/>
                      </a:lnTo>
                      <a:lnTo>
                        <a:pt x="20550" y="5143"/>
                      </a:lnTo>
                      <a:lnTo>
                        <a:pt x="20994" y="6000"/>
                      </a:lnTo>
                      <a:lnTo>
                        <a:pt x="21116" y="6914"/>
                      </a:lnTo>
                      <a:lnTo>
                        <a:pt x="21237" y="7371"/>
                      </a:lnTo>
                      <a:lnTo>
                        <a:pt x="21600" y="8343"/>
                      </a:lnTo>
                      <a:lnTo>
                        <a:pt x="21237" y="9029"/>
                      </a:lnTo>
                      <a:lnTo>
                        <a:pt x="20873" y="9314"/>
                      </a:lnTo>
                      <a:lnTo>
                        <a:pt x="20187" y="9200"/>
                      </a:lnTo>
                      <a:lnTo>
                        <a:pt x="19581" y="8800"/>
                      </a:lnTo>
                      <a:lnTo>
                        <a:pt x="19016" y="8229"/>
                      </a:lnTo>
                      <a:lnTo>
                        <a:pt x="18451" y="8229"/>
                      </a:lnTo>
                      <a:lnTo>
                        <a:pt x="17805" y="7943"/>
                      </a:lnTo>
                      <a:lnTo>
                        <a:pt x="17119" y="7543"/>
                      </a:lnTo>
                      <a:lnTo>
                        <a:pt x="16190" y="7886"/>
                      </a:lnTo>
                      <a:lnTo>
                        <a:pt x="15463" y="8343"/>
                      </a:lnTo>
                      <a:lnTo>
                        <a:pt x="17119" y="9029"/>
                      </a:lnTo>
                      <a:lnTo>
                        <a:pt x="18289" y="9657"/>
                      </a:lnTo>
                      <a:lnTo>
                        <a:pt x="19702" y="10571"/>
                      </a:lnTo>
                      <a:lnTo>
                        <a:pt x="20066" y="11200"/>
                      </a:lnTo>
                      <a:lnTo>
                        <a:pt x="20147" y="11886"/>
                      </a:lnTo>
                      <a:lnTo>
                        <a:pt x="19864" y="12286"/>
                      </a:lnTo>
                      <a:lnTo>
                        <a:pt x="19420" y="12743"/>
                      </a:lnTo>
                      <a:lnTo>
                        <a:pt x="18855" y="12686"/>
                      </a:lnTo>
                      <a:lnTo>
                        <a:pt x="16957" y="11829"/>
                      </a:lnTo>
                      <a:lnTo>
                        <a:pt x="15181" y="11657"/>
                      </a:lnTo>
                      <a:lnTo>
                        <a:pt x="13889" y="11829"/>
                      </a:lnTo>
                      <a:lnTo>
                        <a:pt x="13121" y="12686"/>
                      </a:lnTo>
                      <a:lnTo>
                        <a:pt x="12274" y="13771"/>
                      </a:lnTo>
                      <a:lnTo>
                        <a:pt x="11587" y="15143"/>
                      </a:lnTo>
                      <a:lnTo>
                        <a:pt x="10941" y="16857"/>
                      </a:lnTo>
                      <a:lnTo>
                        <a:pt x="10134" y="18171"/>
                      </a:lnTo>
                      <a:lnTo>
                        <a:pt x="9246" y="18857"/>
                      </a:lnTo>
                      <a:lnTo>
                        <a:pt x="8277" y="19086"/>
                      </a:lnTo>
                      <a:lnTo>
                        <a:pt x="7267" y="19200"/>
                      </a:lnTo>
                      <a:lnTo>
                        <a:pt x="5975" y="19314"/>
                      </a:lnTo>
                      <a:lnTo>
                        <a:pt x="4603" y="19543"/>
                      </a:lnTo>
                      <a:lnTo>
                        <a:pt x="3513" y="20514"/>
                      </a:lnTo>
                      <a:lnTo>
                        <a:pt x="0" y="21600"/>
                      </a:lnTo>
                      <a:lnTo>
                        <a:pt x="0" y="12800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6350" cap="flat">
                  <a:solidFill>
                    <a:srgbClr val="402000"/>
                  </a:solidFill>
                  <a:prstDash val="solid"/>
                  <a:round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49" name="形状"/>
                <p:cNvSpPr/>
                <p:nvPr/>
              </p:nvSpPr>
              <p:spPr>
                <a:xfrm>
                  <a:off x="268287" y="34925"/>
                  <a:ext cx="134938" cy="23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7915" y="14400"/>
                      </a:lnTo>
                      <a:lnTo>
                        <a:pt x="14993" y="12000"/>
                      </a:lnTo>
                      <a:lnTo>
                        <a:pt x="11181" y="7200"/>
                      </a:lnTo>
                      <a:lnTo>
                        <a:pt x="8132" y="3840"/>
                      </a:lnTo>
                      <a:lnTo>
                        <a:pt x="3431" y="6720"/>
                      </a:lnTo>
                      <a:lnTo>
                        <a:pt x="0" y="7200"/>
                      </a:lnTo>
                      <a:lnTo>
                        <a:pt x="4955" y="3360"/>
                      </a:lnTo>
                      <a:lnTo>
                        <a:pt x="9402" y="0"/>
                      </a:lnTo>
                      <a:lnTo>
                        <a:pt x="14866" y="10080"/>
                      </a:lnTo>
                      <a:lnTo>
                        <a:pt x="17788" y="12000"/>
                      </a:lnTo>
                      <a:lnTo>
                        <a:pt x="21346" y="192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50" name="形状"/>
                <p:cNvSpPr/>
                <p:nvPr/>
              </p:nvSpPr>
              <p:spPr>
                <a:xfrm>
                  <a:off x="215900" y="9525"/>
                  <a:ext cx="114301" cy="158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58" y="0"/>
                      </a:moveTo>
                      <a:lnTo>
                        <a:pt x="18277" y="0"/>
                      </a:lnTo>
                      <a:lnTo>
                        <a:pt x="21600" y="7200"/>
                      </a:lnTo>
                      <a:lnTo>
                        <a:pt x="19334" y="5760"/>
                      </a:lnTo>
                      <a:lnTo>
                        <a:pt x="16011" y="2160"/>
                      </a:lnTo>
                      <a:lnTo>
                        <a:pt x="9063" y="12960"/>
                      </a:lnTo>
                      <a:lnTo>
                        <a:pt x="4985" y="18000"/>
                      </a:lnTo>
                      <a:lnTo>
                        <a:pt x="755" y="21600"/>
                      </a:lnTo>
                      <a:lnTo>
                        <a:pt x="0" y="18720"/>
                      </a:lnTo>
                      <a:lnTo>
                        <a:pt x="4683" y="13680"/>
                      </a:lnTo>
                      <a:lnTo>
                        <a:pt x="10422" y="7200"/>
                      </a:lnTo>
                      <a:lnTo>
                        <a:pt x="15558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51" name="形状"/>
                <p:cNvSpPr/>
                <p:nvPr/>
              </p:nvSpPr>
              <p:spPr>
                <a:xfrm>
                  <a:off x="261937" y="68262"/>
                  <a:ext cx="46038" cy="12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631"/>
                      </a:moveTo>
                      <a:lnTo>
                        <a:pt x="18993" y="21600"/>
                      </a:lnTo>
                      <a:lnTo>
                        <a:pt x="11545" y="14954"/>
                      </a:lnTo>
                      <a:lnTo>
                        <a:pt x="2607" y="14954"/>
                      </a:lnTo>
                      <a:lnTo>
                        <a:pt x="0" y="0"/>
                      </a:lnTo>
                      <a:lnTo>
                        <a:pt x="5959" y="4985"/>
                      </a:lnTo>
                      <a:lnTo>
                        <a:pt x="21600" y="11631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52" name="三角形"/>
                <p:cNvSpPr/>
                <p:nvPr/>
              </p:nvSpPr>
              <p:spPr>
                <a:xfrm>
                  <a:off x="362743" y="99218"/>
                  <a:ext cx="12701" cy="12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3927" y="10080"/>
                      </a:ln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53" name="形状"/>
                <p:cNvSpPr/>
                <p:nvPr/>
              </p:nvSpPr>
              <p:spPr>
                <a:xfrm>
                  <a:off x="198437" y="49212"/>
                  <a:ext cx="22226" cy="19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400" y="7406"/>
                      </a:lnTo>
                      <a:lnTo>
                        <a:pt x="18400" y="13577"/>
                      </a:lnTo>
                      <a:lnTo>
                        <a:pt x="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54" name="三角形"/>
                <p:cNvSpPr/>
                <p:nvPr/>
              </p:nvSpPr>
              <p:spPr>
                <a:xfrm>
                  <a:off x="235743" y="84137"/>
                  <a:ext cx="12701" cy="14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" y="0"/>
                      </a:moveTo>
                      <a:lnTo>
                        <a:pt x="0" y="8800"/>
                      </a:lnTo>
                      <a:lnTo>
                        <a:pt x="21600" y="21600"/>
                      </a:lnTo>
                      <a:lnTo>
                        <a:pt x="216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55" name="形状"/>
                <p:cNvSpPr/>
                <p:nvPr/>
              </p:nvSpPr>
              <p:spPr>
                <a:xfrm>
                  <a:off x="395287" y="65881"/>
                  <a:ext cx="12701" cy="12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8640" y="17280"/>
                      </a:lnTo>
                      <a:lnTo>
                        <a:pt x="2880" y="9720"/>
                      </a:lnTo>
                      <a:lnTo>
                        <a:pt x="1440" y="0"/>
                      </a:lnTo>
                      <a:lnTo>
                        <a:pt x="0" y="9720"/>
                      </a:lnTo>
                      <a:lnTo>
                        <a:pt x="4320" y="1836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</p:grpSp>
          <p:grpSp>
            <p:nvGrpSpPr>
              <p:cNvPr id="165" name="成组"/>
              <p:cNvGrpSpPr/>
              <p:nvPr/>
            </p:nvGrpSpPr>
            <p:grpSpPr>
              <a:xfrm>
                <a:off x="1079499" y="1046162"/>
                <a:ext cx="449264" cy="179389"/>
                <a:chOff x="0" y="0"/>
                <a:chExt cx="449262" cy="179387"/>
              </a:xfrm>
            </p:grpSpPr>
            <p:sp>
              <p:nvSpPr>
                <p:cNvPr id="157" name="形状"/>
                <p:cNvSpPr/>
                <p:nvPr/>
              </p:nvSpPr>
              <p:spPr>
                <a:xfrm>
                  <a:off x="0" y="0"/>
                  <a:ext cx="449263" cy="179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64" y="21600"/>
                      </a:moveTo>
                      <a:lnTo>
                        <a:pt x="3211" y="21090"/>
                      </a:lnTo>
                      <a:lnTo>
                        <a:pt x="4358" y="20071"/>
                      </a:lnTo>
                      <a:lnTo>
                        <a:pt x="5429" y="19625"/>
                      </a:lnTo>
                      <a:lnTo>
                        <a:pt x="7264" y="20135"/>
                      </a:lnTo>
                      <a:lnTo>
                        <a:pt x="8602" y="19943"/>
                      </a:lnTo>
                      <a:lnTo>
                        <a:pt x="9443" y="19051"/>
                      </a:lnTo>
                      <a:lnTo>
                        <a:pt x="10246" y="18223"/>
                      </a:lnTo>
                      <a:lnTo>
                        <a:pt x="11048" y="17968"/>
                      </a:lnTo>
                      <a:lnTo>
                        <a:pt x="11813" y="17140"/>
                      </a:lnTo>
                      <a:lnTo>
                        <a:pt x="12578" y="15993"/>
                      </a:lnTo>
                      <a:lnTo>
                        <a:pt x="13572" y="14973"/>
                      </a:lnTo>
                      <a:lnTo>
                        <a:pt x="14260" y="14591"/>
                      </a:lnTo>
                      <a:lnTo>
                        <a:pt x="14910" y="14273"/>
                      </a:lnTo>
                      <a:lnTo>
                        <a:pt x="15827" y="14081"/>
                      </a:lnTo>
                      <a:lnTo>
                        <a:pt x="16362" y="13763"/>
                      </a:lnTo>
                      <a:lnTo>
                        <a:pt x="16668" y="13253"/>
                      </a:lnTo>
                      <a:lnTo>
                        <a:pt x="16783" y="12552"/>
                      </a:lnTo>
                      <a:lnTo>
                        <a:pt x="16707" y="12297"/>
                      </a:lnTo>
                      <a:lnTo>
                        <a:pt x="16362" y="11660"/>
                      </a:lnTo>
                      <a:lnTo>
                        <a:pt x="15789" y="11342"/>
                      </a:lnTo>
                      <a:lnTo>
                        <a:pt x="14986" y="10959"/>
                      </a:lnTo>
                      <a:lnTo>
                        <a:pt x="14222" y="11087"/>
                      </a:lnTo>
                      <a:lnTo>
                        <a:pt x="13533" y="11660"/>
                      </a:lnTo>
                      <a:lnTo>
                        <a:pt x="12004" y="11660"/>
                      </a:lnTo>
                      <a:lnTo>
                        <a:pt x="13266" y="9749"/>
                      </a:lnTo>
                      <a:lnTo>
                        <a:pt x="14489" y="7965"/>
                      </a:lnTo>
                      <a:lnTo>
                        <a:pt x="15827" y="6945"/>
                      </a:lnTo>
                      <a:lnTo>
                        <a:pt x="16974" y="6754"/>
                      </a:lnTo>
                      <a:lnTo>
                        <a:pt x="18389" y="6372"/>
                      </a:lnTo>
                      <a:lnTo>
                        <a:pt x="19306" y="7009"/>
                      </a:lnTo>
                      <a:lnTo>
                        <a:pt x="19727" y="7327"/>
                      </a:lnTo>
                      <a:lnTo>
                        <a:pt x="20147" y="7327"/>
                      </a:lnTo>
                      <a:lnTo>
                        <a:pt x="20415" y="6945"/>
                      </a:lnTo>
                      <a:lnTo>
                        <a:pt x="20797" y="6627"/>
                      </a:lnTo>
                      <a:lnTo>
                        <a:pt x="20721" y="5798"/>
                      </a:lnTo>
                      <a:lnTo>
                        <a:pt x="21141" y="5798"/>
                      </a:lnTo>
                      <a:lnTo>
                        <a:pt x="21409" y="5352"/>
                      </a:lnTo>
                      <a:lnTo>
                        <a:pt x="21447" y="4906"/>
                      </a:lnTo>
                      <a:lnTo>
                        <a:pt x="21600" y="4588"/>
                      </a:lnTo>
                      <a:lnTo>
                        <a:pt x="21409" y="4142"/>
                      </a:lnTo>
                      <a:lnTo>
                        <a:pt x="21141" y="3696"/>
                      </a:lnTo>
                      <a:lnTo>
                        <a:pt x="20721" y="3186"/>
                      </a:lnTo>
                      <a:lnTo>
                        <a:pt x="20262" y="2485"/>
                      </a:lnTo>
                      <a:lnTo>
                        <a:pt x="19880" y="1912"/>
                      </a:lnTo>
                      <a:lnTo>
                        <a:pt x="19153" y="1657"/>
                      </a:lnTo>
                      <a:lnTo>
                        <a:pt x="18656" y="1529"/>
                      </a:lnTo>
                      <a:lnTo>
                        <a:pt x="16018" y="510"/>
                      </a:lnTo>
                      <a:lnTo>
                        <a:pt x="15407" y="319"/>
                      </a:lnTo>
                      <a:lnTo>
                        <a:pt x="14795" y="0"/>
                      </a:lnTo>
                      <a:lnTo>
                        <a:pt x="14145" y="191"/>
                      </a:lnTo>
                      <a:lnTo>
                        <a:pt x="13533" y="956"/>
                      </a:lnTo>
                      <a:lnTo>
                        <a:pt x="11354" y="2485"/>
                      </a:lnTo>
                      <a:lnTo>
                        <a:pt x="10131" y="2740"/>
                      </a:lnTo>
                      <a:lnTo>
                        <a:pt x="8946" y="4842"/>
                      </a:lnTo>
                      <a:lnTo>
                        <a:pt x="6346" y="8729"/>
                      </a:lnTo>
                      <a:lnTo>
                        <a:pt x="5390" y="10450"/>
                      </a:lnTo>
                      <a:lnTo>
                        <a:pt x="4396" y="12361"/>
                      </a:lnTo>
                      <a:lnTo>
                        <a:pt x="3173" y="12998"/>
                      </a:lnTo>
                      <a:lnTo>
                        <a:pt x="0" y="13253"/>
                      </a:lnTo>
                      <a:lnTo>
                        <a:pt x="2064" y="21600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6350" cap="flat">
                  <a:solidFill>
                    <a:srgbClr val="402000"/>
                  </a:solidFill>
                  <a:prstDash val="solid"/>
                  <a:round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58" name="形状"/>
                <p:cNvSpPr/>
                <p:nvPr/>
              </p:nvSpPr>
              <p:spPr>
                <a:xfrm>
                  <a:off x="369887" y="26987"/>
                  <a:ext cx="63501" cy="22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493"/>
                      </a:moveTo>
                      <a:lnTo>
                        <a:pt x="19710" y="21600"/>
                      </a:lnTo>
                      <a:lnTo>
                        <a:pt x="16200" y="14224"/>
                      </a:lnTo>
                      <a:lnTo>
                        <a:pt x="12150" y="10010"/>
                      </a:lnTo>
                      <a:lnTo>
                        <a:pt x="9990" y="5795"/>
                      </a:lnTo>
                      <a:lnTo>
                        <a:pt x="8100" y="3688"/>
                      </a:lnTo>
                      <a:lnTo>
                        <a:pt x="3240" y="1580"/>
                      </a:lnTo>
                      <a:lnTo>
                        <a:pt x="0" y="0"/>
                      </a:lnTo>
                      <a:lnTo>
                        <a:pt x="5400" y="0"/>
                      </a:lnTo>
                      <a:lnTo>
                        <a:pt x="9720" y="1580"/>
                      </a:lnTo>
                      <a:lnTo>
                        <a:pt x="11610" y="4215"/>
                      </a:lnTo>
                      <a:lnTo>
                        <a:pt x="14310" y="8429"/>
                      </a:lnTo>
                      <a:lnTo>
                        <a:pt x="21600" y="19493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59" name="三角形"/>
                <p:cNvSpPr/>
                <p:nvPr/>
              </p:nvSpPr>
              <p:spPr>
                <a:xfrm>
                  <a:off x="77787" y="131762"/>
                  <a:ext cx="28576" cy="17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4400" y="8259"/>
                      </a:ln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60" name="形状"/>
                <p:cNvSpPr/>
                <p:nvPr/>
              </p:nvSpPr>
              <p:spPr>
                <a:xfrm>
                  <a:off x="255587" y="19050"/>
                  <a:ext cx="100013" cy="174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5574"/>
                      </a:moveTo>
                      <a:lnTo>
                        <a:pt x="15086" y="3484"/>
                      </a:lnTo>
                      <a:lnTo>
                        <a:pt x="12000" y="0"/>
                      </a:lnTo>
                      <a:lnTo>
                        <a:pt x="9943" y="697"/>
                      </a:lnTo>
                      <a:lnTo>
                        <a:pt x="8229" y="5574"/>
                      </a:lnTo>
                      <a:lnTo>
                        <a:pt x="6857" y="9755"/>
                      </a:lnTo>
                      <a:lnTo>
                        <a:pt x="3429" y="16723"/>
                      </a:lnTo>
                      <a:lnTo>
                        <a:pt x="0" y="18116"/>
                      </a:lnTo>
                      <a:lnTo>
                        <a:pt x="1886" y="21600"/>
                      </a:lnTo>
                      <a:lnTo>
                        <a:pt x="6000" y="16026"/>
                      </a:lnTo>
                      <a:lnTo>
                        <a:pt x="9429" y="5574"/>
                      </a:lnTo>
                      <a:lnTo>
                        <a:pt x="11314" y="3484"/>
                      </a:lnTo>
                      <a:lnTo>
                        <a:pt x="13371" y="4877"/>
                      </a:lnTo>
                      <a:lnTo>
                        <a:pt x="16286" y="6271"/>
                      </a:lnTo>
                      <a:lnTo>
                        <a:pt x="21600" y="5574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61" name="三角形"/>
                <p:cNvSpPr/>
                <p:nvPr/>
              </p:nvSpPr>
              <p:spPr>
                <a:xfrm>
                  <a:off x="310356" y="99218"/>
                  <a:ext cx="12701" cy="12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152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62" name="形状"/>
                <p:cNvSpPr/>
                <p:nvPr/>
              </p:nvSpPr>
              <p:spPr>
                <a:xfrm>
                  <a:off x="411162" y="45243"/>
                  <a:ext cx="12701" cy="12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00" y="21600"/>
                      </a:moveTo>
                      <a:lnTo>
                        <a:pt x="21600" y="15429"/>
                      </a:lnTo>
                      <a:lnTo>
                        <a:pt x="10800" y="9257"/>
                      </a:lnTo>
                      <a:lnTo>
                        <a:pt x="0" y="0"/>
                      </a:lnTo>
                      <a:lnTo>
                        <a:pt x="16200" y="2160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63" name="形状"/>
                <p:cNvSpPr/>
                <p:nvPr/>
              </p:nvSpPr>
              <p:spPr>
                <a:xfrm>
                  <a:off x="428625" y="30956"/>
                  <a:ext cx="14288" cy="12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250" y="21600"/>
                      </a:moveTo>
                      <a:lnTo>
                        <a:pt x="21600" y="12000"/>
                      </a:lnTo>
                      <a:lnTo>
                        <a:pt x="8100" y="9600"/>
                      </a:lnTo>
                      <a:lnTo>
                        <a:pt x="0" y="0"/>
                      </a:lnTo>
                      <a:lnTo>
                        <a:pt x="6750" y="12000"/>
                      </a:lnTo>
                      <a:lnTo>
                        <a:pt x="20250" y="2160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64" name="形状"/>
                <p:cNvSpPr/>
                <p:nvPr/>
              </p:nvSpPr>
              <p:spPr>
                <a:xfrm>
                  <a:off x="207962" y="87312"/>
                  <a:ext cx="41276" cy="12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0165"/>
                      </a:moveTo>
                      <a:lnTo>
                        <a:pt x="20329" y="20329"/>
                      </a:lnTo>
                      <a:lnTo>
                        <a:pt x="16518" y="16518"/>
                      </a:lnTo>
                      <a:lnTo>
                        <a:pt x="3388" y="16518"/>
                      </a:lnTo>
                      <a:lnTo>
                        <a:pt x="0" y="21600"/>
                      </a:lnTo>
                      <a:lnTo>
                        <a:pt x="5506" y="11435"/>
                      </a:lnTo>
                      <a:lnTo>
                        <a:pt x="11012" y="6353"/>
                      </a:lnTo>
                      <a:lnTo>
                        <a:pt x="14824" y="0"/>
                      </a:lnTo>
                      <a:lnTo>
                        <a:pt x="11859" y="11435"/>
                      </a:lnTo>
                      <a:lnTo>
                        <a:pt x="17788" y="11435"/>
                      </a:lnTo>
                      <a:lnTo>
                        <a:pt x="21600" y="10165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</p:grpSp>
          <p:sp>
            <p:nvSpPr>
              <p:cNvPr id="166" name="形状"/>
              <p:cNvSpPr/>
              <p:nvPr/>
            </p:nvSpPr>
            <p:spPr>
              <a:xfrm>
                <a:off x="723900" y="1122362"/>
                <a:ext cx="433388" cy="174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80" y="2082"/>
                    </a:moveTo>
                    <a:lnTo>
                      <a:pt x="8766" y="3188"/>
                    </a:lnTo>
                    <a:lnTo>
                      <a:pt x="13150" y="4229"/>
                    </a:lnTo>
                    <a:lnTo>
                      <a:pt x="15400" y="3969"/>
                    </a:lnTo>
                    <a:lnTo>
                      <a:pt x="19823" y="3708"/>
                    </a:lnTo>
                    <a:lnTo>
                      <a:pt x="21126" y="7677"/>
                    </a:lnTo>
                    <a:lnTo>
                      <a:pt x="21600" y="13467"/>
                    </a:lnTo>
                    <a:lnTo>
                      <a:pt x="18520" y="14704"/>
                    </a:lnTo>
                    <a:lnTo>
                      <a:pt x="12557" y="18152"/>
                    </a:lnTo>
                    <a:lnTo>
                      <a:pt x="711" y="21600"/>
                    </a:lnTo>
                    <a:lnTo>
                      <a:pt x="0" y="0"/>
                    </a:lnTo>
                    <a:lnTo>
                      <a:pt x="3080" y="2082"/>
                    </a:lnTo>
                    <a:close/>
                  </a:path>
                </a:pathLst>
              </a:custGeom>
              <a:solidFill>
                <a:srgbClr val="00006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6799" tIns="46799" rIns="46799" bIns="4679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67" name="形状"/>
              <p:cNvSpPr/>
              <p:nvPr/>
            </p:nvSpPr>
            <p:spPr>
              <a:xfrm>
                <a:off x="741362" y="1141412"/>
                <a:ext cx="400051" cy="139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1" y="0"/>
                    </a:moveTo>
                    <a:lnTo>
                      <a:pt x="7641" y="2038"/>
                    </a:lnTo>
                    <a:lnTo>
                      <a:pt x="14044" y="3342"/>
                    </a:lnTo>
                    <a:lnTo>
                      <a:pt x="18270" y="3016"/>
                    </a:lnTo>
                    <a:lnTo>
                      <a:pt x="20191" y="3342"/>
                    </a:lnTo>
                    <a:lnTo>
                      <a:pt x="21216" y="6928"/>
                    </a:lnTo>
                    <a:lnTo>
                      <a:pt x="21600" y="12226"/>
                    </a:lnTo>
                    <a:lnTo>
                      <a:pt x="16307" y="16057"/>
                    </a:lnTo>
                    <a:lnTo>
                      <a:pt x="17118" y="12878"/>
                    </a:lnTo>
                    <a:lnTo>
                      <a:pt x="18014" y="8558"/>
                    </a:lnTo>
                    <a:lnTo>
                      <a:pt x="16563" y="12552"/>
                    </a:lnTo>
                    <a:lnTo>
                      <a:pt x="14300" y="16954"/>
                    </a:lnTo>
                    <a:lnTo>
                      <a:pt x="8922" y="21600"/>
                    </a:lnTo>
                    <a:lnTo>
                      <a:pt x="5123" y="21600"/>
                    </a:lnTo>
                    <a:lnTo>
                      <a:pt x="10330" y="17280"/>
                    </a:lnTo>
                    <a:lnTo>
                      <a:pt x="13660" y="11574"/>
                    </a:lnTo>
                    <a:lnTo>
                      <a:pt x="9434" y="15731"/>
                    </a:lnTo>
                    <a:lnTo>
                      <a:pt x="5379" y="18992"/>
                    </a:lnTo>
                    <a:lnTo>
                      <a:pt x="0" y="21600"/>
                    </a:lnTo>
                    <a:lnTo>
                      <a:pt x="256" y="8232"/>
                    </a:lnTo>
                    <a:lnTo>
                      <a:pt x="25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6799" tIns="46799" rIns="46799" bIns="4679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68" name="形状"/>
              <p:cNvSpPr/>
              <p:nvPr/>
            </p:nvSpPr>
            <p:spPr>
              <a:xfrm>
                <a:off x="319087" y="647700"/>
                <a:ext cx="928688" cy="76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9" y="0"/>
                    </a:moveTo>
                    <a:lnTo>
                      <a:pt x="3342" y="237"/>
                    </a:lnTo>
                    <a:lnTo>
                      <a:pt x="4542" y="1023"/>
                    </a:lnTo>
                    <a:lnTo>
                      <a:pt x="5095" y="2224"/>
                    </a:lnTo>
                    <a:lnTo>
                      <a:pt x="5206" y="3825"/>
                    </a:lnTo>
                    <a:lnTo>
                      <a:pt x="5631" y="6093"/>
                    </a:lnTo>
                    <a:lnTo>
                      <a:pt x="6295" y="8124"/>
                    </a:lnTo>
                    <a:lnTo>
                      <a:pt x="7182" y="10541"/>
                    </a:lnTo>
                    <a:lnTo>
                      <a:pt x="7680" y="12409"/>
                    </a:lnTo>
                    <a:lnTo>
                      <a:pt x="8345" y="14336"/>
                    </a:lnTo>
                    <a:lnTo>
                      <a:pt x="6406" y="15121"/>
                    </a:lnTo>
                    <a:lnTo>
                      <a:pt x="8566" y="14766"/>
                    </a:lnTo>
                    <a:lnTo>
                      <a:pt x="9065" y="15551"/>
                    </a:lnTo>
                    <a:lnTo>
                      <a:pt x="8123" y="16441"/>
                    </a:lnTo>
                    <a:lnTo>
                      <a:pt x="9452" y="15907"/>
                    </a:lnTo>
                    <a:lnTo>
                      <a:pt x="11003" y="16500"/>
                    </a:lnTo>
                    <a:lnTo>
                      <a:pt x="13052" y="17004"/>
                    </a:lnTo>
                    <a:lnTo>
                      <a:pt x="15545" y="17716"/>
                    </a:lnTo>
                    <a:lnTo>
                      <a:pt x="17428" y="17923"/>
                    </a:lnTo>
                    <a:lnTo>
                      <a:pt x="19643" y="18161"/>
                    </a:lnTo>
                    <a:lnTo>
                      <a:pt x="21083" y="18042"/>
                    </a:lnTo>
                    <a:lnTo>
                      <a:pt x="21342" y="18561"/>
                    </a:lnTo>
                    <a:lnTo>
                      <a:pt x="21600" y="19599"/>
                    </a:lnTo>
                    <a:lnTo>
                      <a:pt x="21582" y="20340"/>
                    </a:lnTo>
                    <a:lnTo>
                      <a:pt x="20086" y="21007"/>
                    </a:lnTo>
                    <a:lnTo>
                      <a:pt x="19809" y="20399"/>
                    </a:lnTo>
                    <a:lnTo>
                      <a:pt x="19422" y="21007"/>
                    </a:lnTo>
                    <a:lnTo>
                      <a:pt x="17206" y="21244"/>
                    </a:lnTo>
                    <a:lnTo>
                      <a:pt x="12997" y="21600"/>
                    </a:lnTo>
                    <a:lnTo>
                      <a:pt x="7588" y="20562"/>
                    </a:lnTo>
                    <a:lnTo>
                      <a:pt x="6369" y="20192"/>
                    </a:lnTo>
                    <a:lnTo>
                      <a:pt x="4726" y="17301"/>
                    </a:lnTo>
                    <a:lnTo>
                      <a:pt x="2382" y="12275"/>
                    </a:lnTo>
                    <a:lnTo>
                      <a:pt x="720" y="6716"/>
                    </a:lnTo>
                    <a:lnTo>
                      <a:pt x="0" y="4581"/>
                    </a:lnTo>
                    <a:lnTo>
                      <a:pt x="222" y="2283"/>
                    </a:lnTo>
                    <a:lnTo>
                      <a:pt x="997" y="667"/>
                    </a:lnTo>
                    <a:lnTo>
                      <a:pt x="204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6799" tIns="46799" rIns="46799" bIns="4679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69" name="形状"/>
              <p:cNvSpPr/>
              <p:nvPr/>
            </p:nvSpPr>
            <p:spPr>
              <a:xfrm>
                <a:off x="438150" y="620712"/>
                <a:ext cx="352426" cy="598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54" y="0"/>
                    </a:moveTo>
                    <a:lnTo>
                      <a:pt x="0" y="1166"/>
                    </a:lnTo>
                    <a:lnTo>
                      <a:pt x="1501" y="1625"/>
                    </a:lnTo>
                    <a:lnTo>
                      <a:pt x="3535" y="3039"/>
                    </a:lnTo>
                    <a:lnTo>
                      <a:pt x="6393" y="4205"/>
                    </a:lnTo>
                    <a:lnTo>
                      <a:pt x="8282" y="7914"/>
                    </a:lnTo>
                    <a:lnTo>
                      <a:pt x="10025" y="10150"/>
                    </a:lnTo>
                    <a:lnTo>
                      <a:pt x="12350" y="11928"/>
                    </a:lnTo>
                    <a:lnTo>
                      <a:pt x="14384" y="13495"/>
                    </a:lnTo>
                    <a:lnTo>
                      <a:pt x="11478" y="12234"/>
                    </a:lnTo>
                    <a:lnTo>
                      <a:pt x="9444" y="10379"/>
                    </a:lnTo>
                    <a:lnTo>
                      <a:pt x="11478" y="13323"/>
                    </a:lnTo>
                    <a:lnTo>
                      <a:pt x="13222" y="15827"/>
                    </a:lnTo>
                    <a:lnTo>
                      <a:pt x="14820" y="18370"/>
                    </a:lnTo>
                    <a:lnTo>
                      <a:pt x="15837" y="19688"/>
                    </a:lnTo>
                    <a:lnTo>
                      <a:pt x="16951" y="20472"/>
                    </a:lnTo>
                    <a:lnTo>
                      <a:pt x="18258" y="21160"/>
                    </a:lnTo>
                    <a:lnTo>
                      <a:pt x="20486" y="21600"/>
                    </a:lnTo>
                    <a:lnTo>
                      <a:pt x="20631" y="20205"/>
                    </a:lnTo>
                    <a:lnTo>
                      <a:pt x="20874" y="18752"/>
                    </a:lnTo>
                    <a:lnTo>
                      <a:pt x="21600" y="17204"/>
                    </a:lnTo>
                    <a:lnTo>
                      <a:pt x="21600" y="15674"/>
                    </a:lnTo>
                    <a:lnTo>
                      <a:pt x="20583" y="13801"/>
                    </a:lnTo>
                    <a:lnTo>
                      <a:pt x="19130" y="12406"/>
                    </a:lnTo>
                    <a:lnTo>
                      <a:pt x="17387" y="11469"/>
                    </a:lnTo>
                    <a:lnTo>
                      <a:pt x="15110" y="10379"/>
                    </a:lnTo>
                    <a:lnTo>
                      <a:pt x="12350" y="8525"/>
                    </a:lnTo>
                    <a:lnTo>
                      <a:pt x="9880" y="6346"/>
                    </a:lnTo>
                    <a:lnTo>
                      <a:pt x="12059" y="7512"/>
                    </a:lnTo>
                    <a:lnTo>
                      <a:pt x="14093" y="9156"/>
                    </a:lnTo>
                    <a:lnTo>
                      <a:pt x="16660" y="10762"/>
                    </a:lnTo>
                    <a:lnTo>
                      <a:pt x="14239" y="8449"/>
                    </a:lnTo>
                    <a:lnTo>
                      <a:pt x="11623" y="5505"/>
                    </a:lnTo>
                    <a:lnTo>
                      <a:pt x="8572" y="2256"/>
                    </a:lnTo>
                    <a:lnTo>
                      <a:pt x="6974" y="1242"/>
                    </a:lnTo>
                    <a:lnTo>
                      <a:pt x="295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6799" tIns="46799" rIns="46799" bIns="4679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70" name="形状"/>
              <p:cNvSpPr/>
              <p:nvPr/>
            </p:nvSpPr>
            <p:spPr>
              <a:xfrm>
                <a:off x="171450" y="584200"/>
                <a:ext cx="1395413" cy="1527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10" y="457"/>
                    </a:moveTo>
                    <a:lnTo>
                      <a:pt x="3971" y="943"/>
                    </a:lnTo>
                    <a:lnTo>
                      <a:pt x="3319" y="1153"/>
                    </a:lnTo>
                    <a:lnTo>
                      <a:pt x="2569" y="1916"/>
                    </a:lnTo>
                    <a:lnTo>
                      <a:pt x="2434" y="2402"/>
                    </a:lnTo>
                    <a:lnTo>
                      <a:pt x="2397" y="3076"/>
                    </a:lnTo>
                    <a:lnTo>
                      <a:pt x="2385" y="3682"/>
                    </a:lnTo>
                    <a:lnTo>
                      <a:pt x="2201" y="4648"/>
                    </a:lnTo>
                    <a:lnTo>
                      <a:pt x="1979" y="5673"/>
                    </a:lnTo>
                    <a:lnTo>
                      <a:pt x="1869" y="6773"/>
                    </a:lnTo>
                    <a:lnTo>
                      <a:pt x="2201" y="5613"/>
                    </a:lnTo>
                    <a:lnTo>
                      <a:pt x="2348" y="4805"/>
                    </a:lnTo>
                    <a:lnTo>
                      <a:pt x="2496" y="4266"/>
                    </a:lnTo>
                    <a:lnTo>
                      <a:pt x="2791" y="5202"/>
                    </a:lnTo>
                    <a:lnTo>
                      <a:pt x="3196" y="6197"/>
                    </a:lnTo>
                    <a:lnTo>
                      <a:pt x="3381" y="6803"/>
                    </a:lnTo>
                    <a:lnTo>
                      <a:pt x="3307" y="7806"/>
                    </a:lnTo>
                    <a:lnTo>
                      <a:pt x="3270" y="8966"/>
                    </a:lnTo>
                    <a:lnTo>
                      <a:pt x="3344" y="10052"/>
                    </a:lnTo>
                    <a:lnTo>
                      <a:pt x="3418" y="8847"/>
                    </a:lnTo>
                    <a:lnTo>
                      <a:pt x="3491" y="7993"/>
                    </a:lnTo>
                    <a:lnTo>
                      <a:pt x="3676" y="7260"/>
                    </a:lnTo>
                    <a:lnTo>
                      <a:pt x="4573" y="9026"/>
                    </a:lnTo>
                    <a:lnTo>
                      <a:pt x="5311" y="10052"/>
                    </a:lnTo>
                    <a:lnTo>
                      <a:pt x="5667" y="10478"/>
                    </a:lnTo>
                    <a:lnTo>
                      <a:pt x="6184" y="11212"/>
                    </a:lnTo>
                    <a:lnTo>
                      <a:pt x="7991" y="11608"/>
                    </a:lnTo>
                    <a:lnTo>
                      <a:pt x="8839" y="11698"/>
                    </a:lnTo>
                    <a:lnTo>
                      <a:pt x="8581" y="12065"/>
                    </a:lnTo>
                    <a:lnTo>
                      <a:pt x="8028" y="12432"/>
                    </a:lnTo>
                    <a:lnTo>
                      <a:pt x="6184" y="13285"/>
                    </a:lnTo>
                    <a:lnTo>
                      <a:pt x="7733" y="12828"/>
                    </a:lnTo>
                    <a:lnTo>
                      <a:pt x="8655" y="12274"/>
                    </a:lnTo>
                    <a:lnTo>
                      <a:pt x="9503" y="11788"/>
                    </a:lnTo>
                    <a:lnTo>
                      <a:pt x="9429" y="12888"/>
                    </a:lnTo>
                    <a:lnTo>
                      <a:pt x="9097" y="13464"/>
                    </a:lnTo>
                    <a:lnTo>
                      <a:pt x="8138" y="13861"/>
                    </a:lnTo>
                    <a:lnTo>
                      <a:pt x="9171" y="13831"/>
                    </a:lnTo>
                    <a:lnTo>
                      <a:pt x="9208" y="14228"/>
                    </a:lnTo>
                    <a:lnTo>
                      <a:pt x="9097" y="14587"/>
                    </a:lnTo>
                    <a:lnTo>
                      <a:pt x="8655" y="14886"/>
                    </a:lnTo>
                    <a:lnTo>
                      <a:pt x="7143" y="15530"/>
                    </a:lnTo>
                    <a:lnTo>
                      <a:pt x="9171" y="14946"/>
                    </a:lnTo>
                    <a:lnTo>
                      <a:pt x="9651" y="14857"/>
                    </a:lnTo>
                    <a:lnTo>
                      <a:pt x="10056" y="14946"/>
                    </a:lnTo>
                    <a:lnTo>
                      <a:pt x="10019" y="15253"/>
                    </a:lnTo>
                    <a:lnTo>
                      <a:pt x="9540" y="15590"/>
                    </a:lnTo>
                    <a:lnTo>
                      <a:pt x="8323" y="16106"/>
                    </a:lnTo>
                    <a:lnTo>
                      <a:pt x="10056" y="15590"/>
                    </a:lnTo>
                    <a:lnTo>
                      <a:pt x="10536" y="15133"/>
                    </a:lnTo>
                    <a:lnTo>
                      <a:pt x="11015" y="15223"/>
                    </a:lnTo>
                    <a:lnTo>
                      <a:pt x="11421" y="15373"/>
                    </a:lnTo>
                    <a:lnTo>
                      <a:pt x="11273" y="15710"/>
                    </a:lnTo>
                    <a:lnTo>
                      <a:pt x="10904" y="15987"/>
                    </a:lnTo>
                    <a:lnTo>
                      <a:pt x="10019" y="16436"/>
                    </a:lnTo>
                    <a:lnTo>
                      <a:pt x="11273" y="16077"/>
                    </a:lnTo>
                    <a:lnTo>
                      <a:pt x="11937" y="15620"/>
                    </a:lnTo>
                    <a:lnTo>
                      <a:pt x="12785" y="15830"/>
                    </a:lnTo>
                    <a:lnTo>
                      <a:pt x="15490" y="16585"/>
                    </a:lnTo>
                    <a:lnTo>
                      <a:pt x="17789" y="17289"/>
                    </a:lnTo>
                    <a:lnTo>
                      <a:pt x="19498" y="17865"/>
                    </a:lnTo>
                    <a:lnTo>
                      <a:pt x="20088" y="18629"/>
                    </a:lnTo>
                    <a:lnTo>
                      <a:pt x="20789" y="19684"/>
                    </a:lnTo>
                    <a:lnTo>
                      <a:pt x="21600" y="21600"/>
                    </a:lnTo>
                    <a:lnTo>
                      <a:pt x="13707" y="21600"/>
                    </a:lnTo>
                    <a:lnTo>
                      <a:pt x="13117" y="21480"/>
                    </a:lnTo>
                    <a:lnTo>
                      <a:pt x="15121" y="21143"/>
                    </a:lnTo>
                    <a:lnTo>
                      <a:pt x="18268" y="20141"/>
                    </a:lnTo>
                    <a:lnTo>
                      <a:pt x="14568" y="21084"/>
                    </a:lnTo>
                    <a:lnTo>
                      <a:pt x="12859" y="21360"/>
                    </a:lnTo>
                    <a:lnTo>
                      <a:pt x="11642" y="21143"/>
                    </a:lnTo>
                    <a:lnTo>
                      <a:pt x="13523" y="20874"/>
                    </a:lnTo>
                    <a:lnTo>
                      <a:pt x="17420" y="19834"/>
                    </a:lnTo>
                    <a:lnTo>
                      <a:pt x="13191" y="20777"/>
                    </a:lnTo>
                    <a:lnTo>
                      <a:pt x="11347" y="21084"/>
                    </a:lnTo>
                    <a:lnTo>
                      <a:pt x="11052" y="20964"/>
                    </a:lnTo>
                    <a:lnTo>
                      <a:pt x="12749" y="20477"/>
                    </a:lnTo>
                    <a:lnTo>
                      <a:pt x="15638" y="19377"/>
                    </a:lnTo>
                    <a:lnTo>
                      <a:pt x="12269" y="20507"/>
                    </a:lnTo>
                    <a:lnTo>
                      <a:pt x="10536" y="20904"/>
                    </a:lnTo>
                    <a:lnTo>
                      <a:pt x="3086" y="20844"/>
                    </a:lnTo>
                    <a:lnTo>
                      <a:pt x="2164" y="20657"/>
                    </a:lnTo>
                    <a:lnTo>
                      <a:pt x="1315" y="20417"/>
                    </a:lnTo>
                    <a:lnTo>
                      <a:pt x="479" y="19744"/>
                    </a:lnTo>
                    <a:lnTo>
                      <a:pt x="295" y="19025"/>
                    </a:lnTo>
                    <a:lnTo>
                      <a:pt x="221" y="18382"/>
                    </a:lnTo>
                    <a:lnTo>
                      <a:pt x="406" y="17409"/>
                    </a:lnTo>
                    <a:lnTo>
                      <a:pt x="959" y="16166"/>
                    </a:lnTo>
                    <a:lnTo>
                      <a:pt x="1389" y="15193"/>
                    </a:lnTo>
                    <a:lnTo>
                      <a:pt x="1574" y="14310"/>
                    </a:lnTo>
                    <a:lnTo>
                      <a:pt x="2201" y="14198"/>
                    </a:lnTo>
                    <a:lnTo>
                      <a:pt x="2754" y="14827"/>
                    </a:lnTo>
                    <a:lnTo>
                      <a:pt x="4389" y="15800"/>
                    </a:lnTo>
                    <a:lnTo>
                      <a:pt x="2938" y="14737"/>
                    </a:lnTo>
                    <a:lnTo>
                      <a:pt x="2496" y="14138"/>
                    </a:lnTo>
                    <a:lnTo>
                      <a:pt x="2680" y="13464"/>
                    </a:lnTo>
                    <a:lnTo>
                      <a:pt x="4610" y="13038"/>
                    </a:lnTo>
                    <a:lnTo>
                      <a:pt x="5962" y="12402"/>
                    </a:lnTo>
                    <a:lnTo>
                      <a:pt x="4352" y="12948"/>
                    </a:lnTo>
                    <a:lnTo>
                      <a:pt x="2717" y="13255"/>
                    </a:lnTo>
                    <a:lnTo>
                      <a:pt x="2791" y="12342"/>
                    </a:lnTo>
                    <a:lnTo>
                      <a:pt x="3491" y="11698"/>
                    </a:lnTo>
                    <a:lnTo>
                      <a:pt x="4008" y="10695"/>
                    </a:lnTo>
                    <a:lnTo>
                      <a:pt x="3344" y="11608"/>
                    </a:lnTo>
                    <a:lnTo>
                      <a:pt x="2569" y="12215"/>
                    </a:lnTo>
                    <a:lnTo>
                      <a:pt x="1795" y="12125"/>
                    </a:lnTo>
                    <a:lnTo>
                      <a:pt x="1352" y="10448"/>
                    </a:lnTo>
                    <a:lnTo>
                      <a:pt x="738" y="8757"/>
                    </a:lnTo>
                    <a:lnTo>
                      <a:pt x="443" y="7627"/>
                    </a:lnTo>
                    <a:lnTo>
                      <a:pt x="479" y="6586"/>
                    </a:lnTo>
                    <a:lnTo>
                      <a:pt x="664" y="5351"/>
                    </a:lnTo>
                    <a:lnTo>
                      <a:pt x="443" y="6010"/>
                    </a:lnTo>
                    <a:lnTo>
                      <a:pt x="295" y="6773"/>
                    </a:lnTo>
                    <a:lnTo>
                      <a:pt x="258" y="7380"/>
                    </a:lnTo>
                    <a:lnTo>
                      <a:pt x="74" y="6317"/>
                    </a:lnTo>
                    <a:lnTo>
                      <a:pt x="37" y="5494"/>
                    </a:lnTo>
                    <a:lnTo>
                      <a:pt x="37" y="4925"/>
                    </a:lnTo>
                    <a:lnTo>
                      <a:pt x="295" y="4079"/>
                    </a:lnTo>
                    <a:lnTo>
                      <a:pt x="738" y="3286"/>
                    </a:lnTo>
                    <a:lnTo>
                      <a:pt x="1389" y="2560"/>
                    </a:lnTo>
                    <a:lnTo>
                      <a:pt x="701" y="3166"/>
                    </a:lnTo>
                    <a:lnTo>
                      <a:pt x="369" y="3682"/>
                    </a:lnTo>
                    <a:lnTo>
                      <a:pt x="0" y="4648"/>
                    </a:lnTo>
                    <a:lnTo>
                      <a:pt x="74" y="3959"/>
                    </a:lnTo>
                    <a:lnTo>
                      <a:pt x="295" y="3076"/>
                    </a:lnTo>
                    <a:lnTo>
                      <a:pt x="848" y="2073"/>
                    </a:lnTo>
                    <a:lnTo>
                      <a:pt x="1315" y="1063"/>
                    </a:lnTo>
                    <a:lnTo>
                      <a:pt x="1942" y="576"/>
                    </a:lnTo>
                    <a:lnTo>
                      <a:pt x="2791" y="0"/>
                    </a:lnTo>
                    <a:lnTo>
                      <a:pt x="3713" y="90"/>
                    </a:lnTo>
                    <a:lnTo>
                      <a:pt x="4610" y="457"/>
                    </a:lnTo>
                    <a:close/>
                  </a:path>
                </a:pathLst>
              </a:custGeom>
              <a:solidFill>
                <a:srgbClr val="006666"/>
              </a:solidFill>
              <a:ln w="9525" cap="flat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6799" tIns="46799" rIns="46799" bIns="4679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71" name="形状"/>
              <p:cNvSpPr/>
              <p:nvPr/>
            </p:nvSpPr>
            <p:spPr>
              <a:xfrm>
                <a:off x="263524" y="1450975"/>
                <a:ext cx="68264" cy="131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574" y="0"/>
                    </a:moveTo>
                    <a:lnTo>
                      <a:pt x="20838" y="1041"/>
                    </a:lnTo>
                    <a:lnTo>
                      <a:pt x="21600" y="9716"/>
                    </a:lnTo>
                    <a:lnTo>
                      <a:pt x="19313" y="18824"/>
                    </a:lnTo>
                    <a:lnTo>
                      <a:pt x="3812" y="21600"/>
                    </a:lnTo>
                    <a:lnTo>
                      <a:pt x="0" y="18130"/>
                    </a:lnTo>
                    <a:lnTo>
                      <a:pt x="0" y="5292"/>
                    </a:lnTo>
                    <a:lnTo>
                      <a:pt x="4574" y="0"/>
                    </a:lnTo>
                    <a:close/>
                  </a:path>
                </a:pathLst>
              </a:custGeom>
              <a:solidFill>
                <a:srgbClr val="000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6799" tIns="46799" rIns="46799" bIns="4679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72" name="形状"/>
              <p:cNvSpPr/>
              <p:nvPr/>
            </p:nvSpPr>
            <p:spPr>
              <a:xfrm>
                <a:off x="361950" y="1878012"/>
                <a:ext cx="655638" cy="74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749" y="10192"/>
                    </a:lnTo>
                    <a:lnTo>
                      <a:pt x="11283" y="15211"/>
                    </a:lnTo>
                    <a:lnTo>
                      <a:pt x="6739" y="18101"/>
                    </a:lnTo>
                    <a:lnTo>
                      <a:pt x="3317" y="19318"/>
                    </a:lnTo>
                    <a:lnTo>
                      <a:pt x="0" y="18101"/>
                    </a:lnTo>
                    <a:lnTo>
                      <a:pt x="3160" y="21600"/>
                    </a:lnTo>
                    <a:lnTo>
                      <a:pt x="8384" y="21600"/>
                    </a:lnTo>
                    <a:lnTo>
                      <a:pt x="14026" y="15820"/>
                    </a:lnTo>
                    <a:lnTo>
                      <a:pt x="16899" y="115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6799" tIns="46799" rIns="46799" bIns="4679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73" name="形状"/>
              <p:cNvSpPr/>
              <p:nvPr/>
            </p:nvSpPr>
            <p:spPr>
              <a:xfrm>
                <a:off x="228600" y="0"/>
                <a:ext cx="588963" cy="739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48" y="8436"/>
                    </a:moveTo>
                    <a:lnTo>
                      <a:pt x="11149" y="7432"/>
                    </a:lnTo>
                    <a:lnTo>
                      <a:pt x="10247" y="7324"/>
                    </a:lnTo>
                    <a:lnTo>
                      <a:pt x="9432" y="7509"/>
                    </a:lnTo>
                    <a:lnTo>
                      <a:pt x="9024" y="8142"/>
                    </a:lnTo>
                    <a:lnTo>
                      <a:pt x="8908" y="8714"/>
                    </a:lnTo>
                    <a:lnTo>
                      <a:pt x="9141" y="10074"/>
                    </a:lnTo>
                    <a:lnTo>
                      <a:pt x="9636" y="10723"/>
                    </a:lnTo>
                    <a:lnTo>
                      <a:pt x="9868" y="11511"/>
                    </a:lnTo>
                    <a:lnTo>
                      <a:pt x="10160" y="12530"/>
                    </a:lnTo>
                    <a:lnTo>
                      <a:pt x="10829" y="13736"/>
                    </a:lnTo>
                    <a:lnTo>
                      <a:pt x="12023" y="15296"/>
                    </a:lnTo>
                    <a:lnTo>
                      <a:pt x="13012" y="16764"/>
                    </a:lnTo>
                    <a:lnTo>
                      <a:pt x="14060" y="18773"/>
                    </a:lnTo>
                    <a:lnTo>
                      <a:pt x="14672" y="20287"/>
                    </a:lnTo>
                    <a:lnTo>
                      <a:pt x="14846" y="21600"/>
                    </a:lnTo>
                    <a:lnTo>
                      <a:pt x="12139" y="19591"/>
                    </a:lnTo>
                    <a:lnTo>
                      <a:pt x="9519" y="18402"/>
                    </a:lnTo>
                    <a:lnTo>
                      <a:pt x="8005" y="17768"/>
                    </a:lnTo>
                    <a:lnTo>
                      <a:pt x="6171" y="17320"/>
                    </a:lnTo>
                    <a:lnTo>
                      <a:pt x="4163" y="17382"/>
                    </a:lnTo>
                    <a:lnTo>
                      <a:pt x="2067" y="18263"/>
                    </a:lnTo>
                    <a:lnTo>
                      <a:pt x="175" y="19900"/>
                    </a:lnTo>
                    <a:lnTo>
                      <a:pt x="0" y="18525"/>
                    </a:lnTo>
                    <a:lnTo>
                      <a:pt x="1048" y="16949"/>
                    </a:lnTo>
                    <a:lnTo>
                      <a:pt x="2445" y="15033"/>
                    </a:lnTo>
                    <a:lnTo>
                      <a:pt x="3057" y="13720"/>
                    </a:lnTo>
                    <a:lnTo>
                      <a:pt x="3144" y="12330"/>
                    </a:lnTo>
                    <a:lnTo>
                      <a:pt x="2795" y="11264"/>
                    </a:lnTo>
                    <a:lnTo>
                      <a:pt x="1980" y="10445"/>
                    </a:lnTo>
                    <a:lnTo>
                      <a:pt x="1368" y="9131"/>
                    </a:lnTo>
                    <a:lnTo>
                      <a:pt x="1194" y="8189"/>
                    </a:lnTo>
                    <a:lnTo>
                      <a:pt x="757" y="7045"/>
                    </a:lnTo>
                    <a:lnTo>
                      <a:pt x="670" y="5670"/>
                    </a:lnTo>
                    <a:lnTo>
                      <a:pt x="1019" y="4635"/>
                    </a:lnTo>
                    <a:lnTo>
                      <a:pt x="1659" y="3724"/>
                    </a:lnTo>
                    <a:lnTo>
                      <a:pt x="2329" y="2503"/>
                    </a:lnTo>
                    <a:lnTo>
                      <a:pt x="3581" y="1452"/>
                    </a:lnTo>
                    <a:lnTo>
                      <a:pt x="4949" y="803"/>
                    </a:lnTo>
                    <a:lnTo>
                      <a:pt x="6957" y="386"/>
                    </a:lnTo>
                    <a:lnTo>
                      <a:pt x="9141" y="46"/>
                    </a:lnTo>
                    <a:lnTo>
                      <a:pt x="12750" y="0"/>
                    </a:lnTo>
                    <a:lnTo>
                      <a:pt x="14643" y="170"/>
                    </a:lnTo>
                    <a:lnTo>
                      <a:pt x="16564" y="572"/>
                    </a:lnTo>
                    <a:lnTo>
                      <a:pt x="18369" y="1051"/>
                    </a:lnTo>
                    <a:lnTo>
                      <a:pt x="19533" y="1761"/>
                    </a:lnTo>
                    <a:lnTo>
                      <a:pt x="20901" y="2688"/>
                    </a:lnTo>
                    <a:lnTo>
                      <a:pt x="21513" y="4079"/>
                    </a:lnTo>
                    <a:lnTo>
                      <a:pt x="21600" y="5253"/>
                    </a:lnTo>
                    <a:lnTo>
                      <a:pt x="21076" y="6227"/>
                    </a:lnTo>
                    <a:lnTo>
                      <a:pt x="19679" y="5253"/>
                    </a:lnTo>
                    <a:lnTo>
                      <a:pt x="17845" y="4697"/>
                    </a:lnTo>
                    <a:lnTo>
                      <a:pt x="15429" y="4450"/>
                    </a:lnTo>
                    <a:lnTo>
                      <a:pt x="16040" y="6227"/>
                    </a:lnTo>
                    <a:lnTo>
                      <a:pt x="13333" y="5609"/>
                    </a:lnTo>
                    <a:lnTo>
                      <a:pt x="14119" y="6984"/>
                    </a:lnTo>
                    <a:lnTo>
                      <a:pt x="12197" y="6922"/>
                    </a:lnTo>
                    <a:lnTo>
                      <a:pt x="11848" y="843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6799" tIns="46799" rIns="46799" bIns="4679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grpSp>
            <p:nvGrpSpPr>
              <p:cNvPr id="176" name="成组"/>
              <p:cNvGrpSpPr/>
              <p:nvPr/>
            </p:nvGrpSpPr>
            <p:grpSpPr>
              <a:xfrm>
                <a:off x="0" y="1152525"/>
                <a:ext cx="450851" cy="773113"/>
                <a:chOff x="0" y="0"/>
                <a:chExt cx="450850" cy="773112"/>
              </a:xfrm>
            </p:grpSpPr>
            <p:sp>
              <p:nvSpPr>
                <p:cNvPr id="174" name="形状"/>
                <p:cNvSpPr/>
                <p:nvPr/>
              </p:nvSpPr>
              <p:spPr>
                <a:xfrm>
                  <a:off x="0" y="0"/>
                  <a:ext cx="450851" cy="7731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975" y="3130"/>
                      </a:moveTo>
                      <a:lnTo>
                        <a:pt x="8072" y="2909"/>
                      </a:lnTo>
                      <a:lnTo>
                        <a:pt x="5646" y="2436"/>
                      </a:lnTo>
                      <a:lnTo>
                        <a:pt x="4851" y="1624"/>
                      </a:lnTo>
                      <a:lnTo>
                        <a:pt x="4851" y="915"/>
                      </a:lnTo>
                      <a:lnTo>
                        <a:pt x="4244" y="340"/>
                      </a:lnTo>
                      <a:lnTo>
                        <a:pt x="2046" y="0"/>
                      </a:lnTo>
                      <a:lnTo>
                        <a:pt x="0" y="103"/>
                      </a:lnTo>
                      <a:lnTo>
                        <a:pt x="2501" y="16802"/>
                      </a:lnTo>
                      <a:lnTo>
                        <a:pt x="4244" y="18337"/>
                      </a:lnTo>
                      <a:lnTo>
                        <a:pt x="6442" y="19858"/>
                      </a:lnTo>
                      <a:lnTo>
                        <a:pt x="9625" y="21009"/>
                      </a:lnTo>
                      <a:lnTo>
                        <a:pt x="13225" y="21379"/>
                      </a:lnTo>
                      <a:lnTo>
                        <a:pt x="18114" y="21600"/>
                      </a:lnTo>
                      <a:lnTo>
                        <a:pt x="20956" y="21260"/>
                      </a:lnTo>
                      <a:lnTo>
                        <a:pt x="21600" y="20094"/>
                      </a:lnTo>
                      <a:lnTo>
                        <a:pt x="21259" y="18573"/>
                      </a:lnTo>
                      <a:lnTo>
                        <a:pt x="19213" y="13878"/>
                      </a:lnTo>
                      <a:lnTo>
                        <a:pt x="17469" y="9213"/>
                      </a:lnTo>
                      <a:lnTo>
                        <a:pt x="16712" y="5714"/>
                      </a:lnTo>
                      <a:lnTo>
                        <a:pt x="16712" y="4769"/>
                      </a:lnTo>
                      <a:lnTo>
                        <a:pt x="15575" y="3484"/>
                      </a:lnTo>
                      <a:lnTo>
                        <a:pt x="14324" y="3130"/>
                      </a:lnTo>
                      <a:lnTo>
                        <a:pt x="11975" y="313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1D1D1D"/>
                    </a:gs>
                    <a:gs pos="100000">
                      <a:srgbClr val="404040"/>
                    </a:gs>
                  </a:gsLst>
                  <a:lin ang="16200000" scaled="0"/>
                </a:gra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175" name="形状"/>
                <p:cNvSpPr/>
                <p:nvPr/>
              </p:nvSpPr>
              <p:spPr>
                <a:xfrm>
                  <a:off x="9525" y="36512"/>
                  <a:ext cx="387351" cy="711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091" y="4326"/>
                      </a:moveTo>
                      <a:lnTo>
                        <a:pt x="10115" y="4198"/>
                      </a:lnTo>
                      <a:lnTo>
                        <a:pt x="5831" y="3699"/>
                      </a:lnTo>
                      <a:lnTo>
                        <a:pt x="3313" y="2799"/>
                      </a:lnTo>
                      <a:lnTo>
                        <a:pt x="1855" y="2043"/>
                      </a:lnTo>
                      <a:lnTo>
                        <a:pt x="0" y="0"/>
                      </a:lnTo>
                      <a:lnTo>
                        <a:pt x="2739" y="16646"/>
                      </a:lnTo>
                      <a:lnTo>
                        <a:pt x="4594" y="18174"/>
                      </a:lnTo>
                      <a:lnTo>
                        <a:pt x="6582" y="19557"/>
                      </a:lnTo>
                      <a:lnTo>
                        <a:pt x="9188" y="20587"/>
                      </a:lnTo>
                      <a:lnTo>
                        <a:pt x="11396" y="21085"/>
                      </a:lnTo>
                      <a:lnTo>
                        <a:pt x="14091" y="21359"/>
                      </a:lnTo>
                      <a:lnTo>
                        <a:pt x="16653" y="21600"/>
                      </a:lnTo>
                      <a:lnTo>
                        <a:pt x="19568" y="21600"/>
                      </a:lnTo>
                      <a:lnTo>
                        <a:pt x="20849" y="21359"/>
                      </a:lnTo>
                      <a:lnTo>
                        <a:pt x="21600" y="20587"/>
                      </a:lnTo>
                      <a:lnTo>
                        <a:pt x="21247" y="19300"/>
                      </a:lnTo>
                      <a:lnTo>
                        <a:pt x="19391" y="16373"/>
                      </a:lnTo>
                      <a:lnTo>
                        <a:pt x="16255" y="6466"/>
                      </a:lnTo>
                      <a:lnTo>
                        <a:pt x="15769" y="5098"/>
                      </a:lnTo>
                      <a:lnTo>
                        <a:pt x="14091" y="432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C2C2C"/>
                    </a:gs>
                    <a:gs pos="100000">
                      <a:srgbClr val="606060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3" name="时间序列的描述性分析"/>
          <p:cNvSpPr txBox="1"/>
          <p:nvPr/>
        </p:nvSpPr>
        <p:spPr>
          <a:xfrm>
            <a:off x="1951038" y="438150"/>
            <a:ext cx="6689724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 anchor="ctr">
            <a:spAutoFit/>
          </a:bodyPr>
          <a:lstStyle>
            <a:lvl1pPr algn="ctr">
              <a:lnSpc>
                <a:spcPct val="95000"/>
              </a:lnSpc>
              <a:defRPr sz="4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时间序列的描述性分析</a:t>
            </a:r>
          </a:p>
        </p:txBody>
      </p:sp>
      <p:sp>
        <p:nvSpPr>
          <p:cNvPr id="214" name="图形描述…"/>
          <p:cNvSpPr txBox="1"/>
          <p:nvPr/>
        </p:nvSpPr>
        <p:spPr>
          <a:xfrm>
            <a:off x="655638" y="1981200"/>
            <a:ext cx="8061324" cy="1329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100000"/>
              <a:buChar char=""/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 图形描述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100000"/>
              <a:buChar char=""/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 增长率分析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ircle/>
      </p:transition>
    </mc:Choice>
    <mc:Fallback>
      <p:transition spd="fast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幻灯片编号"/>
          <p:cNvSpPr txBox="1"/>
          <p:nvPr>
            <p:ph type="sldNum" sz="quarter" idx="2"/>
          </p:nvPr>
        </p:nvSpPr>
        <p:spPr>
          <a:xfrm>
            <a:off x="609600" y="6172200"/>
            <a:ext cx="525389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30" name="周期性分析"/>
          <p:cNvSpPr txBox="1"/>
          <p:nvPr>
            <p:ph type="title"/>
          </p:nvPr>
        </p:nvSpPr>
        <p:spPr>
          <a:xfrm>
            <a:off x="1905000" y="304799"/>
            <a:ext cx="6781800" cy="1143002"/>
          </a:xfrm>
          <a:prstGeom prst="rect">
            <a:avLst/>
          </a:prstGeom>
        </p:spPr>
        <p:txBody>
          <a:bodyPr/>
          <a:lstStyle>
            <a:lvl1pPr>
              <a:defRPr b="0" sz="40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周期性分析</a:t>
            </a:r>
          </a:p>
        </p:txBody>
      </p:sp>
      <p:sp>
        <p:nvSpPr>
          <p:cNvPr id="731" name="近乎规律性的从低至高再从高至低的周而复始的变动…"/>
          <p:cNvSpPr txBox="1"/>
          <p:nvPr>
            <p:ph type="body" idx="1"/>
          </p:nvPr>
        </p:nvSpPr>
        <p:spPr>
          <a:xfrm>
            <a:off x="533400" y="1828800"/>
            <a:ext cx="8229600" cy="4267200"/>
          </a:xfrm>
          <a:prstGeom prst="rect">
            <a:avLst/>
          </a:prstGeom>
        </p:spPr>
        <p:txBody>
          <a:bodyPr/>
          <a:lstStyle/>
          <a:p>
            <a:pPr marL="560831" indent="-560831" algn="just" defTabSz="841247">
              <a:spcBef>
                <a:spcPts val="1500"/>
              </a:spcBef>
              <a:buSzPct val="100000"/>
              <a:buAutoNum type="arabicPeriod" startAt="1"/>
              <a:defRPr sz="2576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近乎规律性的从低至高再从高至低的周而复始的变动</a:t>
            </a:r>
          </a:p>
          <a:p>
            <a:pPr marL="560831" indent="-560831" algn="just" defTabSz="841247">
              <a:spcBef>
                <a:spcPts val="1500"/>
              </a:spcBef>
              <a:buSzPct val="100000"/>
              <a:buAutoNum type="arabicPeriod" startAt="1"/>
              <a:defRPr sz="2576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不同于趋势变动，它不是朝着单一方向的持续运动，而是涨落相间的交替波动</a:t>
            </a:r>
          </a:p>
          <a:p>
            <a:pPr marL="560831" indent="-560831" algn="just" defTabSz="841247">
              <a:spcBef>
                <a:spcPts val="1500"/>
              </a:spcBef>
              <a:buSzPct val="100000"/>
              <a:buAutoNum type="arabicPeriod" startAt="1"/>
              <a:defRPr sz="2576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不同于季节变动，其变化无固定规律，变动周期多在一年以上，且周期长短不一</a:t>
            </a:r>
          </a:p>
          <a:p>
            <a:pPr marL="560831" indent="-560831" algn="just" defTabSz="841247">
              <a:spcBef>
                <a:spcPts val="1500"/>
              </a:spcBef>
              <a:buSzPct val="100000"/>
              <a:buAutoNum type="arabicPeriod" startAt="1"/>
              <a:defRPr sz="2576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时间长短和波动大小不一，且常与不规则波动交织在一起，很难单独加以描述和分析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7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31" grpId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幻灯片编号"/>
          <p:cNvSpPr txBox="1"/>
          <p:nvPr>
            <p:ph type="sldNum" sz="quarter" idx="2"/>
          </p:nvPr>
        </p:nvSpPr>
        <p:spPr>
          <a:xfrm>
            <a:off x="609600" y="6172200"/>
            <a:ext cx="525389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34" name="周期性分析  (剩余法)"/>
          <p:cNvSpPr txBox="1"/>
          <p:nvPr>
            <p:ph type="title"/>
          </p:nvPr>
        </p:nvSpPr>
        <p:spPr>
          <a:xfrm>
            <a:off x="1905000" y="304800"/>
            <a:ext cx="6781800" cy="1066800"/>
          </a:xfrm>
          <a:prstGeom prst="rect">
            <a:avLst/>
          </a:prstGeom>
        </p:spPr>
        <p:txBody>
          <a:bodyPr/>
          <a:lstStyle/>
          <a:p>
            <a:pPr defTabSz="676655">
              <a:defRPr sz="2960">
                <a:effectLst>
                  <a:outerShdw sx="100000" sy="100000" kx="0" ky="0" algn="b" rotWithShape="0" blurRad="9398" dist="18796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周期性分析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  <a:r>
              <a:rPr sz="266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(</a:t>
            </a:r>
            <a:r>
              <a:rPr b="0" sz="266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剩余法</a:t>
            </a:r>
            <a:r>
              <a:rPr sz="266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) </a:t>
            </a:r>
          </a:p>
        </p:txBody>
      </p:sp>
      <p:sp>
        <p:nvSpPr>
          <p:cNvPr id="735" name="先消去季节变动，求得无季节性资料…"/>
          <p:cNvSpPr txBox="1"/>
          <p:nvPr>
            <p:ph type="body" idx="1"/>
          </p:nvPr>
        </p:nvSpPr>
        <p:spPr>
          <a:xfrm>
            <a:off x="533400" y="1676400"/>
            <a:ext cx="8305800" cy="4495800"/>
          </a:xfrm>
          <a:prstGeom prst="rect">
            <a:avLst/>
          </a:prstGeom>
        </p:spPr>
        <p:txBody>
          <a:bodyPr/>
          <a:lstStyle/>
          <a:p>
            <a:pPr marL="560831" indent="-560831" algn="just" defTabSz="841247">
              <a:spcBef>
                <a:spcPts val="1500"/>
              </a:spcBef>
              <a:buSzPct val="100000"/>
              <a:buAutoNum type="arabicPeriod" startAt="1"/>
              <a:defRPr sz="2576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先消去季节变动，求得无季节性资料</a:t>
            </a:r>
          </a:p>
          <a:p>
            <a:pPr marL="560831" indent="-560831" algn="just" defTabSz="841247">
              <a:spcBef>
                <a:spcPts val="1700"/>
              </a:spcBef>
              <a:buSzPct val="100000"/>
              <a:buAutoNum type="arabicPeriod" startAt="1"/>
              <a:defRPr sz="2576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</a:p>
          <a:p>
            <a:pPr marL="560831" indent="-560831" algn="just" defTabSz="841247">
              <a:spcBef>
                <a:spcPts val="1500"/>
              </a:spcBef>
              <a:buSzPct val="100000"/>
              <a:buAutoNum type="arabicPeriod" startAt="2"/>
              <a:defRPr sz="2576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再将结果除以由分离季节性因素后的数据计算得到的趋势值，求得含有周期性及随机波动的序列</a:t>
            </a:r>
          </a:p>
          <a:p>
            <a:pPr marL="560831" indent="-560831" algn="just" defTabSz="841247">
              <a:spcBef>
                <a:spcPts val="1700"/>
              </a:spcBef>
              <a:buSzPct val="100000"/>
              <a:buAutoNum type="arabicPeriod" startAt="2"/>
              <a:defRPr sz="2576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</a:p>
          <a:p>
            <a:pPr marL="560831" indent="-560831" algn="just" defTabSz="841247">
              <a:spcBef>
                <a:spcPts val="1500"/>
              </a:spcBef>
              <a:buSzPct val="100000"/>
              <a:buAutoNum type="arabicPeriod" startAt="3"/>
              <a:defRPr sz="2576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将结果进行移动平均</a:t>
            </a:r>
            <a:r>
              <a:rPr>
                <a:solidFill>
                  <a:srgbClr val="FFFF91"/>
                </a:solidFill>
              </a:rPr>
              <a:t>(</a:t>
            </a:r>
            <a:r>
              <a:rPr i="1">
                <a:solidFill>
                  <a:srgbClr val="FFFF91"/>
                </a:solidFill>
              </a:rPr>
              <a:t>MA</a:t>
            </a:r>
            <a:r>
              <a:rPr>
                <a:solidFill>
                  <a:srgbClr val="FFFF91"/>
                </a:solidFill>
              </a:rPr>
              <a:t>)</a:t>
            </a:r>
            <a:r>
              <a:rPr i="1"/>
              <a:t>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，以消除不规则波动，即得循环波动值</a:t>
            </a:r>
          </a:p>
          <a:p>
            <a:pPr marL="560831" indent="-560831" algn="just" defTabSz="841247">
              <a:spcBef>
                <a:spcPts val="1300"/>
              </a:spcBef>
              <a:defRPr b="1" i="1" sz="2208">
                <a:solidFill>
                  <a:srgbClr val="F0F0F0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t>                            </a:t>
            </a:r>
            <a:r>
              <a:rPr>
                <a:solidFill>
                  <a:srgbClr val="FFFFFF"/>
                </a:solidFill>
              </a:rPr>
              <a:t>C  </a:t>
            </a:r>
            <a:r>
              <a:rPr i="0">
                <a:solidFill>
                  <a:srgbClr val="FFFFFF"/>
                </a:solidFill>
              </a:rPr>
              <a:t>= </a:t>
            </a:r>
            <a:r>
              <a:rPr>
                <a:solidFill>
                  <a:srgbClr val="FFFFFF"/>
                </a:solidFill>
              </a:rPr>
              <a:t>MA </a:t>
            </a:r>
            <a:r>
              <a:rPr i="0">
                <a:solidFill>
                  <a:srgbClr val="FFFFFF"/>
                </a:solidFill>
              </a:rPr>
              <a:t>( </a:t>
            </a:r>
            <a:r>
              <a:rPr>
                <a:solidFill>
                  <a:srgbClr val="FFFFFF"/>
                </a:solidFill>
              </a:rPr>
              <a:t>C </a:t>
            </a:r>
            <a:r>
              <a:rPr i="0">
                <a:solidFill>
                  <a:srgbClr val="FFFFFF"/>
                </a:solidFill>
              </a:rPr>
              <a:t>× </a:t>
            </a:r>
            <a:r>
              <a:rPr>
                <a:solidFill>
                  <a:srgbClr val="FFFFFF"/>
                </a:solidFill>
              </a:rPr>
              <a:t>I </a:t>
            </a:r>
            <a:r>
              <a:rPr i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736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2209800"/>
            <a:ext cx="5257800" cy="8382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737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2600" y="3962400"/>
            <a:ext cx="4876800" cy="7858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幻灯片编号"/>
          <p:cNvSpPr txBox="1"/>
          <p:nvPr>
            <p:ph type="sldNum" sz="quarter" idx="2"/>
          </p:nvPr>
        </p:nvSpPr>
        <p:spPr>
          <a:xfrm>
            <a:off x="609600" y="6172200"/>
            <a:ext cx="525389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40" name="周期性分析  (例题分析)"/>
          <p:cNvSpPr txBox="1"/>
          <p:nvPr>
            <p:ph type="title"/>
          </p:nvPr>
        </p:nvSpPr>
        <p:spPr>
          <a:xfrm>
            <a:off x="1905000" y="304800"/>
            <a:ext cx="6781800" cy="1066800"/>
          </a:xfrm>
          <a:prstGeom prst="rect">
            <a:avLst/>
          </a:prstGeom>
        </p:spPr>
        <p:txBody>
          <a:bodyPr/>
          <a:lstStyle/>
          <a:p>
            <a:pPr defTabSz="676655">
              <a:defRPr sz="2960">
                <a:effectLst>
                  <a:outerShdw sx="100000" sy="100000" kx="0" ky="0" algn="b" rotWithShape="0" blurRad="9398" dist="1879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周期性分析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  <a:r>
              <a:rPr sz="2664">
                <a:solidFill>
                  <a:srgbClr val="FE9B03"/>
                </a:solidFill>
              </a:rPr>
              <a:t>(</a:t>
            </a:r>
            <a:r>
              <a:rPr b="0" sz="266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664">
                <a:solidFill>
                  <a:srgbClr val="FE9B03"/>
                </a:solidFill>
              </a:rPr>
              <a:t>) </a:t>
            </a:r>
          </a:p>
        </p:txBody>
      </p:sp>
      <p:graphicFrame>
        <p:nvGraphicFramePr>
          <p:cNvPr id="741" name="啤酒销售量的波动周期"/>
          <p:cNvGraphicFramePr/>
          <p:nvPr/>
        </p:nvGraphicFramePr>
        <p:xfrm>
          <a:off x="1128169" y="1165110"/>
          <a:ext cx="7196682" cy="4913039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幻灯片编号"/>
          <p:cNvSpPr txBox="1"/>
          <p:nvPr>
            <p:ph type="sldNum" sz="quarter" idx="2"/>
          </p:nvPr>
        </p:nvSpPr>
        <p:spPr>
          <a:xfrm>
            <a:off x="609600" y="6172200"/>
            <a:ext cx="525389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44" name="随机波动  (例题分析)"/>
          <p:cNvSpPr txBox="1"/>
          <p:nvPr>
            <p:ph type="title"/>
          </p:nvPr>
        </p:nvSpPr>
        <p:spPr>
          <a:xfrm>
            <a:off x="1905000" y="304800"/>
            <a:ext cx="6781800" cy="1066800"/>
          </a:xfrm>
          <a:prstGeom prst="rect">
            <a:avLst/>
          </a:prstGeom>
        </p:spPr>
        <p:txBody>
          <a:bodyPr/>
          <a:lstStyle/>
          <a:p>
            <a:pPr defTabSz="676655">
              <a:defRPr sz="2960">
                <a:effectLst>
                  <a:outerShdw sx="100000" sy="100000" kx="0" ky="0" algn="b" rotWithShape="0" blurRad="9398" dist="1879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随机波动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  <a:r>
              <a:rPr sz="2664">
                <a:solidFill>
                  <a:srgbClr val="FE9B03"/>
                </a:solidFill>
              </a:rPr>
              <a:t>(</a:t>
            </a:r>
            <a:r>
              <a:rPr b="0" sz="266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664">
                <a:solidFill>
                  <a:srgbClr val="FE9B03"/>
                </a:solidFill>
              </a:rPr>
              <a:t>) </a:t>
            </a:r>
          </a:p>
        </p:txBody>
      </p:sp>
      <p:graphicFrame>
        <p:nvGraphicFramePr>
          <p:cNvPr id="745" name="啤酒销售量的随机波动"/>
          <p:cNvGraphicFramePr/>
          <p:nvPr/>
        </p:nvGraphicFramePr>
        <p:xfrm>
          <a:off x="1150052" y="1142352"/>
          <a:ext cx="7100770" cy="503109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结    束"/>
          <p:cNvSpPr txBox="1"/>
          <p:nvPr/>
        </p:nvSpPr>
        <p:spPr>
          <a:xfrm>
            <a:off x="2179638" y="679450"/>
            <a:ext cx="5394324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 anchor="ctr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结    束</a:t>
            </a:r>
          </a:p>
        </p:txBody>
      </p:sp>
      <p:pic>
        <p:nvPicPr>
          <p:cNvPr id="748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1800" y="1379537"/>
            <a:ext cx="3848100" cy="5478463"/>
          </a:xfrm>
          <a:prstGeom prst="rect">
            <a:avLst/>
          </a:prstGeom>
          <a:ln w="12700">
            <a:miter lim="400000"/>
          </a:ln>
        </p:spPr>
      </p:pic>
      <p:sp>
        <p:nvSpPr>
          <p:cNvPr id="749" name="THANKS"/>
          <p:cNvSpPr txBox="1"/>
          <p:nvPr/>
        </p:nvSpPr>
        <p:spPr>
          <a:xfrm>
            <a:off x="5943600" y="3886200"/>
            <a:ext cx="2590800" cy="220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402336">
              <a:defRPr sz="7656">
                <a:ln w="9525" cap="flat">
                  <a:solidFill>
                    <a:srgbClr val="FFFFFF"/>
                  </a:solidFill>
                  <a:prstDash val="solid"/>
                  <a:round/>
                </a:ln>
                <a:gradFill flip="none" rotWithShape="1">
                  <a:gsLst>
                    <a:gs pos="0">
                      <a:srgbClr val="767644"/>
                    </a:gs>
                    <a:gs pos="100000">
                      <a:srgbClr val="FFFF93"/>
                    </a:gs>
                  </a:gsLst>
                  <a:lin ang="16200000" scaled="0"/>
                </a:gradFill>
              </a:defRPr>
            </a:lvl1pPr>
          </a:lstStyle>
          <a:p>
            <a:pPr/>
            <a:r>
              <a:t>THANKS</a:t>
            </a:r>
          </a:p>
        </p:txBody>
      </p:sp>
      <p:sp>
        <p:nvSpPr>
          <p:cNvPr id="750" name="k"/>
          <p:cNvSpPr txBox="1"/>
          <p:nvPr/>
        </p:nvSpPr>
        <p:spPr>
          <a:xfrm>
            <a:off x="4443749" y="3162300"/>
            <a:ext cx="269771" cy="497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defRPr i="1" sz="29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474747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d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幻灯片编号"/>
          <p:cNvSpPr txBox="1"/>
          <p:nvPr>
            <p:ph type="sldNum" sz="quarter" idx="2"/>
          </p:nvPr>
        </p:nvSpPr>
        <p:spPr>
          <a:xfrm>
            <a:off x="609600" y="6172200"/>
            <a:ext cx="365274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7" name="图形描述"/>
          <p:cNvSpPr txBox="1"/>
          <p:nvPr>
            <p:ph type="title"/>
          </p:nvPr>
        </p:nvSpPr>
        <p:spPr>
          <a:xfrm>
            <a:off x="685800" y="22859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 b="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图形描述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ircle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0" name="图形描述 (例题分析)"/>
          <p:cNvSpPr txBox="1"/>
          <p:nvPr>
            <p:ph type="title"/>
          </p:nvPr>
        </p:nvSpPr>
        <p:spPr>
          <a:xfrm>
            <a:off x="1981200" y="228599"/>
            <a:ext cx="68580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图形描述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)</a:t>
            </a:r>
          </a:p>
        </p:txBody>
      </p:sp>
      <p:pic>
        <p:nvPicPr>
          <p:cNvPr id="22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形状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43800" y="6324600"/>
            <a:ext cx="762001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lIns="46799" tIns="46799" rIns="46799" bIns="46799" anchor="ctr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5" name="图形描述 (例题分析)"/>
          <p:cNvSpPr txBox="1"/>
          <p:nvPr>
            <p:ph type="title"/>
          </p:nvPr>
        </p:nvSpPr>
        <p:spPr>
          <a:xfrm>
            <a:off x="1981200" y="228599"/>
            <a:ext cx="68580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图形描述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)</a:t>
            </a:r>
          </a:p>
        </p:txBody>
      </p:sp>
      <p:pic>
        <p:nvPicPr>
          <p:cNvPr id="22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9" name="增长率分析"/>
          <p:cNvSpPr txBox="1"/>
          <p:nvPr>
            <p:ph type="title"/>
          </p:nvPr>
        </p:nvSpPr>
        <p:spPr>
          <a:xfrm>
            <a:off x="685800" y="22859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 b="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增长率分析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ircle/>
      </p:transition>
    </mc:Choice>
    <mc:Fallback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2" name="增长率 (growth rate)"/>
          <p:cNvSpPr txBox="1"/>
          <p:nvPr>
            <p:ph type="title"/>
          </p:nvPr>
        </p:nvSpPr>
        <p:spPr>
          <a:xfrm>
            <a:off x="1828800" y="228599"/>
            <a:ext cx="6781800" cy="1143002"/>
          </a:xfrm>
          <a:prstGeom prst="rect">
            <a:avLst/>
          </a:prstGeom>
        </p:spPr>
        <p:txBody>
          <a:bodyPr/>
          <a:lstStyle/>
          <a:p>
            <a:pPr defTabSz="822959">
              <a:defRPr sz="3600">
                <a:effectLst>
                  <a:outerShdw sx="100000" sy="100000" kx="0" ky="0" algn="b" rotWithShape="0" blurRad="11430" dist="22860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增长率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3239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(growth rate)</a:t>
            </a:r>
          </a:p>
        </p:txBody>
      </p:sp>
      <p:sp>
        <p:nvSpPr>
          <p:cNvPr id="233" name="也称增长速度…"/>
          <p:cNvSpPr txBox="1"/>
          <p:nvPr>
            <p:ph type="body" idx="1"/>
          </p:nvPr>
        </p:nvSpPr>
        <p:spPr>
          <a:xfrm>
            <a:off x="457200" y="1905000"/>
            <a:ext cx="8382000" cy="4114800"/>
          </a:xfrm>
          <a:prstGeom prst="rect">
            <a:avLst/>
          </a:prstGeom>
        </p:spPr>
        <p:txBody>
          <a:bodyPr/>
          <a:lstStyle/>
          <a:p>
            <a:pPr marL="579119" indent="-579119" defTabSz="868680">
              <a:buSzPct val="100000"/>
              <a:buAutoNum type="arabicPeriod" startAt="1"/>
              <a:defRPr sz="304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也称增长速度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579119" indent="-579119" defTabSz="868680">
              <a:buSzPct val="100000"/>
              <a:buAutoNum type="arabicPeriod" startAt="1"/>
              <a:defRPr sz="304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报告期观察值与基期观察值之比减</a:t>
            </a:r>
            <a:r>
              <a:t>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，用百分比表示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579119" indent="-579119" defTabSz="868680">
              <a:buSzPct val="100000"/>
              <a:buAutoNum type="arabicPeriod" startAt="1"/>
              <a:defRPr sz="304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由于对比的基期不同，增长率可以分为环比增长率和定基增长率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579119" indent="-579119" defTabSz="868680">
              <a:buSzPct val="100000"/>
              <a:buAutoNum type="arabicPeriod" startAt="1"/>
              <a:defRPr sz="304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由于计算方法的不同，有一般增长率、平均增长率、年度化增长率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3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6" name="环比增长率与定基增长率"/>
          <p:cNvSpPr txBox="1"/>
          <p:nvPr>
            <p:ph type="title"/>
          </p:nvPr>
        </p:nvSpPr>
        <p:spPr>
          <a:xfrm>
            <a:off x="1981200" y="228599"/>
            <a:ext cx="6858000" cy="1143002"/>
          </a:xfrm>
          <a:prstGeom prst="rect">
            <a:avLst/>
          </a:prstGeom>
        </p:spPr>
        <p:txBody>
          <a:bodyPr/>
          <a:lstStyle>
            <a:lvl1pPr>
              <a:defRPr b="0" sz="40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环比增长率与定基增长率</a:t>
            </a:r>
          </a:p>
        </p:txBody>
      </p:sp>
      <p:sp>
        <p:nvSpPr>
          <p:cNvPr id="237" name="环比增长率…"/>
          <p:cNvSpPr txBox="1"/>
          <p:nvPr>
            <p:ph type="body" sz="half" idx="1"/>
          </p:nvPr>
        </p:nvSpPr>
        <p:spPr>
          <a:xfrm>
            <a:off x="457200" y="1752600"/>
            <a:ext cx="7924800" cy="1828800"/>
          </a:xfrm>
          <a:prstGeom prst="rect">
            <a:avLst/>
          </a:prstGeom>
        </p:spPr>
        <p:txBody>
          <a:bodyPr/>
          <a:lstStyle/>
          <a:p>
            <a:pPr marL="609600" indent="-609600" algn="just">
              <a:spcBef>
                <a:spcPts val="1900"/>
              </a:spcBef>
              <a:buSzPct val="100000"/>
              <a:buAutoNum type="arabicPeriod" startAt="1"/>
            </a:pPr>
            <a:r>
              <a:rPr>
                <a:latin typeface="宋体"/>
                <a:ea typeface="宋体"/>
                <a:cs typeface="宋体"/>
                <a:sym typeface="宋体"/>
              </a:rPr>
              <a:t>环比增长率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lvl="1" marL="1219200" indent="-533400" algn="just">
              <a:spcBef>
                <a:spcPts val="1600"/>
              </a:spcBef>
              <a:buClr>
                <a:srgbClr val="FE9B03"/>
              </a:buClr>
              <a:defRPr sz="28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报告期水平与前一期水平之比减</a:t>
            </a:r>
            <a:r>
              <a:t>1</a:t>
            </a:r>
          </a:p>
        </p:txBody>
      </p:sp>
      <p:pic>
        <p:nvPicPr>
          <p:cNvPr id="238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6425" y="2895600"/>
            <a:ext cx="4524375" cy="1066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239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6912" y="5029200"/>
            <a:ext cx="4341813" cy="1066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sp>
        <p:nvSpPr>
          <p:cNvPr id="240" name="定基增长率…"/>
          <p:cNvSpPr txBox="1"/>
          <p:nvPr/>
        </p:nvSpPr>
        <p:spPr>
          <a:xfrm>
            <a:off x="500400" y="3810000"/>
            <a:ext cx="7686000" cy="1386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457200" indent="-457200">
              <a:spcBef>
                <a:spcPts val="1900"/>
              </a:spcBef>
              <a:buSzPct val="100000"/>
              <a:buAutoNum type="arabicPeriod" startAt="2"/>
              <a:def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定基增长率</a:t>
            </a:r>
          </a:p>
          <a:p>
            <a:pPr lvl="1" marL="914400" indent="-457200">
              <a:spcBef>
                <a:spcPts val="1600"/>
              </a:spcBef>
              <a:buClr>
                <a:srgbClr val="FE9B03"/>
              </a:buClr>
              <a:buSzPct val="65000"/>
              <a:buChar char="■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报告期水平与某一固定时期水平之比减</a:t>
            </a:r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0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2"/>
      <p:bldP build="p" bldLvl="1" animBg="1" rev="0" advAuto="0" spid="237" grpId="1"/>
      <p:bldP build="whole" bldLvl="1" animBg="1" rev="0" advAuto="0" spid="240" grpId="3"/>
      <p:bldP build="whole" bldLvl="1" animBg="1" rev="0" advAuto="0" spid="239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平均增长率 (average rate of increase 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822959">
              <a:defRPr sz="3600">
                <a:effectLst>
                  <a:outerShdw sx="100000" sy="100000" kx="0" ky="0" algn="b" rotWithShape="0" blurRad="11430" dist="2286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平均增长率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3239">
                <a:solidFill>
                  <a:srgbClr val="FE9B03"/>
                </a:solidFill>
              </a:rPr>
              <a:t>(average rate of increase )</a:t>
            </a:r>
          </a:p>
        </p:txBody>
      </p:sp>
      <p:sp>
        <p:nvSpPr>
          <p:cNvPr id="244" name="序列中各逐期环比值(也称环比发展速度) 的几何平均数减1后的结果…"/>
          <p:cNvSpPr txBox="1"/>
          <p:nvPr>
            <p:ph type="body" sz="half" idx="1"/>
          </p:nvPr>
        </p:nvSpPr>
        <p:spPr>
          <a:xfrm>
            <a:off x="381000" y="1828800"/>
            <a:ext cx="8382000" cy="2438400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1100"/>
              </a:spcBef>
              <a:buSzPct val="100000"/>
              <a:buAutoNum type="arabicPeriod" startAt="1"/>
              <a:defRPr sz="28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序列中各逐期环比值</a:t>
            </a:r>
            <a:r>
              <a:t>(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也称环比发展速度</a:t>
            </a:r>
            <a:r>
              <a:t>)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的几何平均数减</a:t>
            </a:r>
            <a:r>
              <a:t>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后的结果</a:t>
            </a:r>
          </a:p>
          <a:p>
            <a:pPr algn="just">
              <a:spcBef>
                <a:spcPts val="1100"/>
              </a:spcBef>
              <a:buSzPct val="100000"/>
              <a:buAutoNum type="arabicPeriod" startAt="1"/>
              <a:defRPr sz="28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描述现象在整个观察期内平均增长变化的程度</a:t>
            </a:r>
          </a:p>
          <a:p>
            <a:pPr algn="just">
              <a:spcBef>
                <a:spcPts val="1100"/>
              </a:spcBef>
              <a:buSzPct val="100000"/>
              <a:buAutoNum type="arabicPeriod" startAt="1"/>
              <a:defRPr sz="28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通常用几何平均法求得。计算公式为</a:t>
            </a:r>
          </a:p>
        </p:txBody>
      </p:sp>
      <p:pic>
        <p:nvPicPr>
          <p:cNvPr id="245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3200" y="4038600"/>
            <a:ext cx="5819775" cy="2209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2"/>
      <p:bldP build="p" bldLvl="1" animBg="1" rev="0" advAuto="0" spid="24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8" name="平均增长率 (例题分析 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平均增长率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 )</a:t>
            </a:r>
          </a:p>
        </p:txBody>
      </p:sp>
      <p:sp>
        <p:nvSpPr>
          <p:cNvPr id="249" name="【例】见人均GDP数据"/>
          <p:cNvSpPr txBox="1"/>
          <p:nvPr/>
        </p:nvSpPr>
        <p:spPr>
          <a:xfrm>
            <a:off x="652800" y="1752600"/>
            <a:ext cx="6619200" cy="64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defRPr sz="3000">
                <a:solidFill>
                  <a:srgbClr val="FFFF9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【例】</a:t>
            </a:r>
            <a:r>
              <a:rPr u="sng">
                <a:solidFill>
                  <a:srgbClr val="FE9B03"/>
                </a:solidFill>
                <a:uFill>
                  <a:solidFill>
                    <a:srgbClr val="FE9B03"/>
                  </a:solidFill>
                </a:uFill>
                <a:latin typeface="宋体"/>
                <a:ea typeface="宋体"/>
                <a:cs typeface="宋体"/>
                <a:sym typeface="宋体"/>
                <a:hlinkClick r:id="rId2" invalidUrl="" action="ppaction://hlinksldjump" tgtFrame="" tooltip="" history="1" highlightClick="0" endSnd="0"/>
              </a:rPr>
              <a:t>见人均</a:t>
            </a:r>
            <a:r>
              <a:rPr b="1" u="sng">
                <a:solidFill>
                  <a:srgbClr val="FE9B03"/>
                </a:solidFill>
                <a:uFill>
                  <a:solidFill>
                    <a:srgbClr val="FE9B03"/>
                  </a:solidFill>
                </a:uFill>
                <a:hlinkClick r:id="rId2" invalidUrl="" action="ppaction://hlinksldjump" tgtFrame="" tooltip="" history="1" highlightClick="0" endSnd="0"/>
              </a:rPr>
              <a:t>GDP</a:t>
            </a:r>
            <a:r>
              <a:rPr u="sng">
                <a:solidFill>
                  <a:srgbClr val="FE9B03"/>
                </a:solidFill>
                <a:uFill>
                  <a:solidFill>
                    <a:srgbClr val="FE9B03"/>
                  </a:solidFill>
                </a:uFill>
                <a:latin typeface="宋体"/>
                <a:ea typeface="宋体"/>
                <a:cs typeface="宋体"/>
                <a:sym typeface="宋体"/>
                <a:hlinkClick r:id="rId2" invalidUrl="" action="ppaction://hlinksldjump" tgtFrame="" tooltip="" history="1" highlightClick="0" endSnd="0"/>
              </a:rPr>
              <a:t>数据</a:t>
            </a:r>
            <a:r>
              <a:rPr u="sng">
                <a:solidFill>
                  <a:srgbClr val="FE9B03"/>
                </a:solidFill>
                <a:uFill>
                  <a:solidFill>
                    <a:srgbClr val="FE9B03"/>
                  </a:solidFill>
                </a:uFill>
                <a:hlinkClick r:id="rId2" invalidUrl="" action="ppaction://hlinksldjump" tgtFrame="" tooltip="" history="1" highlightClick="0" endSnd="0"/>
              </a:rPr>
              <a:t> </a:t>
            </a:r>
          </a:p>
        </p:txBody>
      </p:sp>
      <p:pic>
        <p:nvPicPr>
          <p:cNvPr id="250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2087" y="2743200"/>
            <a:ext cx="6065838" cy="99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251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0200" y="4191000"/>
            <a:ext cx="5334000" cy="99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252" name="image.pdf" descr="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4000" y="5181600"/>
            <a:ext cx="5715000" cy="1066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sp>
        <p:nvSpPr>
          <p:cNvPr id="253" name="年平均增长率为："/>
          <p:cNvSpPr txBox="1"/>
          <p:nvPr/>
        </p:nvSpPr>
        <p:spPr>
          <a:xfrm>
            <a:off x="1338600" y="2286000"/>
            <a:ext cx="6695400" cy="563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defRPr sz="2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年平均增长率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为：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</a:t>
            </a:r>
          </a:p>
        </p:txBody>
      </p:sp>
      <p:sp>
        <p:nvSpPr>
          <p:cNvPr id="254" name="2001年和2002年人均GDP的预测值分别为："/>
          <p:cNvSpPr txBox="1"/>
          <p:nvPr/>
        </p:nvSpPr>
        <p:spPr>
          <a:xfrm>
            <a:off x="1338600" y="3657600"/>
            <a:ext cx="6771600" cy="563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defRPr sz="2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2001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年和</a:t>
            </a:r>
            <a:r>
              <a:t>2002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年人均</a:t>
            </a:r>
            <a:r>
              <a:t>GDP的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预测值分别为：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7" name="年度化增长率 (annualized rate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822959">
              <a:defRPr sz="3600">
                <a:effectLst>
                  <a:outerShdw sx="100000" sy="100000" kx="0" ky="0" algn="b" rotWithShape="0" blurRad="11430" dist="2286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年度化增长率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3239">
                <a:solidFill>
                  <a:srgbClr val="FE9B03"/>
                </a:solidFill>
              </a:rPr>
              <a:t>(annualized rate)</a:t>
            </a:r>
          </a:p>
        </p:txBody>
      </p:sp>
      <p:sp>
        <p:nvSpPr>
          <p:cNvPr id="258" name="增长率以年来表示时，称为年度化增长率或年率…"/>
          <p:cNvSpPr txBox="1"/>
          <p:nvPr>
            <p:ph type="body" sz="half" idx="1"/>
          </p:nvPr>
        </p:nvSpPr>
        <p:spPr>
          <a:xfrm>
            <a:off x="457200" y="1828800"/>
            <a:ext cx="8305800" cy="1828800"/>
          </a:xfrm>
          <a:prstGeom prst="rect">
            <a:avLst/>
          </a:prstGeom>
        </p:spPr>
        <p:txBody>
          <a:bodyPr/>
          <a:lstStyle/>
          <a:p>
            <a:pPr marL="565784" indent="-565784" algn="just" defTabSz="905255">
              <a:spcBef>
                <a:spcPts val="1000"/>
              </a:spcBef>
              <a:buSzPct val="100000"/>
              <a:buAutoNum type="arabicPeriod" startAt="1"/>
              <a:defRPr sz="2772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增长率以年来表示时，称为年度化增长率或年率</a:t>
            </a:r>
          </a:p>
          <a:p>
            <a:pPr marL="565784" indent="-565784" algn="just" defTabSz="905255">
              <a:spcBef>
                <a:spcPts val="1000"/>
              </a:spcBef>
              <a:buSzPct val="100000"/>
              <a:buAutoNum type="arabicPeriod" startAt="1"/>
              <a:defRPr sz="2772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可将月度增长率或季度增长率转换为年度增长率</a:t>
            </a:r>
          </a:p>
          <a:p>
            <a:pPr marL="565784" indent="-565784" algn="just" defTabSz="905255">
              <a:spcBef>
                <a:spcPts val="1000"/>
              </a:spcBef>
              <a:buSzPct val="100000"/>
              <a:buAutoNum type="arabicPeriod" startAt="1"/>
              <a:defRPr sz="2772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计算公式为</a:t>
            </a:r>
          </a:p>
        </p:txBody>
      </p:sp>
      <p:sp>
        <p:nvSpPr>
          <p:cNvPr id="259" name="m 为一年中的时期个数；n 为所跨的时期总数…"/>
          <p:cNvSpPr txBox="1"/>
          <p:nvPr/>
        </p:nvSpPr>
        <p:spPr>
          <a:xfrm>
            <a:off x="1417638" y="4572000"/>
            <a:ext cx="7299324" cy="2040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marL="571500" indent="-571500" algn="just">
              <a:lnSpc>
                <a:spcPct val="90000"/>
              </a:lnSpc>
              <a:spcBef>
                <a:spcPts val="900"/>
              </a:spcBef>
              <a:buClr>
                <a:srgbClr val="FE9B03"/>
              </a:buClr>
              <a:buSzPct val="100000"/>
              <a:buChar char="▪"/>
              <a:defRPr i="1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 </a:t>
            </a:r>
            <a:r>
              <a:rPr i="0">
                <a:latin typeface="宋体"/>
                <a:ea typeface="宋体"/>
                <a:cs typeface="宋体"/>
                <a:sym typeface="宋体"/>
              </a:rPr>
              <a:t>为一年中的时期个数；</a:t>
            </a:r>
            <a:r>
              <a:t>n </a:t>
            </a:r>
            <a:r>
              <a:rPr i="0">
                <a:latin typeface="宋体"/>
                <a:ea typeface="宋体"/>
                <a:cs typeface="宋体"/>
                <a:sym typeface="宋体"/>
              </a:rPr>
              <a:t>为所跨的时期总数</a:t>
            </a:r>
          </a:p>
          <a:p>
            <a:pPr marL="571500" indent="-571500" algn="just">
              <a:lnSpc>
                <a:spcPct val="90000"/>
              </a:lnSpc>
              <a:spcBef>
                <a:spcPts val="900"/>
              </a:spcBef>
              <a:buClr>
                <a:srgbClr val="FE9B03"/>
              </a:buClr>
              <a:buSzPct val="100000"/>
              <a:buChar char="▪"/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季度增长率被年度化时，</a:t>
            </a:r>
            <a:r>
              <a:rPr i="1"/>
              <a:t>m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＝</a:t>
            </a:r>
            <a:r>
              <a:t>4 </a:t>
            </a:r>
          </a:p>
          <a:p>
            <a:pPr marL="571500" indent="-571500" algn="just">
              <a:lnSpc>
                <a:spcPct val="90000"/>
              </a:lnSpc>
              <a:spcBef>
                <a:spcPts val="900"/>
              </a:spcBef>
              <a:buClr>
                <a:srgbClr val="FE9B03"/>
              </a:buClr>
              <a:buSzPct val="100000"/>
              <a:buChar char="▪"/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月增长率被年度化时，</a:t>
            </a:r>
            <a:r>
              <a:rPr i="1"/>
              <a:t>m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＝</a:t>
            </a:r>
            <a:r>
              <a:t>12</a:t>
            </a:r>
          </a:p>
          <a:p>
            <a:pPr marL="571500" indent="-571500" algn="just">
              <a:lnSpc>
                <a:spcPct val="90000"/>
              </a:lnSpc>
              <a:spcBef>
                <a:spcPts val="900"/>
              </a:spcBef>
              <a:buClr>
                <a:srgbClr val="FE9B03"/>
              </a:buClr>
              <a:buSzPct val="100000"/>
              <a:buChar char="▪"/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当</a:t>
            </a:r>
            <a:r>
              <a:rPr i="1"/>
              <a:t>m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＝ </a:t>
            </a:r>
            <a:r>
              <a:rPr i="1"/>
              <a:t>n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时，上述公式就是年增长率</a:t>
            </a:r>
          </a:p>
        </p:txBody>
      </p:sp>
      <p:pic>
        <p:nvPicPr>
          <p:cNvPr id="260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8725" y="3276600"/>
            <a:ext cx="2468563" cy="1371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10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10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10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9" grpId="3"/>
      <p:bldP build="p" bldLvl="1" animBg="1" rev="0" advAuto="0" spid="258" grpId="1"/>
      <p:bldP build="whole" bldLvl="1" animBg="1" rev="0" advAuto="0" spid="26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幻灯片编号"/>
          <p:cNvSpPr txBox="1"/>
          <p:nvPr>
            <p:ph type="sldNum" sz="quarter" idx="2"/>
          </p:nvPr>
        </p:nvSpPr>
        <p:spPr>
          <a:xfrm>
            <a:off x="609600" y="6172200"/>
            <a:ext cx="242863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1" name="时间序列分析和预测"/>
          <p:cNvSpPr txBox="1"/>
          <p:nvPr>
            <p:ph type="ctrTitle"/>
          </p:nvPr>
        </p:nvSpPr>
        <p:spPr>
          <a:xfrm>
            <a:off x="1905000" y="228600"/>
            <a:ext cx="7010400" cy="1066800"/>
          </a:xfrm>
          <a:prstGeom prst="rect">
            <a:avLst/>
          </a:prstGeom>
        </p:spPr>
        <p:txBody>
          <a:bodyPr/>
          <a:lstStyle>
            <a:lvl1pPr>
              <a:defRPr b="0" sz="40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时间序列分析和预测</a:t>
            </a:r>
          </a:p>
        </p:txBody>
      </p:sp>
      <p:sp>
        <p:nvSpPr>
          <p:cNvPr id="182" name="时间序列及其分解…"/>
          <p:cNvSpPr txBox="1"/>
          <p:nvPr>
            <p:ph type="subTitle" idx="1"/>
          </p:nvPr>
        </p:nvSpPr>
        <p:spPr>
          <a:xfrm>
            <a:off x="762000" y="1981200"/>
            <a:ext cx="7696200" cy="411480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700"/>
              </a:spcBef>
              <a:buClr>
                <a:srgbClr val="FF9966"/>
              </a:buClr>
              <a:buSzPct val="100000"/>
              <a:buChar char=""/>
              <a:defRPr b="1" sz="3200"/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 时间序列及其分解</a:t>
            </a:r>
          </a:p>
          <a:p>
            <a:pPr algn="l">
              <a:spcBef>
                <a:spcPts val="700"/>
              </a:spcBef>
              <a:buClr>
                <a:srgbClr val="FF9966"/>
              </a:buClr>
              <a:buSzPct val="100000"/>
              <a:buChar char=""/>
              <a:defRPr b="1" sz="3200"/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 平稳序列的平滑和预测</a:t>
            </a:r>
          </a:p>
          <a:p>
            <a:pPr algn="l">
              <a:spcBef>
                <a:spcPts val="700"/>
              </a:spcBef>
              <a:buClr>
                <a:srgbClr val="FF9966"/>
              </a:buClr>
              <a:buSzPct val="100000"/>
              <a:buChar char=""/>
              <a:defRPr b="1" sz="3200"/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 有趋势序列的分析和预测</a:t>
            </a:r>
          </a:p>
          <a:p>
            <a:pPr algn="l">
              <a:spcBef>
                <a:spcPts val="700"/>
              </a:spcBef>
              <a:buClr>
                <a:srgbClr val="FF9966"/>
              </a:buClr>
              <a:buSzPct val="100000"/>
              <a:buChar char=""/>
              <a:defRPr b="1" sz="3200"/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 复合型序列的分解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3" name="年度化增长率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年度化增长率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</a:t>
            </a:r>
          </a:p>
        </p:txBody>
      </p:sp>
      <p:sp>
        <p:nvSpPr>
          <p:cNvPr id="264" name="【例】已知某地区如下数据，计算年度化增化增长率…"/>
          <p:cNvSpPr txBox="1"/>
          <p:nvPr>
            <p:ph type="body" idx="1"/>
          </p:nvPr>
        </p:nvSpPr>
        <p:spPr>
          <a:xfrm>
            <a:off x="152400" y="1905000"/>
            <a:ext cx="8686800" cy="4343400"/>
          </a:xfrm>
          <a:prstGeom prst="rect">
            <a:avLst/>
          </a:prstGeom>
        </p:spPr>
        <p:txBody>
          <a:bodyPr/>
          <a:lstStyle/>
          <a:p>
            <a:pPr marL="542544" indent="-542544" algn="just" defTabSz="813816">
              <a:lnSpc>
                <a:spcPct val="90000"/>
              </a:lnSpc>
              <a:spcBef>
                <a:spcPts val="900"/>
              </a:spcBef>
              <a:defRPr b="1" sz="2492">
                <a:solidFill>
                  <a:srgbClr val="FFFF91"/>
                </a:solidFill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【例】</a:t>
            </a:r>
            <a:r>
              <a:rPr b="0"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已知某地区如下数据，计算年度化增化增长率</a:t>
            </a:r>
          </a:p>
          <a:p>
            <a:pPr lvl="1" marL="1085088" indent="-474726" algn="just" defTabSz="813816">
              <a:lnSpc>
                <a:spcPct val="90000"/>
              </a:lnSpc>
              <a:spcBef>
                <a:spcPts val="900"/>
              </a:spcBef>
              <a:buClr>
                <a:srgbClr val="F0F0F0"/>
              </a:buClr>
              <a:buSzPct val="100000"/>
              <a:buAutoNum type="arabicParenR" startAt="1"/>
              <a:defRPr sz="2492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t>1999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</a:t>
            </a:r>
            <a:r>
              <a:t>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月份的社会商品零售总额为</a:t>
            </a:r>
            <a:r>
              <a:t>25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亿元， </a:t>
            </a:r>
            <a:r>
              <a:t>2000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</a:t>
            </a:r>
            <a:r>
              <a:t>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月份的社会商品零售总额为</a:t>
            </a:r>
            <a:r>
              <a:t>30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亿元 </a:t>
            </a:r>
          </a:p>
          <a:p>
            <a:pPr lvl="1" marL="1085088" indent="-474726" algn="just" defTabSz="813816">
              <a:lnSpc>
                <a:spcPct val="90000"/>
              </a:lnSpc>
              <a:spcBef>
                <a:spcPts val="900"/>
              </a:spcBef>
              <a:buClr>
                <a:srgbClr val="F0F0F0"/>
              </a:buClr>
              <a:buSzPct val="100000"/>
              <a:buAutoNum type="arabicParenR" startAt="1"/>
              <a:defRPr sz="2492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t>1998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</a:t>
            </a:r>
            <a:r>
              <a:t>3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月份财政收入总额为</a:t>
            </a:r>
            <a:r>
              <a:t>240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亿元，</a:t>
            </a:r>
            <a:r>
              <a:t>2000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</a:t>
            </a:r>
            <a:r>
              <a:t>6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月份的财政收入总额为为</a:t>
            </a:r>
            <a:r>
              <a:t>300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亿元 </a:t>
            </a:r>
          </a:p>
          <a:p>
            <a:pPr lvl="1" marL="1085088" indent="-474726" algn="just" defTabSz="813816">
              <a:lnSpc>
                <a:spcPct val="90000"/>
              </a:lnSpc>
              <a:spcBef>
                <a:spcPts val="900"/>
              </a:spcBef>
              <a:buClr>
                <a:srgbClr val="F0F0F0"/>
              </a:buClr>
              <a:buSzPct val="100000"/>
              <a:buAutoNum type="arabicParenR" startAt="1"/>
              <a:defRPr sz="2492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t>2000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</a:t>
            </a:r>
            <a:r>
              <a:t>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季度完成的国内生产总值为</a:t>
            </a:r>
            <a:r>
              <a:t>500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亿元，</a:t>
            </a:r>
            <a:r>
              <a:t>2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季度完成的国内生产总值为</a:t>
            </a:r>
            <a:r>
              <a:t>510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亿元</a:t>
            </a:r>
          </a:p>
          <a:p>
            <a:pPr lvl="1" marL="1085088" indent="-474726" algn="just" defTabSz="813816">
              <a:lnSpc>
                <a:spcPct val="90000"/>
              </a:lnSpc>
              <a:spcBef>
                <a:spcPts val="900"/>
              </a:spcBef>
              <a:buClr>
                <a:srgbClr val="F0F0F0"/>
              </a:buClr>
              <a:buSzPct val="100000"/>
              <a:buAutoNum type="arabicParenR" startAt="1"/>
              <a:defRPr sz="2492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t>1997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</a:t>
            </a:r>
            <a:r>
              <a:t>4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季度完成的工业增加值为</a:t>
            </a:r>
            <a:r>
              <a:t>280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亿元，</a:t>
            </a:r>
            <a:r>
              <a:t>2000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</a:t>
            </a:r>
            <a:r>
              <a:t>4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季度完成的工业增加值为</a:t>
            </a:r>
            <a:r>
              <a:t>350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亿元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7" name="年度化增长率 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年度化增长率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)</a:t>
            </a:r>
          </a:p>
        </p:txBody>
      </p:sp>
      <p:sp>
        <p:nvSpPr>
          <p:cNvPr id="268" name="解：…"/>
          <p:cNvSpPr txBox="1"/>
          <p:nvPr>
            <p:ph type="body" sz="half" idx="1"/>
          </p:nvPr>
        </p:nvSpPr>
        <p:spPr>
          <a:xfrm>
            <a:off x="381000" y="1752600"/>
            <a:ext cx="8534400" cy="1828800"/>
          </a:xfrm>
          <a:prstGeom prst="rect">
            <a:avLst/>
          </a:prstGeom>
        </p:spPr>
        <p:txBody>
          <a:bodyPr/>
          <a:lstStyle/>
          <a:p>
            <a:pPr marL="609600" indent="-609600" algn="just">
              <a:spcBef>
                <a:spcPts val="1100"/>
              </a:spcBef>
              <a:defRPr b="1" sz="2800">
                <a:solidFill>
                  <a:srgbClr val="FFFF91"/>
                </a:solidFill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解：</a:t>
            </a:r>
          </a:p>
          <a:p>
            <a:pPr marL="609600" indent="-609600" algn="just">
              <a:spcBef>
                <a:spcPts val="1100"/>
              </a:spcBef>
              <a:buSzPct val="100000"/>
              <a:buAutoNum type="arabicParenR" startAt="1"/>
              <a:defRPr sz="28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由于是月份数据，所以 </a:t>
            </a:r>
            <a:r>
              <a:rPr b="1" i="1">
                <a:solidFill>
                  <a:srgbClr val="FFFFB1"/>
                </a:solidFill>
              </a:rPr>
              <a:t>m </a:t>
            </a:r>
            <a:r>
              <a:rPr b="1">
                <a:solidFill>
                  <a:srgbClr val="FFFFB1"/>
                </a:solidFill>
              </a:rPr>
              <a:t>= 12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；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从</a:t>
            </a:r>
            <a:r>
              <a:t>1999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年一月到</a:t>
            </a:r>
            <a:r>
              <a:t>2000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年一月所跨的月份总数为</a:t>
            </a:r>
            <a:r>
              <a:t>12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，所以 </a:t>
            </a:r>
            <a:r>
              <a:rPr b="1" i="1">
                <a:solidFill>
                  <a:srgbClr val="FFFFB1"/>
                </a:solidFill>
              </a:rPr>
              <a:t>n </a:t>
            </a:r>
            <a:r>
              <a:rPr b="1">
                <a:solidFill>
                  <a:srgbClr val="FFFFB1"/>
                </a:solidFill>
              </a:rPr>
              <a:t>= 12</a:t>
            </a:r>
            <a:r>
              <a:rPr>
                <a:solidFill>
                  <a:srgbClr val="FFFFB1"/>
                </a:solidFill>
              </a:rPr>
              <a:t> </a:t>
            </a:r>
          </a:p>
        </p:txBody>
      </p:sp>
      <p:sp>
        <p:nvSpPr>
          <p:cNvPr id="269" name="即年度化增长率为20%，这实际上就是年增长率，因为所跨的时期总数为一年。也就是该地区社会商品零售总额的年增长率为20%"/>
          <p:cNvSpPr txBox="1"/>
          <p:nvPr/>
        </p:nvSpPr>
        <p:spPr>
          <a:xfrm>
            <a:off x="1186200" y="4737100"/>
            <a:ext cx="7468513" cy="151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defRPr sz="2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即年度化增长率为</a:t>
            </a:r>
            <a:r>
              <a:rPr b="1">
                <a:solidFill>
                  <a:srgbClr val="FFFFB1"/>
                </a:solidFill>
              </a:rPr>
              <a:t>20%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，这实际上就是年增长率，因为所跨的时期总数为一年。也就是该地区社会商品零售总额的年增长率为</a:t>
            </a:r>
            <a:r>
              <a:rPr b="1">
                <a:solidFill>
                  <a:srgbClr val="FFFFB1"/>
                </a:solidFill>
              </a:rPr>
              <a:t>20%</a:t>
            </a:r>
            <a:r>
              <a:t> </a:t>
            </a:r>
          </a:p>
        </p:txBody>
      </p:sp>
      <p:pic>
        <p:nvPicPr>
          <p:cNvPr id="270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0337" y="3373437"/>
            <a:ext cx="3819526" cy="13509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73" name="年度化增长率 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年度化增长率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)</a:t>
            </a:r>
          </a:p>
        </p:txBody>
      </p:sp>
      <p:sp>
        <p:nvSpPr>
          <p:cNvPr id="274" name="解：…"/>
          <p:cNvSpPr txBox="1"/>
          <p:nvPr>
            <p:ph type="body" sz="quarter" idx="1"/>
          </p:nvPr>
        </p:nvSpPr>
        <p:spPr>
          <a:xfrm>
            <a:off x="533400" y="1828800"/>
            <a:ext cx="6781800" cy="1676400"/>
          </a:xfrm>
          <a:prstGeom prst="rect">
            <a:avLst/>
          </a:prstGeom>
        </p:spPr>
        <p:txBody>
          <a:bodyPr/>
          <a:lstStyle/>
          <a:p>
            <a:pPr marL="499872" indent="-499872" algn="just" defTabSz="749808">
              <a:lnSpc>
                <a:spcPct val="90000"/>
              </a:lnSpc>
              <a:spcBef>
                <a:spcPts val="1000"/>
              </a:spcBef>
              <a:defRPr b="1" sz="2624">
                <a:solidFill>
                  <a:srgbClr val="FFFF91"/>
                </a:solidFill>
                <a:effectLst>
                  <a:outerShdw sx="100000" sy="100000" kx="0" ky="0" algn="b" rotWithShape="0" blurRad="10414" dist="20828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解：</a:t>
            </a:r>
          </a:p>
          <a:p>
            <a:pPr marL="499872" indent="-499872" algn="just" defTabSz="749808">
              <a:lnSpc>
                <a:spcPct val="90000"/>
              </a:lnSpc>
              <a:spcBef>
                <a:spcPts val="1000"/>
              </a:spcBef>
              <a:buSzPct val="100000"/>
              <a:buAutoNum type="arabicParenR" startAt="2"/>
              <a:defRPr sz="2624">
                <a:effectLst>
                  <a:outerShdw sx="100000" sy="100000" kx="0" ky="0" algn="b" rotWithShape="0" blurRad="10414" dist="20828" dir="2700000">
                    <a:srgbClr val="000000"/>
                  </a:outerShdw>
                </a:effectLst>
              </a:defRPr>
            </a:pPr>
            <a:r>
              <a:t> </a:t>
            </a:r>
            <a:r>
              <a:rPr>
                <a:solidFill>
                  <a:srgbClr val="FFFFB1"/>
                </a:solidFill>
              </a:rPr>
              <a:t> </a:t>
            </a:r>
            <a:r>
              <a:rPr b="1" i="1">
                <a:solidFill>
                  <a:srgbClr val="FFFFB1"/>
                </a:solidFill>
              </a:rPr>
              <a:t>m </a:t>
            </a:r>
            <a:r>
              <a:rPr b="1">
                <a:solidFill>
                  <a:srgbClr val="FFFFB1"/>
                </a:solidFill>
              </a:rPr>
              <a:t>=12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b="1" i="1">
                <a:solidFill>
                  <a:srgbClr val="FFFFB1"/>
                </a:solidFill>
              </a:rPr>
              <a:t>n </a:t>
            </a:r>
            <a:r>
              <a:rPr b="1">
                <a:solidFill>
                  <a:srgbClr val="FFFFB1"/>
                </a:solidFill>
              </a:rPr>
              <a:t>= 27</a:t>
            </a:r>
            <a:endParaRPr b="1">
              <a:solidFill>
                <a:srgbClr val="FFFFB1"/>
              </a:solidFill>
            </a:endParaRPr>
          </a:p>
          <a:p>
            <a:pPr marL="499872" indent="-499872" algn="just" defTabSz="749808">
              <a:lnSpc>
                <a:spcPct val="90000"/>
              </a:lnSpc>
              <a:spcBef>
                <a:spcPts val="1000"/>
              </a:spcBef>
              <a:defRPr sz="2624">
                <a:effectLst>
                  <a:outerShdw sx="100000" sy="100000" kx="0" ky="0" algn="b" rotWithShape="0" blurRad="10414" dist="20828" dir="2700000">
                    <a:srgbClr val="000000"/>
                  </a:outerShdw>
                </a:effectLst>
              </a:defRPr>
            </a:pPr>
            <a:r>
              <a:t>      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年度化增长率为</a:t>
            </a:r>
          </a:p>
        </p:txBody>
      </p:sp>
      <p:sp>
        <p:nvSpPr>
          <p:cNvPr id="275" name="该地区财政收入的年增长率为10.43%"/>
          <p:cNvSpPr txBox="1"/>
          <p:nvPr/>
        </p:nvSpPr>
        <p:spPr>
          <a:xfrm>
            <a:off x="1491000" y="4876800"/>
            <a:ext cx="7076400" cy="66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def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该地区财政收入的年增长率为</a:t>
            </a:r>
            <a:r>
              <a:rPr b="1">
                <a:solidFill>
                  <a:srgbClr val="FFFFB1"/>
                </a:solidFill>
              </a:rPr>
              <a:t>10.43%</a:t>
            </a:r>
            <a:r>
              <a:rPr b="1">
                <a:solidFill>
                  <a:srgbClr val="FFFF93"/>
                </a:solidFill>
              </a:rPr>
              <a:t> </a:t>
            </a:r>
          </a:p>
        </p:txBody>
      </p:sp>
      <p:pic>
        <p:nvPicPr>
          <p:cNvPr id="276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0887" y="3516312"/>
            <a:ext cx="4262438" cy="13509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79" name="年度化增长率 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年度化增长率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)</a:t>
            </a:r>
          </a:p>
        </p:txBody>
      </p:sp>
      <p:sp>
        <p:nvSpPr>
          <p:cNvPr id="280" name="解：…"/>
          <p:cNvSpPr txBox="1"/>
          <p:nvPr>
            <p:ph type="body" sz="half" idx="1"/>
          </p:nvPr>
        </p:nvSpPr>
        <p:spPr>
          <a:xfrm>
            <a:off x="457200" y="1905000"/>
            <a:ext cx="8153400" cy="2057400"/>
          </a:xfrm>
          <a:prstGeom prst="rect">
            <a:avLst/>
          </a:prstGeom>
        </p:spPr>
        <p:txBody>
          <a:bodyPr/>
          <a:lstStyle/>
          <a:p>
            <a:pPr marL="524255" indent="-524255" algn="just" defTabSz="786384">
              <a:lnSpc>
                <a:spcPct val="90000"/>
              </a:lnSpc>
              <a:spcBef>
                <a:spcPts val="1000"/>
              </a:spcBef>
              <a:defRPr b="1" sz="2580">
                <a:solidFill>
                  <a:srgbClr val="FFFF91"/>
                </a:solidFill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解：</a:t>
            </a:r>
          </a:p>
          <a:p>
            <a:pPr marL="524255" indent="-524255" algn="just" defTabSz="786384">
              <a:lnSpc>
                <a:spcPct val="90000"/>
              </a:lnSpc>
              <a:spcBef>
                <a:spcPts val="1000"/>
              </a:spcBef>
              <a:buSzPct val="100000"/>
              <a:buAutoNum type="arabicParenR" startAt="3"/>
              <a:defRPr sz="2580"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由于是季度数据，所以 </a:t>
            </a:r>
            <a:r>
              <a:rPr b="1" i="1">
                <a:solidFill>
                  <a:srgbClr val="FFFFB1"/>
                </a:solidFill>
              </a:rPr>
              <a:t>m </a:t>
            </a:r>
            <a:r>
              <a:rPr b="1">
                <a:solidFill>
                  <a:srgbClr val="FFFFB1"/>
                </a:solidFill>
              </a:rPr>
              <a:t>= 4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，从第</a:t>
            </a:r>
            <a:r>
              <a:t>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季度到第</a:t>
            </a:r>
            <a:r>
              <a:t>2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季度所跨的时期总数为</a:t>
            </a:r>
            <a:r>
              <a:t>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，所以 </a:t>
            </a:r>
            <a:r>
              <a:rPr b="1" i="1">
                <a:solidFill>
                  <a:srgbClr val="FFFFB1"/>
                </a:solidFill>
              </a:rPr>
              <a:t>n </a:t>
            </a:r>
            <a:r>
              <a:rPr b="1">
                <a:solidFill>
                  <a:srgbClr val="FFFFB1"/>
                </a:solidFill>
              </a:rPr>
              <a:t>= 1</a:t>
            </a:r>
            <a:endParaRPr>
              <a:solidFill>
                <a:srgbClr val="FFFFB1"/>
              </a:solidFill>
            </a:endParaRPr>
          </a:p>
          <a:p>
            <a:pPr marL="524255" indent="-524255" algn="just" defTabSz="786384">
              <a:lnSpc>
                <a:spcPct val="90000"/>
              </a:lnSpc>
              <a:spcBef>
                <a:spcPts val="1000"/>
              </a:spcBef>
              <a:defRPr sz="2580"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</a:defRPr>
            </a:pPr>
            <a:r>
              <a:t>     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年度化增长率为 </a:t>
            </a:r>
          </a:p>
        </p:txBody>
      </p:sp>
      <p:sp>
        <p:nvSpPr>
          <p:cNvPr id="281" name="即根据第1季度和第2季度数据计算的国内生产总值年增长率为8.24%"/>
          <p:cNvSpPr txBox="1"/>
          <p:nvPr/>
        </p:nvSpPr>
        <p:spPr>
          <a:xfrm>
            <a:off x="1110000" y="4953000"/>
            <a:ext cx="7468513" cy="1172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defRPr sz="3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即根据第</a:t>
            </a:r>
            <a:r>
              <a:t>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季度和第</a:t>
            </a:r>
            <a:r>
              <a:t>2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季度数据计算的国内生产总值年增长率为</a:t>
            </a:r>
            <a:r>
              <a:rPr b="1">
                <a:solidFill>
                  <a:srgbClr val="FFFFB1"/>
                </a:solidFill>
              </a:rPr>
              <a:t>8.24%</a:t>
            </a:r>
            <a:r>
              <a:t> </a:t>
            </a:r>
          </a:p>
        </p:txBody>
      </p:sp>
      <p:pic>
        <p:nvPicPr>
          <p:cNvPr id="282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7462" y="3825875"/>
            <a:ext cx="3722688" cy="12652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5" name="年度化增长率 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年度化增长率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)</a:t>
            </a:r>
          </a:p>
        </p:txBody>
      </p:sp>
      <p:sp>
        <p:nvSpPr>
          <p:cNvPr id="286" name="解：…"/>
          <p:cNvSpPr txBox="1"/>
          <p:nvPr>
            <p:ph type="body" sz="half" idx="1"/>
          </p:nvPr>
        </p:nvSpPr>
        <p:spPr>
          <a:xfrm>
            <a:off x="457200" y="1752600"/>
            <a:ext cx="8458200" cy="2057400"/>
          </a:xfrm>
          <a:prstGeom prst="rect">
            <a:avLst/>
          </a:prstGeom>
        </p:spPr>
        <p:txBody>
          <a:bodyPr/>
          <a:lstStyle/>
          <a:p>
            <a:pPr marL="524255" indent="-524255" algn="just" defTabSz="786384">
              <a:lnSpc>
                <a:spcPct val="90000"/>
              </a:lnSpc>
              <a:spcBef>
                <a:spcPts val="1000"/>
              </a:spcBef>
              <a:defRPr b="1" sz="2580">
                <a:solidFill>
                  <a:srgbClr val="FFFF91"/>
                </a:solidFill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解：</a:t>
            </a:r>
          </a:p>
          <a:p>
            <a:pPr marL="524255" indent="-524255" algn="just" defTabSz="786384">
              <a:lnSpc>
                <a:spcPct val="90000"/>
              </a:lnSpc>
              <a:spcBef>
                <a:spcPts val="1000"/>
              </a:spcBef>
              <a:buSzPct val="100000"/>
              <a:buAutoNum type="arabicParenR" startAt="4"/>
              <a:defRPr sz="2580"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</a:defRPr>
            </a:pPr>
            <a:r>
              <a:t>  </a:t>
            </a:r>
            <a:r>
              <a:rPr b="1" i="1">
                <a:solidFill>
                  <a:srgbClr val="FFFFB1"/>
                </a:solidFill>
              </a:rPr>
              <a:t>m </a:t>
            </a:r>
            <a:r>
              <a:rPr b="1">
                <a:solidFill>
                  <a:srgbClr val="FFFFB1"/>
                </a:solidFill>
              </a:rPr>
              <a:t>= 4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，从</a:t>
            </a:r>
            <a:r>
              <a:t>1997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年第</a:t>
            </a:r>
            <a:r>
              <a:t>4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季度到</a:t>
            </a:r>
            <a:r>
              <a:t>2000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年第</a:t>
            </a:r>
            <a:r>
              <a:t>4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季度所跨的季度总数为</a:t>
            </a:r>
            <a:r>
              <a:t>12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，所以 </a:t>
            </a:r>
            <a:r>
              <a:rPr b="1" i="1">
                <a:solidFill>
                  <a:srgbClr val="FFFFB1"/>
                </a:solidFill>
              </a:rPr>
              <a:t>n </a:t>
            </a:r>
            <a:r>
              <a:rPr b="1">
                <a:solidFill>
                  <a:srgbClr val="FFFFB1"/>
                </a:solidFill>
              </a:rPr>
              <a:t>= 12</a:t>
            </a:r>
          </a:p>
          <a:p>
            <a:pPr marL="524255" indent="-524255" algn="just" defTabSz="786384">
              <a:lnSpc>
                <a:spcPct val="90000"/>
              </a:lnSpc>
              <a:spcBef>
                <a:spcPts val="1000"/>
              </a:spcBef>
              <a:defRPr sz="2580"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</a:defRPr>
            </a:pPr>
            <a:r>
              <a:t>       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年度化增长率为</a:t>
            </a:r>
          </a:p>
        </p:txBody>
      </p:sp>
      <p:sp>
        <p:nvSpPr>
          <p:cNvPr id="287" name="即根据1998年第4季度到2000年第4季度的数据计算，工业增加值的年增长率为7.72%，这实际上就是工业增加值的年平均增长速度"/>
          <p:cNvSpPr txBox="1"/>
          <p:nvPr/>
        </p:nvSpPr>
        <p:spPr>
          <a:xfrm>
            <a:off x="1338600" y="4800600"/>
            <a:ext cx="7076400" cy="1640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即根据</a:t>
            </a:r>
            <a:r>
              <a:t>1998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年第</a:t>
            </a:r>
            <a:r>
              <a:t>4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季度到</a:t>
            </a:r>
            <a:r>
              <a:t>2000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年第</a:t>
            </a:r>
            <a:r>
              <a:t>4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季度的数据计算，工业增加值的年增长率为</a:t>
            </a:r>
            <a:r>
              <a:rPr b="1">
                <a:solidFill>
                  <a:srgbClr val="FFFFB1"/>
                </a:solidFill>
              </a:rPr>
              <a:t>7.72%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，这实际上就是工业增加值的年平均增长速度 </a:t>
            </a:r>
          </a:p>
        </p:txBody>
      </p:sp>
      <p:pic>
        <p:nvPicPr>
          <p:cNvPr id="288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9525" y="3657600"/>
            <a:ext cx="3575050" cy="11715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1" name="增长率分析中应注意的问题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>
            <a:lvl1pPr>
              <a:defRPr b="0" sz="40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增长率分析中应注意的问题</a:t>
            </a:r>
          </a:p>
        </p:txBody>
      </p:sp>
      <p:sp>
        <p:nvSpPr>
          <p:cNvPr id="292" name="当时间序列中的观察值出现0或负数时，不宜计算增长率…"/>
          <p:cNvSpPr txBox="1"/>
          <p:nvPr>
            <p:ph type="body" idx="1"/>
          </p:nvPr>
        </p:nvSpPr>
        <p:spPr>
          <a:xfrm>
            <a:off x="457200" y="1828800"/>
            <a:ext cx="8153400" cy="4267200"/>
          </a:xfrm>
          <a:prstGeom prst="rect">
            <a:avLst/>
          </a:prstGeom>
        </p:spPr>
        <p:txBody>
          <a:bodyPr/>
          <a:lstStyle/>
          <a:p>
            <a:pPr marL="566927" indent="-566927" algn="just" defTabSz="850391">
              <a:lnSpc>
                <a:spcPct val="90000"/>
              </a:lnSpc>
              <a:spcBef>
                <a:spcPts val="1100"/>
              </a:spcBef>
              <a:buSzPct val="100000"/>
              <a:buAutoNum type="arabicPeriod" startAt="1"/>
              <a:defRPr sz="2790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当时间序列中的观察值出现</a:t>
            </a:r>
            <a:r>
              <a:t>0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或负数时，不宜计算增长率</a:t>
            </a:r>
          </a:p>
          <a:p>
            <a:pPr marL="566927" indent="-566927" algn="just" defTabSz="850391">
              <a:lnSpc>
                <a:spcPct val="90000"/>
              </a:lnSpc>
              <a:spcBef>
                <a:spcPts val="1100"/>
              </a:spcBef>
              <a:buSzPct val="100000"/>
              <a:buAutoNum type="arabicPeriod" startAt="1"/>
              <a:defRPr sz="2790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例如：假定某企业连续五年的利润额分别为</a:t>
            </a:r>
            <a:r>
              <a:rPr>
                <a:solidFill>
                  <a:srgbClr val="FFFF91"/>
                </a:solidFill>
              </a:rPr>
              <a:t>5</a:t>
            </a:r>
            <a:r>
              <a:rPr>
                <a:solidFill>
                  <a:srgbClr val="FFFF91"/>
                </a:solidFill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>
                <a:solidFill>
                  <a:srgbClr val="FFFF91"/>
                </a:solidFill>
              </a:rPr>
              <a:t>2</a:t>
            </a:r>
            <a:r>
              <a:rPr>
                <a:solidFill>
                  <a:srgbClr val="FFFF91"/>
                </a:solidFill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>
                <a:solidFill>
                  <a:srgbClr val="FFFF91"/>
                </a:solidFill>
              </a:rPr>
              <a:t>0</a:t>
            </a:r>
            <a:r>
              <a:rPr>
                <a:solidFill>
                  <a:srgbClr val="FFFF91"/>
                </a:solidFill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>
                <a:solidFill>
                  <a:srgbClr val="FFFF91"/>
                </a:solidFill>
              </a:rPr>
              <a:t>-3</a:t>
            </a:r>
            <a:r>
              <a:rPr>
                <a:solidFill>
                  <a:srgbClr val="FFFF91"/>
                </a:solidFill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>
                <a:solidFill>
                  <a:srgbClr val="FFFF91"/>
                </a:solidFill>
              </a:rPr>
              <a:t>2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万元，对这一序列计算增长率，要么不符合数学公理，要么无法解释其实际意义。在这种情况下，适宜直接用绝对数进行分析</a:t>
            </a:r>
          </a:p>
          <a:p>
            <a:pPr marL="566927" indent="-566927" algn="just" defTabSz="850391">
              <a:lnSpc>
                <a:spcPct val="90000"/>
              </a:lnSpc>
              <a:spcBef>
                <a:spcPts val="1100"/>
              </a:spcBef>
              <a:buSzPct val="100000"/>
              <a:buAutoNum type="arabicPeriod" startAt="1"/>
              <a:defRPr sz="2790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在有些情况下，不能单纯就增长率论增长率，要注意增长率与绝对水平的结合分析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9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5" name="增长率分析中应注意的问题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增长率分析中应注意的问题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</a:t>
            </a:r>
          </a:p>
        </p:txBody>
      </p:sp>
      <p:graphicFrame>
        <p:nvGraphicFramePr>
          <p:cNvPr id="296" name="表格"/>
          <p:cNvGraphicFramePr/>
          <p:nvPr/>
        </p:nvGraphicFramePr>
        <p:xfrm>
          <a:off x="533400" y="3200400"/>
          <a:ext cx="8077200" cy="25908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60732"/>
                <a:gridCol w="1811708"/>
                <a:gridCol w="1509757"/>
                <a:gridCol w="1660732"/>
                <a:gridCol w="1434269"/>
              </a:tblGrid>
              <a:tr h="455612">
                <a:tc gridSpan="5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defRPr b="1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Arial"/>
                        </a:defRPr>
                      </a:pPr>
                      <a:r>
                        <a:rPr b="0">
                          <a:latin typeface="宋体"/>
                          <a:ea typeface="宋体"/>
                          <a:cs typeface="宋体"/>
                          <a:sym typeface="宋体"/>
                        </a:rPr>
                        <a:t>甲、乙两个企业的有关资料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C945B3"/>
                      </a:solidFill>
                    </a:lnL>
                    <a:lnR w="12700">
                      <a:solidFill>
                        <a:srgbClr val="C945B3"/>
                      </a:solidFill>
                    </a:lnR>
                    <a:lnT w="12700">
                      <a:solidFill>
                        <a:srgbClr val="C945B3"/>
                      </a:solidFill>
                    </a:lnT>
                    <a:lnB w="12700">
                      <a:solidFill>
                        <a:srgbClr val="C945B3"/>
                      </a:solidFill>
                    </a:lnB>
                    <a:solidFill>
                      <a:srgbClr val="C747B2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25450">
                <a:tc rowSpan="2">
                  <a:txBody>
                    <a:bodyPr/>
                    <a:lstStyle/>
                    <a:p>
                      <a:pPr algn="ctr">
                        <a:defRPr b="1" sz="2200">
                          <a:solidFill>
                            <a:srgbClr val="000000"/>
                          </a:solidFill>
                          <a:sym typeface="Arial"/>
                        </a:defRPr>
                      </a:pPr>
                      <a:r>
                        <a:rPr b="0">
                          <a:latin typeface="宋体"/>
                          <a:ea typeface="宋体"/>
                          <a:cs typeface="宋体"/>
                          <a:sym typeface="宋体"/>
                        </a:rPr>
                        <a:t>年  份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C945B3"/>
                      </a:solidFill>
                    </a:lnL>
                    <a:lnR w="12700">
                      <a:solidFill>
                        <a:srgbClr val="C945B3"/>
                      </a:solidFill>
                    </a:lnR>
                    <a:lnT w="12700">
                      <a:solidFill>
                        <a:srgbClr val="C945B3"/>
                      </a:solidFill>
                    </a:lnT>
                    <a:lnB w="12700">
                      <a:solidFill>
                        <a:srgbClr val="C945B3"/>
                      </a:solidFill>
                    </a:lnB>
                    <a:solidFill>
                      <a:srgbClr val="FFFF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 b="1" sz="2200">
                          <a:solidFill>
                            <a:srgbClr val="000000"/>
                          </a:solidFill>
                          <a:sym typeface="Arial"/>
                        </a:defRPr>
                      </a:pPr>
                      <a:r>
                        <a:rPr b="0">
                          <a:latin typeface="宋体"/>
                          <a:ea typeface="宋体"/>
                          <a:cs typeface="宋体"/>
                          <a:sym typeface="宋体"/>
                        </a:rPr>
                        <a:t>甲</a:t>
                      </a:r>
                      <a:r>
                        <a:t> </a:t>
                      </a:r>
                      <a:r>
                        <a:rPr b="0">
                          <a:latin typeface="宋体"/>
                          <a:ea typeface="宋体"/>
                          <a:cs typeface="宋体"/>
                          <a:sym typeface="宋体"/>
                        </a:rPr>
                        <a:t>企</a:t>
                      </a:r>
                      <a:r>
                        <a:t> </a:t>
                      </a:r>
                      <a:r>
                        <a:rPr b="0">
                          <a:latin typeface="宋体"/>
                          <a:ea typeface="宋体"/>
                          <a:cs typeface="宋体"/>
                          <a:sym typeface="宋体"/>
                        </a:rPr>
                        <a:t>业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C945B3"/>
                      </a:solidFill>
                    </a:lnL>
                    <a:lnR w="12700">
                      <a:solidFill>
                        <a:srgbClr val="C945B3"/>
                      </a:solidFill>
                    </a:lnR>
                    <a:lnT w="12700">
                      <a:solidFill>
                        <a:srgbClr val="C945B3"/>
                      </a:solidFill>
                    </a:lnT>
                    <a:lnB w="12700">
                      <a:solidFill>
                        <a:srgbClr val="C945B3"/>
                      </a:solidFill>
                    </a:lnB>
                    <a:solidFill>
                      <a:srgbClr val="FFFF9B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 b="1" sz="2200">
                          <a:solidFill>
                            <a:srgbClr val="000000"/>
                          </a:solidFill>
                          <a:sym typeface="Arial"/>
                        </a:defRPr>
                      </a:pPr>
                      <a:r>
                        <a:rPr b="0">
                          <a:latin typeface="宋体"/>
                          <a:ea typeface="宋体"/>
                          <a:cs typeface="宋体"/>
                          <a:sym typeface="宋体"/>
                        </a:rPr>
                        <a:t>乙</a:t>
                      </a:r>
                      <a:r>
                        <a:t> </a:t>
                      </a:r>
                      <a:r>
                        <a:rPr b="0">
                          <a:latin typeface="宋体"/>
                          <a:ea typeface="宋体"/>
                          <a:cs typeface="宋体"/>
                          <a:sym typeface="宋体"/>
                        </a:rPr>
                        <a:t>企</a:t>
                      </a:r>
                      <a:r>
                        <a:t> </a:t>
                      </a:r>
                      <a:r>
                        <a:rPr b="0">
                          <a:latin typeface="宋体"/>
                          <a:ea typeface="宋体"/>
                          <a:cs typeface="宋体"/>
                          <a:sym typeface="宋体"/>
                        </a:rPr>
                        <a:t>业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C945B3"/>
                      </a:solidFill>
                    </a:lnL>
                    <a:lnR w="12700">
                      <a:solidFill>
                        <a:srgbClr val="C945B3"/>
                      </a:solidFill>
                    </a:lnR>
                    <a:lnT w="12700">
                      <a:solidFill>
                        <a:srgbClr val="C945B3"/>
                      </a:solidFill>
                    </a:lnT>
                    <a:lnB w="12700">
                      <a:solidFill>
                        <a:srgbClr val="C945B3"/>
                      </a:solidFill>
                    </a:lnB>
                    <a:solidFill>
                      <a:srgbClr val="FFFF9B"/>
                    </a:solidFill>
                  </a:tcPr>
                </a:tc>
                <a:tc hMerge="1">
                  <a:tcPr/>
                </a:tc>
              </a:tr>
              <a:tr h="395287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b="1" sz="2000">
                          <a:solidFill>
                            <a:srgbClr val="000000"/>
                          </a:solidFill>
                          <a:sym typeface="Arial"/>
                        </a:defRPr>
                      </a:pPr>
                      <a:r>
                        <a:rPr b="0">
                          <a:latin typeface="宋体"/>
                          <a:ea typeface="宋体"/>
                          <a:cs typeface="宋体"/>
                          <a:sym typeface="宋体"/>
                        </a:rPr>
                        <a:t>利润额</a:t>
                      </a:r>
                      <a:r>
                        <a:t>(</a:t>
                      </a:r>
                      <a:r>
                        <a:rPr b="0">
                          <a:latin typeface="宋体"/>
                          <a:ea typeface="宋体"/>
                          <a:cs typeface="宋体"/>
                          <a:sym typeface="宋体"/>
                        </a:rPr>
                        <a:t>万元</a:t>
                      </a:r>
                      <a:r>
                        <a:t>)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C945B3"/>
                      </a:solidFill>
                    </a:lnL>
                    <a:lnR w="12700">
                      <a:solidFill>
                        <a:srgbClr val="C945B3"/>
                      </a:solidFill>
                    </a:lnR>
                    <a:lnT w="12700">
                      <a:solidFill>
                        <a:srgbClr val="C945B3"/>
                      </a:solidFill>
                    </a:lnT>
                    <a:lnB w="12700">
                      <a:solidFill>
                        <a:srgbClr val="C945B3"/>
                      </a:solidFill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2000">
                          <a:solidFill>
                            <a:srgbClr val="000000"/>
                          </a:solidFill>
                          <a:sym typeface="Arial"/>
                        </a:defRPr>
                      </a:pPr>
                      <a:r>
                        <a:rPr b="0">
                          <a:latin typeface="宋体"/>
                          <a:ea typeface="宋体"/>
                          <a:cs typeface="宋体"/>
                          <a:sym typeface="宋体"/>
                        </a:rPr>
                        <a:t>增长率</a:t>
                      </a:r>
                      <a:r>
                        <a:t>(%)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C945B3"/>
                      </a:solidFill>
                    </a:lnL>
                    <a:lnR w="12700">
                      <a:solidFill>
                        <a:srgbClr val="C945B3"/>
                      </a:solidFill>
                    </a:lnR>
                    <a:lnT w="12700">
                      <a:solidFill>
                        <a:srgbClr val="C945B3"/>
                      </a:solidFill>
                    </a:lnT>
                    <a:lnB w="12700">
                      <a:solidFill>
                        <a:srgbClr val="C945B3"/>
                      </a:solidFill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2000">
                          <a:solidFill>
                            <a:srgbClr val="000000"/>
                          </a:solidFill>
                          <a:sym typeface="Arial"/>
                        </a:defRPr>
                      </a:pPr>
                      <a:r>
                        <a:rPr b="0">
                          <a:latin typeface="宋体"/>
                          <a:ea typeface="宋体"/>
                          <a:cs typeface="宋体"/>
                          <a:sym typeface="宋体"/>
                        </a:rPr>
                        <a:t>利润额</a:t>
                      </a:r>
                      <a:r>
                        <a:t>(</a:t>
                      </a:r>
                      <a:r>
                        <a:rPr b="0">
                          <a:latin typeface="宋体"/>
                          <a:ea typeface="宋体"/>
                          <a:cs typeface="宋体"/>
                          <a:sym typeface="宋体"/>
                        </a:rPr>
                        <a:t>万元</a:t>
                      </a:r>
                      <a:r>
                        <a:t>)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C945B3"/>
                      </a:solidFill>
                    </a:lnL>
                    <a:lnR w="12700">
                      <a:solidFill>
                        <a:srgbClr val="C945B3"/>
                      </a:solidFill>
                    </a:lnR>
                    <a:lnT w="12700">
                      <a:solidFill>
                        <a:srgbClr val="C945B3"/>
                      </a:solidFill>
                    </a:lnT>
                    <a:lnB w="12700">
                      <a:solidFill>
                        <a:srgbClr val="C945B3"/>
                      </a:solidFill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2000">
                          <a:solidFill>
                            <a:srgbClr val="000000"/>
                          </a:solidFill>
                          <a:sym typeface="Arial"/>
                        </a:defRPr>
                      </a:pPr>
                      <a:r>
                        <a:rPr b="0">
                          <a:latin typeface="宋体"/>
                          <a:ea typeface="宋体"/>
                          <a:cs typeface="宋体"/>
                          <a:sym typeface="宋体"/>
                        </a:rPr>
                        <a:t>增长率</a:t>
                      </a:r>
                      <a:r>
                        <a:t>(%)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C945B3"/>
                      </a:solidFill>
                    </a:lnL>
                    <a:lnR w="12700">
                      <a:solidFill>
                        <a:srgbClr val="C945B3"/>
                      </a:solidFill>
                    </a:lnR>
                    <a:lnT w="12700">
                      <a:solidFill>
                        <a:srgbClr val="C945B3"/>
                      </a:solidFill>
                    </a:lnT>
                    <a:lnB w="12700">
                      <a:solidFill>
                        <a:srgbClr val="C945B3"/>
                      </a:solidFill>
                    </a:lnB>
                    <a:solidFill>
                      <a:srgbClr val="FFFF9B"/>
                    </a:solidFill>
                  </a:tcPr>
                </a:tc>
              </a:tr>
              <a:tr h="64293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ym typeface="Arial"/>
                        </a:rPr>
                        <a:t>1996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C945B3"/>
                      </a:solidFill>
                    </a:lnL>
                    <a:lnR w="12700">
                      <a:solidFill>
                        <a:srgbClr val="C945B3"/>
                      </a:solidFill>
                    </a:lnR>
                    <a:lnT w="12700">
                      <a:solidFill>
                        <a:srgbClr val="C945B3"/>
                      </a:solidFill>
                    </a:lnT>
                    <a:lnB w="12700">
                      <a:solidFill>
                        <a:srgbClr val="C945B3"/>
                      </a:solidFill>
                    </a:lnB>
                    <a:solidFill>
                      <a:srgbClr val="FEC6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0000"/>
                          </a:solidFill>
                          <a:sym typeface="Arial"/>
                        </a:rPr>
                        <a:t>500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C945B3"/>
                      </a:solidFill>
                    </a:lnL>
                    <a:lnR w="12700">
                      <a:solidFill>
                        <a:srgbClr val="C945B3"/>
                      </a:solidFill>
                    </a:lnR>
                    <a:lnT w="12700">
                      <a:solidFill>
                        <a:srgbClr val="C945B3"/>
                      </a:solidFill>
                    </a:lnT>
                    <a:lnB w="12700">
                      <a:solidFill>
                        <a:srgbClr val="C945B3"/>
                      </a:solidFill>
                    </a:lnB>
                    <a:solidFill>
                      <a:srgbClr val="0BF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0000"/>
                          </a:solidFill>
                          <a:sym typeface="Arial"/>
                        </a:rPr>
                        <a:t>—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C945B3"/>
                      </a:solidFill>
                    </a:lnL>
                    <a:lnR w="12700">
                      <a:solidFill>
                        <a:srgbClr val="C945B3"/>
                      </a:solidFill>
                    </a:lnR>
                    <a:lnT w="12700">
                      <a:solidFill>
                        <a:srgbClr val="C945B3"/>
                      </a:solidFill>
                    </a:lnT>
                    <a:lnB w="12700">
                      <a:solidFill>
                        <a:srgbClr val="C945B3"/>
                      </a:solidFill>
                    </a:lnB>
                    <a:solidFill>
                      <a:srgbClr val="0BF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0000"/>
                          </a:solidFill>
                          <a:sym typeface="Arial"/>
                        </a:rPr>
                        <a:t>60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C945B3"/>
                      </a:solidFill>
                    </a:lnL>
                    <a:lnR w="12700">
                      <a:solidFill>
                        <a:srgbClr val="C945B3"/>
                      </a:solidFill>
                    </a:lnR>
                    <a:lnT w="12700">
                      <a:solidFill>
                        <a:srgbClr val="C945B3"/>
                      </a:solidFill>
                    </a:lnT>
                    <a:lnB w="12700">
                      <a:solidFill>
                        <a:srgbClr val="C945B3"/>
                      </a:solidFill>
                    </a:lnB>
                    <a:solidFill>
                      <a:srgbClr val="0BF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0000"/>
                          </a:solidFill>
                          <a:sym typeface="Arial"/>
                        </a:rPr>
                        <a:t>—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C945B3"/>
                      </a:solidFill>
                    </a:lnL>
                    <a:lnR w="12700">
                      <a:solidFill>
                        <a:srgbClr val="C945B3"/>
                      </a:solidFill>
                    </a:lnR>
                    <a:lnT w="12700">
                      <a:solidFill>
                        <a:srgbClr val="C945B3"/>
                      </a:solidFill>
                    </a:lnT>
                    <a:lnB w="12700">
                      <a:solidFill>
                        <a:srgbClr val="C945B3"/>
                      </a:solidFill>
                    </a:lnB>
                    <a:solidFill>
                      <a:srgbClr val="0BFFF9"/>
                    </a:solidFill>
                  </a:tcPr>
                </a:tc>
              </a:tr>
              <a:tr h="671512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ym typeface="Arial"/>
                        </a:rPr>
                        <a:t>1997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C945B3"/>
                      </a:solidFill>
                    </a:lnL>
                    <a:lnR w="12700">
                      <a:solidFill>
                        <a:srgbClr val="C945B3"/>
                      </a:solidFill>
                    </a:lnR>
                    <a:lnT w="12700">
                      <a:solidFill>
                        <a:srgbClr val="C945B3"/>
                      </a:solidFill>
                    </a:lnT>
                    <a:lnB w="12700">
                      <a:solidFill>
                        <a:srgbClr val="C945B3"/>
                      </a:solidFill>
                    </a:lnB>
                    <a:solidFill>
                      <a:srgbClr val="FEC6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0000"/>
                          </a:solidFill>
                          <a:sym typeface="Arial"/>
                        </a:rPr>
                        <a:t>600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C945B3"/>
                      </a:solidFill>
                    </a:lnL>
                    <a:lnR w="12700">
                      <a:solidFill>
                        <a:srgbClr val="C945B3"/>
                      </a:solidFill>
                    </a:lnR>
                    <a:lnT w="12700">
                      <a:solidFill>
                        <a:srgbClr val="C945B3"/>
                      </a:solidFill>
                    </a:lnT>
                    <a:lnB w="12700">
                      <a:solidFill>
                        <a:srgbClr val="C945B3"/>
                      </a:solidFill>
                    </a:lnB>
                    <a:solidFill>
                      <a:srgbClr val="0BF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0000"/>
                          </a:solidFill>
                          <a:sym typeface="Arial"/>
                        </a:rPr>
                        <a:t>20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C945B3"/>
                      </a:solidFill>
                    </a:lnL>
                    <a:lnR w="12700">
                      <a:solidFill>
                        <a:srgbClr val="C945B3"/>
                      </a:solidFill>
                    </a:lnR>
                    <a:lnT w="12700">
                      <a:solidFill>
                        <a:srgbClr val="C945B3"/>
                      </a:solidFill>
                    </a:lnT>
                    <a:lnB w="12700">
                      <a:solidFill>
                        <a:srgbClr val="C945B3"/>
                      </a:solidFill>
                    </a:lnB>
                    <a:solidFill>
                      <a:srgbClr val="0BF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0000"/>
                          </a:solidFill>
                          <a:sym typeface="Arial"/>
                        </a:rPr>
                        <a:t>84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C945B3"/>
                      </a:solidFill>
                    </a:lnL>
                    <a:lnR w="12700">
                      <a:solidFill>
                        <a:srgbClr val="C945B3"/>
                      </a:solidFill>
                    </a:lnR>
                    <a:lnT w="12700">
                      <a:solidFill>
                        <a:srgbClr val="C945B3"/>
                      </a:solidFill>
                    </a:lnT>
                    <a:lnB w="12700">
                      <a:solidFill>
                        <a:srgbClr val="C945B3"/>
                      </a:solidFill>
                    </a:lnB>
                    <a:solidFill>
                      <a:srgbClr val="0BF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0000"/>
                          </a:solidFill>
                          <a:sym typeface="Arial"/>
                        </a:rPr>
                        <a:t>40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C945B3"/>
                      </a:solidFill>
                    </a:lnL>
                    <a:lnR w="12700">
                      <a:solidFill>
                        <a:srgbClr val="C945B3"/>
                      </a:solidFill>
                    </a:lnR>
                    <a:lnT w="12700">
                      <a:solidFill>
                        <a:srgbClr val="C945B3"/>
                      </a:solidFill>
                    </a:lnT>
                    <a:lnB w="12700">
                      <a:solidFill>
                        <a:srgbClr val="C945B3"/>
                      </a:solidFill>
                    </a:lnB>
                    <a:solidFill>
                      <a:srgbClr val="0BFFF9"/>
                    </a:solidFill>
                  </a:tcPr>
                </a:tc>
              </a:tr>
            </a:tbl>
          </a:graphicData>
        </a:graphic>
      </p:graphicFrame>
      <p:sp>
        <p:nvSpPr>
          <p:cNvPr id="297" name="【例】 假定有两个生产条件基本相同的企业，各年的利润额及有关的速度值如下表"/>
          <p:cNvSpPr/>
          <p:nvPr/>
        </p:nvSpPr>
        <p:spPr>
          <a:xfrm>
            <a:off x="533400" y="1981200"/>
            <a:ext cx="8077200" cy="1189286"/>
          </a:xfrm>
          <a:prstGeom prst="rect">
            <a:avLst/>
          </a:prstGeom>
          <a:ln w="12700">
            <a:solidFill>
              <a:srgbClr val="00DFC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defRPr sz="3000">
                <a:solidFill>
                  <a:srgbClr val="FFFFB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【例】</a:t>
            </a:r>
            <a:r>
              <a:rPr>
                <a:solidFill>
                  <a:srgbClr val="FFFFFF"/>
                </a:solidFill>
              </a:rPr>
              <a:t> 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假定有两个生产条件基本相同的企业，各年的利润额及有关的速度值如下表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0" name="增长率分析中应注意的问题 (增长1%绝对值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增长率分析中应注意的问题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增长</a:t>
            </a:r>
            <a:r>
              <a:rPr sz="2844">
                <a:solidFill>
                  <a:srgbClr val="FE9B03"/>
                </a:solidFill>
              </a:rPr>
              <a:t>1%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绝对值</a:t>
            </a:r>
            <a:r>
              <a:rPr sz="2844">
                <a:solidFill>
                  <a:srgbClr val="FE9B03"/>
                </a:solidFill>
              </a:rPr>
              <a:t>) </a:t>
            </a:r>
          </a:p>
        </p:txBody>
      </p:sp>
      <p:sp>
        <p:nvSpPr>
          <p:cNvPr id="301" name="增长率每增长一个百分点而增加的绝对量…"/>
          <p:cNvSpPr txBox="1"/>
          <p:nvPr>
            <p:ph type="body" sz="half" idx="1"/>
          </p:nvPr>
        </p:nvSpPr>
        <p:spPr>
          <a:xfrm>
            <a:off x="381000" y="1828800"/>
            <a:ext cx="8382000" cy="1676400"/>
          </a:xfrm>
          <a:prstGeom prst="rect">
            <a:avLst/>
          </a:prstGeom>
        </p:spPr>
        <p:txBody>
          <a:bodyPr/>
          <a:lstStyle/>
          <a:p>
            <a:pPr marL="542544" indent="-542544" algn="just" defTabSz="813816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2670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增长率每增长一个百分点而增加的绝对量</a:t>
            </a:r>
          </a:p>
          <a:p>
            <a:pPr marL="542544" indent="-542544" algn="just" defTabSz="813816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2670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用于弥补增长率分析中的局限性</a:t>
            </a:r>
          </a:p>
          <a:p>
            <a:pPr marL="542544" indent="-542544" algn="just" defTabSz="813816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2670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计算公式为</a:t>
            </a:r>
          </a:p>
        </p:txBody>
      </p:sp>
      <p:sp>
        <p:nvSpPr>
          <p:cNvPr id="302" name="甲企业增长1%绝对值=500/100=5万元…"/>
          <p:cNvSpPr txBox="1"/>
          <p:nvPr/>
        </p:nvSpPr>
        <p:spPr>
          <a:xfrm>
            <a:off x="1112838" y="4800600"/>
            <a:ext cx="7451724" cy="126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marL="609600" indent="-609600" algn="just">
              <a:lnSpc>
                <a:spcPct val="90000"/>
              </a:lnSpc>
              <a:spcBef>
                <a:spcPts val="1100"/>
              </a:spcBef>
              <a:defRPr sz="3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甲企业增长</a:t>
            </a:r>
            <a:r>
              <a:t>1%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绝对值</a:t>
            </a:r>
            <a:r>
              <a:t>=500/100=</a:t>
            </a:r>
            <a:r>
              <a:rPr b="1">
                <a:solidFill>
                  <a:srgbClr val="FFFFB1"/>
                </a:solidFill>
              </a:rPr>
              <a:t>5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万元</a:t>
            </a:r>
          </a:p>
          <a:p>
            <a:pPr marL="609600" indent="-609600" algn="just">
              <a:lnSpc>
                <a:spcPct val="90000"/>
              </a:lnSpc>
              <a:spcBef>
                <a:spcPts val="1100"/>
              </a:spcBef>
              <a:defRPr sz="3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乙企业增长</a:t>
            </a:r>
            <a:r>
              <a:t>1%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绝对值</a:t>
            </a:r>
            <a:r>
              <a:t>=60/100=</a:t>
            </a:r>
            <a:r>
              <a:rPr b="1">
                <a:solidFill>
                  <a:srgbClr val="FFFFB1"/>
                </a:solidFill>
              </a:rPr>
              <a:t>0.6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万元</a:t>
            </a:r>
          </a:p>
        </p:txBody>
      </p:sp>
      <p:pic>
        <p:nvPicPr>
          <p:cNvPr id="303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3657600"/>
            <a:ext cx="4800600" cy="99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3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10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1000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01" grpId="1"/>
      <p:bldP build="whole" bldLvl="1" animBg="1" rev="0" advAuto="0" spid="303" grpId="2"/>
      <p:bldP build="p" bldLvl="5" animBg="1" rev="0" advAuto="0" spid="302" grpId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6" name="平稳序列的分析和预测"/>
          <p:cNvSpPr txBox="1"/>
          <p:nvPr/>
        </p:nvSpPr>
        <p:spPr>
          <a:xfrm>
            <a:off x="1951038" y="438150"/>
            <a:ext cx="6689724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 anchor="ctr">
            <a:spAutoFit/>
          </a:bodyPr>
          <a:lstStyle>
            <a:lvl1pPr algn="ctr">
              <a:lnSpc>
                <a:spcPct val="95000"/>
              </a:lnSpc>
              <a:defRPr sz="4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平稳序列的分析和预测</a:t>
            </a:r>
          </a:p>
        </p:txBody>
      </p:sp>
      <p:sp>
        <p:nvSpPr>
          <p:cNvPr id="307" name="简单平均法…"/>
          <p:cNvSpPr txBox="1"/>
          <p:nvPr/>
        </p:nvSpPr>
        <p:spPr>
          <a:xfrm>
            <a:off x="655638" y="1981200"/>
            <a:ext cx="8061324" cy="1998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100000"/>
              <a:buChar char=""/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 简单平均法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100000"/>
              <a:buChar char=""/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 移动平均法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100000"/>
              <a:buChar char=""/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 指数平滑法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ircle/>
      </p:transition>
    </mc:Choice>
    <mc:Fallback>
      <p:transition spd="fast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10" name="简单平均法"/>
          <p:cNvSpPr txBox="1"/>
          <p:nvPr>
            <p:ph type="title"/>
          </p:nvPr>
        </p:nvSpPr>
        <p:spPr>
          <a:xfrm>
            <a:off x="685800" y="22859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 b="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简单平均法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ircle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幻灯片编号"/>
          <p:cNvSpPr txBox="1"/>
          <p:nvPr>
            <p:ph type="sldNum" sz="quarter" idx="2"/>
          </p:nvPr>
        </p:nvSpPr>
        <p:spPr>
          <a:xfrm>
            <a:off x="609600" y="6172200"/>
            <a:ext cx="242863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5" name="时间序列及其分解"/>
          <p:cNvSpPr txBox="1"/>
          <p:nvPr/>
        </p:nvSpPr>
        <p:spPr>
          <a:xfrm>
            <a:off x="1951038" y="438150"/>
            <a:ext cx="6689724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 anchor="ctr">
            <a:spAutoFit/>
          </a:bodyPr>
          <a:lstStyle>
            <a:lvl1pPr algn="ctr">
              <a:lnSpc>
                <a:spcPct val="95000"/>
              </a:lnSpc>
              <a:defRPr sz="4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时间序列及其分解</a:t>
            </a:r>
          </a:p>
        </p:txBody>
      </p:sp>
      <p:sp>
        <p:nvSpPr>
          <p:cNvPr id="186" name="时间序列的构成要素…"/>
          <p:cNvSpPr txBox="1"/>
          <p:nvPr/>
        </p:nvSpPr>
        <p:spPr>
          <a:xfrm>
            <a:off x="655638" y="1981200"/>
            <a:ext cx="8061324" cy="1329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100000"/>
              <a:buChar char=""/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 时间序列的构成要素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100000"/>
              <a:buChar char=""/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 时间序列的分解方法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ircle/>
      </p:transition>
    </mc:Choice>
    <mc:Fallback>
      <p:transition spd="fast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13" name="简单平均法   (simple average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95527">
              <a:defRPr sz="3480">
                <a:effectLst>
                  <a:outerShdw sx="100000" sy="100000" kx="0" ky="0" algn="b" rotWithShape="0" blurRad="11049" dist="22098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简单平均法</a:t>
            </a:r>
            <a:r>
              <a:rPr sz="3132">
                <a:solidFill>
                  <a:srgbClr val="FE9B03"/>
                </a:solidFill>
              </a:rPr>
              <a:t> </a:t>
            </a:r>
            <a:br>
              <a:rPr sz="3132">
                <a:solidFill>
                  <a:srgbClr val="FE9B03"/>
                </a:solidFill>
              </a:rPr>
            </a:br>
            <a:r>
              <a:rPr sz="3132">
                <a:solidFill>
                  <a:srgbClr val="FE9B03"/>
                </a:solidFill>
              </a:rPr>
              <a:t> (simple average) </a:t>
            </a:r>
          </a:p>
        </p:txBody>
      </p:sp>
      <p:sp>
        <p:nvSpPr>
          <p:cNvPr id="314" name="根据过去已有的t期观察值来预测下一期的数值…"/>
          <p:cNvSpPr txBox="1"/>
          <p:nvPr>
            <p:ph type="body" idx="1"/>
          </p:nvPr>
        </p:nvSpPr>
        <p:spPr>
          <a:xfrm>
            <a:off x="381000" y="1828800"/>
            <a:ext cx="8382000" cy="4343400"/>
          </a:xfrm>
          <a:prstGeom prst="rect">
            <a:avLst/>
          </a:prstGeom>
        </p:spPr>
        <p:txBody>
          <a:bodyPr/>
          <a:lstStyle/>
          <a:p>
            <a:pPr marL="609600" indent="-609600" algn="just">
              <a:spcBef>
                <a:spcPts val="1100"/>
              </a:spcBef>
              <a:buSzPct val="100000"/>
              <a:buAutoNum type="arabicPeriod" startAt="1"/>
              <a:defRPr sz="28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根据过去已有的</a:t>
            </a:r>
            <a:r>
              <a:rPr i="1"/>
              <a:t>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期观察值来预测下一期的数值 </a:t>
            </a:r>
          </a:p>
          <a:p>
            <a:pPr marL="609600" indent="-609600" algn="just">
              <a:spcBef>
                <a:spcPts val="1100"/>
              </a:spcBef>
              <a:buSzPct val="100000"/>
              <a:buAutoNum type="arabicPeriod" startAt="1"/>
              <a:defRPr sz="28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设时间序列已有的其观察值为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baseline="-25000"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baseline="-25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baseline="-25000"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baseline="-25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…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baseline="-25000" i="1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，则第</a:t>
            </a:r>
            <a:r>
              <a:rPr i="1">
                <a:solidFill>
                  <a:srgbClr val="FFFF91"/>
                </a:solidFill>
              </a:rPr>
              <a:t>t</a:t>
            </a:r>
            <a:r>
              <a:rPr>
                <a:solidFill>
                  <a:srgbClr val="FFFF91"/>
                </a:solidFill>
              </a:rPr>
              <a:t>+1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期的预测值</a:t>
            </a:r>
            <a:r>
              <a:rPr b="1" i="1">
                <a:solidFill>
                  <a:srgbClr val="FFF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1" baseline="-25000">
                <a:solidFill>
                  <a:srgbClr val="FFFF91"/>
                </a:solidFill>
              </a:rPr>
              <a:t>t+1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为</a:t>
            </a:r>
          </a:p>
          <a:p>
            <a:pPr marL="609600" indent="-609600" algn="just">
              <a:spcBef>
                <a:spcPts val="1200"/>
              </a:spcBef>
              <a:buSzPct val="100000"/>
              <a:buAutoNum type="arabicPeriod" startAt="1"/>
              <a:defRPr sz="2800"/>
            </a:pPr>
          </a:p>
          <a:p>
            <a:pPr marL="609600" indent="-609600" algn="just">
              <a:spcBef>
                <a:spcPts val="1100"/>
              </a:spcBef>
              <a:buSzPct val="100000"/>
              <a:buAutoNum type="arabicPeriod" startAt="3"/>
              <a:defRPr sz="28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有了第</a:t>
            </a:r>
            <a:r>
              <a:rPr i="1"/>
              <a:t>t</a:t>
            </a:r>
            <a:r>
              <a:t>+1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的实际值，便可计算出的预测误差为 </a:t>
            </a:r>
          </a:p>
          <a:p>
            <a:pPr marL="609600" indent="-609600" algn="just">
              <a:spcBef>
                <a:spcPts val="1200"/>
              </a:spcBef>
              <a:buSzPct val="100000"/>
              <a:buAutoNum type="arabicPeriod" startAt="3"/>
              <a:defRPr sz="2800"/>
            </a:pPr>
          </a:p>
          <a:p>
            <a:pPr marL="609600" indent="-609600" algn="just">
              <a:spcBef>
                <a:spcPts val="1100"/>
              </a:spcBef>
              <a:buSzPct val="100000"/>
              <a:buAutoNum type="arabicPeriod" startAt="4"/>
              <a:defRPr sz="28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 第</a:t>
            </a:r>
            <a:r>
              <a:rPr i="1">
                <a:solidFill>
                  <a:srgbClr val="FFFF91"/>
                </a:solidFill>
              </a:rPr>
              <a:t>t</a:t>
            </a:r>
            <a:r>
              <a:rPr>
                <a:solidFill>
                  <a:srgbClr val="FFFF91"/>
                </a:solidFill>
              </a:rPr>
              <a:t>+2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期的预测值为 </a:t>
            </a:r>
          </a:p>
        </p:txBody>
      </p:sp>
      <p:pic>
        <p:nvPicPr>
          <p:cNvPr id="315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0" y="3200400"/>
            <a:ext cx="4038600" cy="8382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316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4419600"/>
            <a:ext cx="2209800" cy="609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317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81275" y="5486400"/>
            <a:ext cx="4668838" cy="914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0" name="简单平均法 (特点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简单平均法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特点</a:t>
            </a:r>
            <a:r>
              <a:rPr sz="2844">
                <a:solidFill>
                  <a:srgbClr val="FE9B03"/>
                </a:solidFill>
              </a:rPr>
              <a:t>) </a:t>
            </a:r>
          </a:p>
        </p:txBody>
      </p:sp>
      <p:sp>
        <p:nvSpPr>
          <p:cNvPr id="321" name="适合对较为平稳的时间序列进行预测，即当时间序列没有趋势时，用该方法比较好…"/>
          <p:cNvSpPr txBox="1"/>
          <p:nvPr>
            <p:ph type="body" idx="1"/>
          </p:nvPr>
        </p:nvSpPr>
        <p:spPr>
          <a:xfrm>
            <a:off x="381000" y="1828800"/>
            <a:ext cx="8229600" cy="4343400"/>
          </a:xfrm>
          <a:prstGeom prst="rect">
            <a:avLst/>
          </a:prstGeom>
        </p:spPr>
        <p:txBody>
          <a:bodyPr/>
          <a:lstStyle/>
          <a:p>
            <a:pPr marL="566927" indent="-566927" algn="just" defTabSz="850391">
              <a:spcBef>
                <a:spcPts val="1100"/>
              </a:spcBef>
              <a:buSzPct val="100000"/>
              <a:buAutoNum type="arabicPeriod" startAt="1"/>
              <a:defRPr sz="2790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适合对较为平稳的时间序列进行预测，即当时间序列没有趋势时，用该方法比较好</a:t>
            </a:r>
          </a:p>
          <a:p>
            <a:pPr marL="566927" indent="-566927" algn="just" defTabSz="850391">
              <a:spcBef>
                <a:spcPts val="1100"/>
              </a:spcBef>
              <a:buSzPct val="100000"/>
              <a:buAutoNum type="arabicPeriod" startAt="1"/>
              <a:defRPr sz="2790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如果时间序列有趋势或有季节变动时，该方法的预测不够准确</a:t>
            </a:r>
          </a:p>
          <a:p>
            <a:pPr marL="566927" indent="-566927" algn="just" defTabSz="850391">
              <a:spcBef>
                <a:spcPts val="1100"/>
              </a:spcBef>
              <a:buSzPct val="100000"/>
              <a:buAutoNum type="arabicPeriod" startAt="1"/>
              <a:defRPr sz="2790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将远期的数值和近期的数值看作对未来同等重要，从预测角度看，近期的数值要比远期的数值对为来有更大的作用。因此简单平均法预测的结果不够准确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21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4" name="移动平均法"/>
          <p:cNvSpPr txBox="1"/>
          <p:nvPr>
            <p:ph type="title"/>
          </p:nvPr>
        </p:nvSpPr>
        <p:spPr>
          <a:xfrm>
            <a:off x="685800" y="22859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 b="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移动平均法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ircle/>
      </p:transition>
    </mc:Choice>
    <mc:Fallback>
      <p:transition spd="fast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7" name="移动平均法 (moving average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822959">
              <a:defRPr sz="3600">
                <a:effectLst>
                  <a:outerShdw sx="100000" sy="100000" kx="0" ky="0" algn="b" rotWithShape="0" blurRad="11430" dist="2286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移动平均法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3239">
                <a:solidFill>
                  <a:srgbClr val="FE9B03"/>
                </a:solidFill>
              </a:rPr>
              <a:t>(moving average) </a:t>
            </a:r>
          </a:p>
        </p:txBody>
      </p:sp>
      <p:sp>
        <p:nvSpPr>
          <p:cNvPr id="328" name="对简单平均法的一种改进方法…"/>
          <p:cNvSpPr txBox="1"/>
          <p:nvPr>
            <p:ph type="body" idx="1"/>
          </p:nvPr>
        </p:nvSpPr>
        <p:spPr>
          <a:xfrm>
            <a:off x="381000" y="1828800"/>
            <a:ext cx="8229600" cy="4343400"/>
          </a:xfrm>
          <a:prstGeom prst="rect">
            <a:avLst/>
          </a:prstGeom>
        </p:spPr>
        <p:txBody>
          <a:bodyPr/>
          <a:lstStyle/>
          <a:p>
            <a:pPr marL="609600" indent="-609600" algn="just">
              <a:spcBef>
                <a:spcPts val="1200"/>
              </a:spcBef>
              <a:buSzPct val="100000"/>
              <a:buAutoNum type="arabicPeriod" startAt="1"/>
            </a:pPr>
            <a:r>
              <a:rPr>
                <a:latin typeface="宋体"/>
                <a:ea typeface="宋体"/>
                <a:cs typeface="宋体"/>
                <a:sym typeface="宋体"/>
              </a:rPr>
              <a:t>对简单平均法的一种改进方法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609600" indent="-609600" algn="just">
              <a:spcBef>
                <a:spcPts val="1200"/>
              </a:spcBef>
              <a:buSzPct val="100000"/>
              <a:buAutoNum type="arabicPeriod" startAt="1"/>
            </a:pPr>
            <a:r>
              <a:rPr>
                <a:latin typeface="宋体"/>
                <a:ea typeface="宋体"/>
                <a:cs typeface="宋体"/>
                <a:sym typeface="宋体"/>
              </a:rPr>
              <a:t>通过对时间序列逐期递移求得一系列平均数作为趋势值或预测值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609600" indent="-609600" algn="just">
              <a:spcBef>
                <a:spcPts val="1200"/>
              </a:spcBef>
              <a:buSzPct val="100000"/>
              <a:buAutoNum type="arabicPeriod" startAt="1"/>
            </a:pPr>
            <a:r>
              <a:rPr>
                <a:latin typeface="宋体"/>
                <a:ea typeface="宋体"/>
                <a:cs typeface="宋体"/>
                <a:sym typeface="宋体"/>
              </a:rPr>
              <a:t>有简单移动平均法和加权移动平均法两种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2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1" name="简单移动平均法 (simple moving average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822959">
              <a:defRPr sz="3600">
                <a:effectLst>
                  <a:outerShdw sx="100000" sy="100000" kx="0" ky="0" algn="b" rotWithShape="0" blurRad="11430" dist="2286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简单移动平均法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3239">
                <a:solidFill>
                  <a:srgbClr val="FE9B03"/>
                </a:solidFill>
              </a:rPr>
              <a:t>(simple moving average) </a:t>
            </a:r>
          </a:p>
        </p:txBody>
      </p:sp>
      <p:sp>
        <p:nvSpPr>
          <p:cNvPr id="332" name="将最近k期数据加以平均作为下一期的预测值…"/>
          <p:cNvSpPr txBox="1"/>
          <p:nvPr>
            <p:ph type="body" idx="1"/>
          </p:nvPr>
        </p:nvSpPr>
        <p:spPr>
          <a:xfrm>
            <a:off x="381000" y="1828800"/>
            <a:ext cx="8458200" cy="4343400"/>
          </a:xfrm>
          <a:prstGeom prst="rect">
            <a:avLst/>
          </a:prstGeom>
        </p:spPr>
        <p:txBody>
          <a:bodyPr/>
          <a:lstStyle/>
          <a:p>
            <a:pPr marL="609600" indent="-609600" algn="just">
              <a:spcBef>
                <a:spcPts val="1100"/>
              </a:spcBef>
              <a:buSzPct val="100000"/>
              <a:buAutoNum type="arabicPeriod" startAt="1"/>
              <a:defRPr sz="29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将最近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期数据加以平均作为下一期的预测值</a:t>
            </a:r>
            <a:r>
              <a:t> </a:t>
            </a:r>
          </a:p>
          <a:p>
            <a:pPr marL="609600" indent="-609600" algn="just">
              <a:spcBef>
                <a:spcPts val="1100"/>
              </a:spcBef>
              <a:buSzPct val="100000"/>
              <a:buAutoNum type="arabicPeriod" startAt="1"/>
              <a:defRPr sz="29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设移动间隔为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t>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t>1&lt;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t>&lt;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，则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期的</a:t>
            </a:r>
            <a:r>
              <a:rPr>
                <a:solidFill>
                  <a:srgbClr val="FFFF91"/>
                </a:solidFill>
                <a:latin typeface="宋体"/>
                <a:ea typeface="宋体"/>
                <a:cs typeface="宋体"/>
                <a:sym typeface="宋体"/>
              </a:rPr>
              <a:t>移动平均值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为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indent="-609600" algn="just">
              <a:spcBef>
                <a:spcPts val="1200"/>
              </a:spcBef>
              <a:buSzPct val="100000"/>
              <a:buAutoNum type="arabicPeriod" startAt="1"/>
              <a:defRPr sz="29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09600" indent="-609600" algn="just">
              <a:spcBef>
                <a:spcPts val="1100"/>
              </a:spcBef>
              <a:buSzPct val="100000"/>
              <a:buAutoNum type="arabicPeriod" startAt="3"/>
              <a:defRPr sz="2900"/>
            </a:pPr>
            <a:r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t>+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期的简单移动平均</a:t>
            </a:r>
            <a:r>
              <a:rPr>
                <a:solidFill>
                  <a:srgbClr val="FFFF91"/>
                </a:solidFill>
                <a:latin typeface="宋体"/>
                <a:ea typeface="宋体"/>
                <a:cs typeface="宋体"/>
                <a:sym typeface="宋体"/>
              </a:rPr>
              <a:t>预测值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为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indent="-609600" algn="just">
              <a:spcBef>
                <a:spcPts val="1200"/>
              </a:spcBef>
              <a:buSzPct val="100000"/>
              <a:buAutoNum type="arabicPeriod" startAt="3"/>
              <a:defRPr sz="29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09600" indent="-609600" algn="just">
              <a:spcBef>
                <a:spcPts val="1100"/>
              </a:spcBef>
              <a:buSzPct val="100000"/>
              <a:buAutoNum type="arabicPeriod" startAt="4"/>
              <a:defRPr sz="29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预测误差用均方误差</a:t>
            </a:r>
            <a:r>
              <a:rPr>
                <a:solidFill>
                  <a:srgbClr val="FFFF91"/>
                </a:solidFill>
              </a:rPr>
              <a:t>(</a:t>
            </a:r>
            <a:r>
              <a:rPr i="1">
                <a:solidFill>
                  <a:srgbClr val="FFFF91"/>
                </a:solidFill>
              </a:rPr>
              <a:t>MSE</a:t>
            </a:r>
            <a:r>
              <a:rPr>
                <a:solidFill>
                  <a:srgbClr val="FFFF91"/>
                </a:solidFill>
              </a:rPr>
              <a:t>)</a:t>
            </a:r>
            <a:r>
              <a:rPr i="1"/>
              <a:t>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来衡量 </a:t>
            </a:r>
          </a:p>
        </p:txBody>
      </p:sp>
      <p:pic>
        <p:nvPicPr>
          <p:cNvPr id="333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2868612"/>
            <a:ext cx="4343400" cy="8651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334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800" y="4121150"/>
            <a:ext cx="4495800" cy="7556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335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5000" y="5284787"/>
            <a:ext cx="2743200" cy="8874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8" name="简单移动平均法 (特点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简单移动平均法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特点</a:t>
            </a:r>
            <a:r>
              <a:rPr sz="2844">
                <a:solidFill>
                  <a:srgbClr val="FE9B03"/>
                </a:solidFill>
              </a:rPr>
              <a:t>) </a:t>
            </a:r>
          </a:p>
        </p:txBody>
      </p:sp>
      <p:sp>
        <p:nvSpPr>
          <p:cNvPr id="339" name="将每个观察值都给予相同的权数…"/>
          <p:cNvSpPr txBox="1"/>
          <p:nvPr>
            <p:ph type="body" idx="1"/>
          </p:nvPr>
        </p:nvSpPr>
        <p:spPr>
          <a:xfrm>
            <a:off x="533400" y="1828800"/>
            <a:ext cx="8153400" cy="4343400"/>
          </a:xfrm>
          <a:prstGeom prst="rect">
            <a:avLst/>
          </a:prstGeom>
        </p:spPr>
        <p:txBody>
          <a:bodyPr/>
          <a:lstStyle/>
          <a:p>
            <a:pPr marL="579119" indent="-579119" algn="just" defTabSz="86868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266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将每个观察值都给予相同的权数 </a:t>
            </a:r>
          </a:p>
          <a:p>
            <a:pPr marL="579119" indent="-579119" algn="just" defTabSz="86868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266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只使用最近期的数据，在每次计算移动平均值时，移动的间隔都为</a:t>
            </a:r>
            <a:r>
              <a:rPr i="1"/>
              <a:t>k</a:t>
            </a:r>
          </a:p>
          <a:p>
            <a:pPr marL="579119" indent="-579119" algn="just" defTabSz="86868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266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主要适合对较为平稳的时间序列进行预测</a:t>
            </a:r>
          </a:p>
          <a:p>
            <a:pPr marL="579119" indent="-579119" algn="just" defTabSz="86868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266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应用时，关键是确定合理的移动间隔长</a:t>
            </a:r>
          </a:p>
          <a:p>
            <a:pPr lvl="1" marL="1158239" indent="-506729" algn="just" defTabSz="868680">
              <a:lnSpc>
                <a:spcPct val="90000"/>
              </a:lnSpc>
              <a:spcBef>
                <a:spcPts val="900"/>
              </a:spcBef>
              <a:buClr>
                <a:srgbClr val="FE9B03"/>
              </a:buClr>
              <a:defRPr sz="228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对于同一个时间序列，采用不同的移动步长预测的准确性是不同的</a:t>
            </a:r>
          </a:p>
          <a:p>
            <a:pPr lvl="1" marL="1158239" indent="-506729" algn="just" defTabSz="868680">
              <a:lnSpc>
                <a:spcPct val="90000"/>
              </a:lnSpc>
              <a:spcBef>
                <a:spcPts val="900"/>
              </a:spcBef>
              <a:buClr>
                <a:srgbClr val="FE9B03"/>
              </a:buClr>
              <a:defRPr sz="228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选择移动步长时，可通过试验的办法，选择一个使均方误差达到最小的移动步长。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1000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3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42" name="简单移动平均法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简单移动平均法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 </a:t>
            </a:r>
          </a:p>
        </p:txBody>
      </p:sp>
      <p:sp>
        <p:nvSpPr>
          <p:cNvPr id="343" name="【例】对居民消费价格指数数据，分别取移动间隔k=3和k=5，用Excel计算各期的居民消费价格指数的平滑值(预测值) ，计算出预测误差，并将原序列和预测后的序列绘制成图形进行比较"/>
          <p:cNvSpPr txBox="1"/>
          <p:nvPr>
            <p:ph type="body" sz="half" idx="1"/>
          </p:nvPr>
        </p:nvSpPr>
        <p:spPr>
          <a:xfrm>
            <a:off x="533400" y="1905000"/>
            <a:ext cx="8077200" cy="2438400"/>
          </a:xfrm>
          <a:prstGeom prst="rect">
            <a:avLst/>
          </a:prstGeom>
          <a:ln>
            <a:solidFill>
              <a:srgbClr val="00DFCA"/>
            </a:solidFill>
            <a:round/>
          </a:ln>
        </p:spPr>
        <p:txBody>
          <a:bodyPr/>
          <a:lstStyle/>
          <a:p>
            <a:pPr marL="542544" indent="-542544" algn="just" defTabSz="813816">
              <a:lnSpc>
                <a:spcPct val="90000"/>
              </a:lnSpc>
              <a:spcBef>
                <a:spcPts val="1100"/>
              </a:spcBef>
              <a:defRPr b="1" sz="2848">
                <a:solidFill>
                  <a:srgbClr val="FFFF91"/>
                </a:solidFill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【例】</a:t>
            </a:r>
            <a:r>
              <a:rPr b="0"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对居民消费价格指数数据，分别取移动间隔</a:t>
            </a:r>
            <a:r>
              <a:rPr b="0" i="1">
                <a:solidFill>
                  <a:srgbClr val="FFFFFF"/>
                </a:solidFill>
              </a:rPr>
              <a:t>k</a:t>
            </a:r>
            <a:r>
              <a:rPr b="0">
                <a:solidFill>
                  <a:srgbClr val="FFFFFF"/>
                </a:solidFill>
              </a:rPr>
              <a:t>=3</a:t>
            </a:r>
            <a:r>
              <a:rPr b="0"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和</a:t>
            </a:r>
            <a:r>
              <a:rPr b="0" i="1">
                <a:solidFill>
                  <a:srgbClr val="FFFFFF"/>
                </a:solidFill>
              </a:rPr>
              <a:t>k</a:t>
            </a:r>
            <a:r>
              <a:rPr b="0">
                <a:solidFill>
                  <a:srgbClr val="FFFFFF"/>
                </a:solidFill>
              </a:rPr>
              <a:t>=5</a:t>
            </a:r>
            <a:r>
              <a:rPr b="0"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，用</a:t>
            </a:r>
            <a:r>
              <a:rPr b="0">
                <a:solidFill>
                  <a:srgbClr val="FE9B03"/>
                </a:solidFill>
              </a:rPr>
              <a:t>Excel</a:t>
            </a:r>
            <a:r>
              <a:rPr b="0"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计算各期的居民消费价格指数的平滑值</a:t>
            </a:r>
            <a:r>
              <a:rPr b="0">
                <a:solidFill>
                  <a:srgbClr val="FFFFFF"/>
                </a:solidFill>
              </a:rPr>
              <a:t>(</a:t>
            </a:r>
            <a:r>
              <a:rPr b="0"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预测值</a:t>
            </a:r>
            <a:r>
              <a:rPr b="0">
                <a:solidFill>
                  <a:srgbClr val="FFFFFF"/>
                </a:solidFill>
              </a:rPr>
              <a:t>) </a:t>
            </a:r>
            <a:r>
              <a:rPr b="0"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，计算出预测误差，并将原序列和预测后的序列绘制成图形进行比较 </a:t>
            </a:r>
          </a:p>
        </p:txBody>
      </p:sp>
      <p:sp>
        <p:nvSpPr>
          <p:cNvPr id="344" name="用Excel进行移动平均预测"/>
          <p:cNvSpPr txBox="1"/>
          <p:nvPr/>
        </p:nvSpPr>
        <p:spPr>
          <a:xfrm>
            <a:off x="957600" y="5029200"/>
            <a:ext cx="5704800" cy="686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defRPr b="1" sz="3600">
                <a:solidFill>
                  <a:srgbClr val="00DFC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 b="0">
                <a:latin typeface="Wingdings"/>
                <a:ea typeface="Wingdings"/>
                <a:cs typeface="Wingdings"/>
                <a:sym typeface="Wingdings"/>
              </a:rPr>
              <a:t></a:t>
            </a:r>
            <a:r>
              <a:rPr b="0" sz="3200" u="sng">
                <a:solidFill>
                  <a:srgbClr val="FE9B03"/>
                </a:solidFill>
                <a:uFill>
                  <a:solidFill>
                    <a:srgbClr val="FE9B03"/>
                  </a:solidFill>
                </a:uFill>
                <a:latin typeface="宋体"/>
                <a:ea typeface="宋体"/>
                <a:cs typeface="宋体"/>
                <a:sym typeface="宋体"/>
                <a:hlinkClick r:id="rId2" invalidUrl="" action="" tgtFrame="" tooltip="" history="1" highlightClick="0" endSnd="0"/>
              </a:rPr>
              <a:t>用</a:t>
            </a:r>
            <a:r>
              <a:rPr sz="3200" u="sng">
                <a:solidFill>
                  <a:srgbClr val="FE9B03"/>
                </a:solidFill>
                <a:uFill>
                  <a:solidFill>
                    <a:srgbClr val="FE9B03"/>
                  </a:solidFill>
                </a:uFill>
                <a:hlinkClick r:id="rId2" invalidUrl="" action="" tgtFrame="" tooltip="" history="1" highlightClick="0" endSnd="0"/>
              </a:rPr>
              <a:t>Excel</a:t>
            </a:r>
            <a:r>
              <a:rPr b="0" sz="3200" u="sng">
                <a:solidFill>
                  <a:srgbClr val="FE9B03"/>
                </a:solidFill>
                <a:uFill>
                  <a:solidFill>
                    <a:srgbClr val="FE9B03"/>
                  </a:solidFill>
                </a:uFill>
                <a:latin typeface="宋体"/>
                <a:ea typeface="宋体"/>
                <a:cs typeface="宋体"/>
                <a:sym typeface="宋体"/>
                <a:hlinkClick r:id="rId2" invalidUrl="" action="" tgtFrame="" tooltip="" history="1" highlightClick="0" endSnd="0"/>
              </a:rPr>
              <a:t>进行移动平均预测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47" name="简单移动平均法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简单移动平均法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 </a:t>
            </a:r>
          </a:p>
        </p:txBody>
      </p:sp>
      <p:graphicFrame>
        <p:nvGraphicFramePr>
          <p:cNvPr id="348" name="消费价格指数移动平均趋势"/>
          <p:cNvGraphicFramePr/>
          <p:nvPr/>
        </p:nvGraphicFramePr>
        <p:xfrm>
          <a:off x="1209331" y="1088294"/>
          <a:ext cx="6788393" cy="490348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51" name="加权移动平均法 (weighted moving average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822959">
              <a:defRPr sz="3600">
                <a:effectLst>
                  <a:outerShdw sx="100000" sy="100000" kx="0" ky="0" algn="b" rotWithShape="0" blurRad="11430" dist="2286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加权移动平均法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3239">
                <a:solidFill>
                  <a:srgbClr val="FE9B03"/>
                </a:solidFill>
              </a:rPr>
              <a:t>(weighted moving average)</a:t>
            </a:r>
          </a:p>
        </p:txBody>
      </p:sp>
      <p:sp>
        <p:nvSpPr>
          <p:cNvPr id="352" name="对近期的观察值和远期的观察值赋予不同的权数后再进行预测…"/>
          <p:cNvSpPr txBox="1"/>
          <p:nvPr>
            <p:ph type="body" idx="1"/>
          </p:nvPr>
        </p:nvSpPr>
        <p:spPr>
          <a:xfrm>
            <a:off x="381000" y="1676400"/>
            <a:ext cx="8458200" cy="4495800"/>
          </a:xfrm>
          <a:prstGeom prst="rect">
            <a:avLst/>
          </a:prstGeom>
        </p:spPr>
        <p:txBody>
          <a:bodyPr/>
          <a:lstStyle/>
          <a:p>
            <a:pPr marL="560831" indent="-560831" algn="just" defTabSz="841247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2576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对近期的观察值和远期的观察值赋予不同的权数后再进行预测</a:t>
            </a:r>
          </a:p>
          <a:p>
            <a:pPr lvl="1" marL="1121663" indent="-490727" algn="just" defTabSz="841247">
              <a:lnSpc>
                <a:spcPct val="90000"/>
              </a:lnSpc>
              <a:spcBef>
                <a:spcPts val="800"/>
              </a:spcBef>
              <a:buClr>
                <a:srgbClr val="FE9B03"/>
              </a:buClr>
              <a:defRPr sz="2208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当时间序列的波动较大时，最近期的观察值应赋予最大的权数，较远的时期的观察值赋予的权数依次递减</a:t>
            </a:r>
          </a:p>
          <a:p>
            <a:pPr lvl="1" marL="1121663" indent="-490727" algn="just" defTabSz="841247">
              <a:lnSpc>
                <a:spcPct val="90000"/>
              </a:lnSpc>
              <a:spcBef>
                <a:spcPts val="800"/>
              </a:spcBef>
              <a:buClr>
                <a:srgbClr val="FE9B03"/>
              </a:buClr>
              <a:defRPr sz="2208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当时间序列的波动不是很大时，对各期的观察值应赋予近似相等的权数</a:t>
            </a:r>
          </a:p>
          <a:p>
            <a:pPr lvl="1" marL="1121663" indent="-490727" algn="just" defTabSz="841247">
              <a:lnSpc>
                <a:spcPct val="90000"/>
              </a:lnSpc>
              <a:spcBef>
                <a:spcPts val="800"/>
              </a:spcBef>
              <a:buClr>
                <a:srgbClr val="FE9B03"/>
              </a:buClr>
              <a:defRPr sz="2208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所选择的各期的权数之和必须等于</a:t>
            </a:r>
            <a:r>
              <a:t>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。</a:t>
            </a:r>
          </a:p>
          <a:p>
            <a:pPr marL="560831" indent="-560831" algn="just" defTabSz="841247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2576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对移动间隔</a:t>
            </a:r>
            <a:r>
              <a:t>(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步长</a:t>
            </a:r>
            <a:r>
              <a:t>)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和权数的选择，也应以预测精度来评定，即用均方误差来测度预测精度，选择一个均方误差最小的移动间隔和权数的组合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000"/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1000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5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55" name="指数平滑平均法"/>
          <p:cNvSpPr txBox="1"/>
          <p:nvPr>
            <p:ph type="title"/>
          </p:nvPr>
        </p:nvSpPr>
        <p:spPr>
          <a:xfrm>
            <a:off x="685800" y="22859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 b="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指数平滑平均法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ircle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幻灯片编号"/>
          <p:cNvSpPr txBox="1"/>
          <p:nvPr>
            <p:ph type="sldNum" sz="quarter" idx="2"/>
          </p:nvPr>
        </p:nvSpPr>
        <p:spPr>
          <a:xfrm>
            <a:off x="609600" y="6172200"/>
            <a:ext cx="242863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9" name="时间序列 (times series)"/>
          <p:cNvSpPr txBox="1"/>
          <p:nvPr>
            <p:ph type="title"/>
          </p:nvPr>
        </p:nvSpPr>
        <p:spPr>
          <a:xfrm>
            <a:off x="1828800" y="228599"/>
            <a:ext cx="6781800" cy="1143002"/>
          </a:xfrm>
          <a:prstGeom prst="rect">
            <a:avLst/>
          </a:prstGeom>
        </p:spPr>
        <p:txBody>
          <a:bodyPr/>
          <a:lstStyle/>
          <a:p>
            <a:pPr defTabSz="822959">
              <a:defRPr sz="3600">
                <a:effectLst>
                  <a:outerShdw sx="100000" sy="100000" kx="0" ky="0" algn="b" rotWithShape="0" blurRad="11430" dist="2286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时间序列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3239">
                <a:solidFill>
                  <a:srgbClr val="FE9B03"/>
                </a:solidFill>
              </a:rPr>
              <a:t>(times series)</a:t>
            </a:r>
          </a:p>
        </p:txBody>
      </p:sp>
      <p:sp>
        <p:nvSpPr>
          <p:cNvPr id="190" name="1. 同一现象在不同时间上的相继观察值排列而成的数列…"/>
          <p:cNvSpPr txBox="1"/>
          <p:nvPr>
            <p:ph type="body" idx="1"/>
          </p:nvPr>
        </p:nvSpPr>
        <p:spPr>
          <a:xfrm>
            <a:off x="533400" y="1905000"/>
            <a:ext cx="8077200" cy="4114800"/>
          </a:xfrm>
          <a:prstGeom prst="rect">
            <a:avLst/>
          </a:prstGeom>
        </p:spPr>
        <p:txBody>
          <a:bodyPr/>
          <a:lstStyle/>
          <a:p>
            <a:pPr algn="just"/>
            <a:r>
              <a:t>1.	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同一现象在不同时间上的相继观察值排列而成的数列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algn="just">
              <a:spcBef>
                <a:spcPts val="1200"/>
              </a:spcBef>
            </a:pPr>
            <a:r>
              <a:t>2.	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形式上由现象所属的时间和现象在不同时间上的观察值两部分组成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algn="just">
              <a:spcBef>
                <a:spcPts val="1200"/>
              </a:spcBef>
            </a:pPr>
            <a:r>
              <a:t>3.	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排列的时间可以是年份、季度、月份或其他任何时间形式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58" name="指数平滑法 (exponential smoothing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822959">
              <a:defRPr sz="3600">
                <a:effectLst>
                  <a:outerShdw sx="100000" sy="100000" kx="0" ky="0" algn="b" rotWithShape="0" blurRad="11430" dist="2286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指数平滑法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3239">
                <a:solidFill>
                  <a:srgbClr val="FE9B03"/>
                </a:solidFill>
              </a:rPr>
              <a:t>(exponential smoothing)</a:t>
            </a:r>
          </a:p>
        </p:txBody>
      </p:sp>
      <p:sp>
        <p:nvSpPr>
          <p:cNvPr id="359" name="是加权平均的一种特殊形式…"/>
          <p:cNvSpPr txBox="1"/>
          <p:nvPr>
            <p:ph type="body" idx="1"/>
          </p:nvPr>
        </p:nvSpPr>
        <p:spPr>
          <a:xfrm>
            <a:off x="381000" y="1752600"/>
            <a:ext cx="8458200" cy="4419600"/>
          </a:xfrm>
          <a:prstGeom prst="rect">
            <a:avLst/>
          </a:prstGeom>
        </p:spPr>
        <p:txBody>
          <a:bodyPr/>
          <a:lstStyle/>
          <a:p>
            <a:pPr marL="603504" indent="-603504" algn="just" defTabSz="905255">
              <a:spcBef>
                <a:spcPts val="1000"/>
              </a:spcBef>
              <a:buSzPct val="100000"/>
              <a:buAutoNum type="arabicPeriod" startAt="1"/>
              <a:defRPr sz="2772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是加权平均的一种特殊形式</a:t>
            </a:r>
          </a:p>
          <a:p>
            <a:pPr marL="603504" indent="-603504" algn="just" defTabSz="905255">
              <a:spcBef>
                <a:spcPts val="1000"/>
              </a:spcBef>
              <a:buSzPct val="100000"/>
              <a:buAutoNum type="arabicPeriod" startAt="1"/>
              <a:defRPr sz="2772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对过去的观察值加权平均进行预测的一种方法</a:t>
            </a:r>
          </a:p>
          <a:p>
            <a:pPr marL="603504" indent="-603504" algn="just" defTabSz="905255">
              <a:spcBef>
                <a:spcPts val="1000"/>
              </a:spcBef>
              <a:buSzPct val="100000"/>
              <a:buAutoNum type="arabicPeriod" startAt="1"/>
              <a:defRPr sz="2772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观察值时间越远，其权数也跟着呈现指数的下降，因而称为指数平滑</a:t>
            </a:r>
          </a:p>
          <a:p>
            <a:pPr marL="603504" indent="-603504" algn="just" defTabSz="905255">
              <a:spcBef>
                <a:spcPts val="1000"/>
              </a:spcBef>
              <a:buSzPct val="100000"/>
              <a:buAutoNum type="arabicPeriod" startAt="1"/>
              <a:defRPr sz="2772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有一次指数平滑、二次指数平滑、三次指数平滑等 </a:t>
            </a:r>
          </a:p>
          <a:p>
            <a:pPr marL="603504" indent="-603504" algn="just" defTabSz="905255">
              <a:spcBef>
                <a:spcPts val="1000"/>
              </a:spcBef>
              <a:buSzPct val="100000"/>
              <a:buAutoNum type="arabicPeriod" startAt="1"/>
              <a:defRPr sz="2772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一次指数平滑法也可用于对时间序列进行修匀，以消除随机波动，找出序列的变化趋势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59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62" name="一次指数平滑 (single exponential smoothing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822959">
              <a:defRPr sz="3600">
                <a:effectLst>
                  <a:outerShdw sx="100000" sy="100000" kx="0" ky="0" algn="b" rotWithShape="0" blurRad="11430" dist="2286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一次指数平滑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3239">
                <a:solidFill>
                  <a:srgbClr val="FE9B03"/>
                </a:solidFill>
              </a:rPr>
              <a:t>(single exponential smoothing)</a:t>
            </a:r>
          </a:p>
        </p:txBody>
      </p:sp>
      <p:sp>
        <p:nvSpPr>
          <p:cNvPr id="363" name="只有一个平滑系数…"/>
          <p:cNvSpPr txBox="1"/>
          <p:nvPr>
            <p:ph type="body" idx="1"/>
          </p:nvPr>
        </p:nvSpPr>
        <p:spPr>
          <a:xfrm>
            <a:off x="381000" y="1676400"/>
            <a:ext cx="8458200" cy="4419600"/>
          </a:xfrm>
          <a:prstGeom prst="rect">
            <a:avLst/>
          </a:prstGeom>
        </p:spPr>
        <p:txBody>
          <a:bodyPr/>
          <a:lstStyle/>
          <a:p>
            <a:pPr marL="609600" indent="-609600" algn="just">
              <a:spcBef>
                <a:spcPts val="1200"/>
              </a:spcBef>
              <a:buSzPct val="100000"/>
              <a:buAutoNum type="arabicPeriod" startAt="1"/>
            </a:pPr>
            <a:r>
              <a:rPr>
                <a:latin typeface="宋体"/>
                <a:ea typeface="宋体"/>
                <a:cs typeface="宋体"/>
                <a:sym typeface="宋体"/>
              </a:rPr>
              <a:t>只有一个平滑系数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609600" indent="-609600" algn="just">
              <a:spcBef>
                <a:spcPts val="1200"/>
              </a:spcBef>
              <a:buSzPct val="100000"/>
              <a:buAutoNum type="arabicPeriod" startAt="1"/>
            </a:pPr>
            <a:r>
              <a:rPr>
                <a:latin typeface="宋体"/>
                <a:ea typeface="宋体"/>
                <a:cs typeface="宋体"/>
                <a:sym typeface="宋体"/>
              </a:rPr>
              <a:t>观察值离预测时期越久远，权数变得越小 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609600" indent="-609600" algn="just">
              <a:spcBef>
                <a:spcPts val="1300"/>
              </a:spcBef>
              <a:buSzPct val="100000"/>
              <a:buAutoNum type="arabicPeriod" startAt="1"/>
            </a:pPr>
            <a:r>
              <a:rPr>
                <a:latin typeface="宋体"/>
                <a:ea typeface="宋体"/>
                <a:cs typeface="宋体"/>
                <a:sym typeface="宋体"/>
              </a:rPr>
              <a:t>以一段时期的预测值与观察值的线性组合作为第</a:t>
            </a:r>
            <a:r>
              <a:rPr i="1" sz="33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sz="3300"/>
              <a:t>+</a:t>
            </a:r>
            <a:r>
              <a:rPr sz="33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3300">
                <a:latin typeface="宋体"/>
                <a:ea typeface="宋体"/>
                <a:cs typeface="宋体"/>
                <a:sym typeface="宋体"/>
              </a:rPr>
              <a:t>期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的预测值，其预测模型为</a:t>
            </a:r>
            <a:r>
              <a:t> </a:t>
            </a:r>
          </a:p>
        </p:txBody>
      </p:sp>
      <p:pic>
        <p:nvPicPr>
          <p:cNvPr id="364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8212" y="3983037"/>
            <a:ext cx="3736976" cy="6715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sp>
        <p:nvSpPr>
          <p:cNvPr id="365" name="Yt为第t期的实际观察值…"/>
          <p:cNvSpPr txBox="1"/>
          <p:nvPr/>
        </p:nvSpPr>
        <p:spPr>
          <a:xfrm>
            <a:off x="1975187" y="4592637"/>
            <a:ext cx="4682328" cy="1976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1" marL="914400" indent="-457200">
              <a:spcBef>
                <a:spcPts val="1100"/>
              </a:spcBef>
              <a:buClr>
                <a:srgbClr val="FE9B03"/>
              </a:buClr>
              <a:buSzPct val="100000"/>
              <a:buChar char="▪"/>
              <a:defRPr i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</a:t>
            </a:r>
            <a:r>
              <a:rPr baseline="-25000"/>
              <a:t>t</a:t>
            </a:r>
            <a:r>
              <a:rPr i="0">
                <a:latin typeface="宋体"/>
                <a:ea typeface="宋体"/>
                <a:cs typeface="宋体"/>
                <a:sym typeface="宋体"/>
              </a:rPr>
              <a:t>为第</a:t>
            </a:r>
            <a:r>
              <a:t>t</a:t>
            </a:r>
            <a:r>
              <a:rPr i="0">
                <a:latin typeface="宋体"/>
                <a:ea typeface="宋体"/>
                <a:cs typeface="宋体"/>
                <a:sym typeface="宋体"/>
              </a:rPr>
              <a:t>期的实际观察值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 </a:t>
            </a:r>
          </a:p>
          <a:p>
            <a:pPr lvl="1" marL="914400" indent="-457200">
              <a:spcBef>
                <a:spcPts val="1100"/>
              </a:spcBef>
              <a:buClr>
                <a:srgbClr val="FE9B03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aseline="-25000" i="1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aseline="-25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为第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期的预测值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914400" indent="-457200">
              <a:spcBef>
                <a:spcPts val="1100"/>
              </a:spcBef>
              <a:buClr>
                <a:srgbClr val="FE9B03"/>
              </a:buClr>
              <a:buSzPct val="100000"/>
              <a:buChar char="▪"/>
              <a:defRPr i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Symbol"/>
                <a:ea typeface="Symbol"/>
                <a:cs typeface="Symbol"/>
                <a:sym typeface="Symbol"/>
              </a:rPr>
              <a:t>a</a:t>
            </a:r>
            <a:r>
              <a:rPr i="0">
                <a:latin typeface="宋体"/>
                <a:ea typeface="宋体"/>
                <a:cs typeface="宋体"/>
                <a:sym typeface="宋体"/>
              </a:rPr>
              <a:t>为平滑系数 </a:t>
            </a:r>
            <a:r>
              <a:rPr i="0"/>
              <a:t>(0 &lt;</a:t>
            </a:r>
            <a:r>
              <a:rPr i="0">
                <a:latin typeface="Symbol"/>
                <a:ea typeface="Symbol"/>
                <a:cs typeface="Symbol"/>
                <a:sym typeface="Symbol"/>
              </a:rPr>
              <a:t>a</a:t>
            </a:r>
            <a:r>
              <a:rPr i="0"/>
              <a:t>&lt;1)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63" grpId="1"/>
      <p:bldP build="whole" bldLvl="1" animBg="1" rev="0" advAuto="0" spid="364" grpId="2"/>
      <p:bldP build="whole" bldLvl="1" animBg="1" rev="0" advAuto="0" spid="365" grpId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68" name="一次指数平滑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>
            <a:lvl1pPr>
              <a:defRPr b="0" sz="40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一次指数平滑</a:t>
            </a:r>
          </a:p>
        </p:txBody>
      </p:sp>
      <p:sp>
        <p:nvSpPr>
          <p:cNvPr id="369" name="在开始计算时，没有第1期的预测值F1，通常可以设F1等于第1期的实际观察值，即F1=Y1…"/>
          <p:cNvSpPr txBox="1"/>
          <p:nvPr>
            <p:ph type="body" idx="1"/>
          </p:nvPr>
        </p:nvSpPr>
        <p:spPr>
          <a:xfrm>
            <a:off x="381000" y="1676400"/>
            <a:ext cx="8458200" cy="4419600"/>
          </a:xfrm>
          <a:prstGeom prst="rect">
            <a:avLst/>
          </a:prstGeom>
        </p:spPr>
        <p:txBody>
          <a:bodyPr/>
          <a:lstStyle/>
          <a:p>
            <a:pPr marL="609600" indent="-609600" algn="just">
              <a:spcBef>
                <a:spcPts val="1200"/>
              </a:spcBef>
              <a:buSzPct val="100000"/>
              <a:buAutoNum type="arabicPeriod" startAt="1"/>
            </a:pPr>
            <a:r>
              <a:rPr>
                <a:latin typeface="宋体"/>
                <a:ea typeface="宋体"/>
                <a:cs typeface="宋体"/>
                <a:sym typeface="宋体"/>
              </a:rPr>
              <a:t>在开始计算时，没有第</a:t>
            </a:r>
            <a:r>
              <a:t>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期的预测值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aseline="-25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，通常可以设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aseline="-25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等于第</a:t>
            </a:r>
            <a:r>
              <a:t>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期的实际观察值，即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aseline="-25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baseline="-25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indent="-609600" algn="just">
              <a:spcBef>
                <a:spcPts val="1200"/>
              </a:spcBef>
              <a:buSzPct val="100000"/>
              <a:buAutoNum type="arabicPeriod" startAt="1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第</a:t>
            </a:r>
            <a:r>
              <a:t>2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期的预测值为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indent="-609600" algn="just">
              <a:spcBef>
                <a:spcPts val="1200"/>
              </a:spcBef>
              <a:buSzPct val="100000"/>
              <a:buAutoNum type="arabicPeriod" startAt="1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09600" indent="-609600" algn="just">
              <a:spcBef>
                <a:spcPts val="1200"/>
              </a:spcBef>
              <a:buSzPct val="100000"/>
              <a:buAutoNum type="arabicPeriod" startAt="3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第</a:t>
            </a:r>
            <a:r>
              <a:t>3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期的预测值为</a:t>
            </a:r>
          </a:p>
        </p:txBody>
      </p:sp>
      <p:pic>
        <p:nvPicPr>
          <p:cNvPr id="370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3962400"/>
            <a:ext cx="6172200" cy="533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371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3837" y="5241925"/>
            <a:ext cx="5621338" cy="5651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74" name="一次指数平滑  (预测误差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一次指数平滑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  <a:r>
              <a:rPr sz="2844">
                <a:solidFill>
                  <a:srgbClr val="FE9B03"/>
                </a:solidFill>
              </a:rPr>
              <a:t>(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预测误差</a:t>
            </a:r>
            <a:r>
              <a:rPr sz="2844">
                <a:solidFill>
                  <a:srgbClr val="FE9B03"/>
                </a:solidFill>
              </a:rPr>
              <a:t>)</a:t>
            </a:r>
          </a:p>
        </p:txBody>
      </p:sp>
      <p:sp>
        <p:nvSpPr>
          <p:cNvPr id="375" name="预测精度，用误差均方来衡量…"/>
          <p:cNvSpPr txBox="1"/>
          <p:nvPr>
            <p:ph type="body" idx="1"/>
          </p:nvPr>
        </p:nvSpPr>
        <p:spPr>
          <a:xfrm>
            <a:off x="381000" y="1752600"/>
            <a:ext cx="8229600" cy="4419600"/>
          </a:xfrm>
          <a:prstGeom prst="rect">
            <a:avLst/>
          </a:prstGeom>
        </p:spPr>
        <p:txBody>
          <a:bodyPr/>
          <a:lstStyle/>
          <a:p>
            <a:pPr marL="609600" indent="-609600" algn="just">
              <a:spcBef>
                <a:spcPts val="1200"/>
              </a:spcBef>
              <a:buSzPct val="100000"/>
              <a:buAutoNum type="arabicPeriod" startAt="1"/>
            </a:pPr>
            <a:r>
              <a:rPr>
                <a:latin typeface="宋体"/>
                <a:ea typeface="宋体"/>
                <a:cs typeface="宋体"/>
                <a:sym typeface="宋体"/>
              </a:rPr>
              <a:t>预测精度，用误差均方来衡量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indent="-609600" algn="just">
              <a:spcBef>
                <a:spcPts val="1200"/>
              </a:spcBef>
              <a:buSzPct val="100000"/>
              <a:buAutoNum type="arabicPeriod" startAt="1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09600" indent="-609600" algn="just">
              <a:spcBef>
                <a:spcPts val="1200"/>
              </a:spcBef>
              <a:buSzPct val="100000"/>
              <a:buAutoNum type="arabicPeriod" startAt="3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09600" indent="-609600" algn="just">
              <a:spcBef>
                <a:spcPts val="1200"/>
              </a:spcBef>
              <a:buSzPct val="100000"/>
              <a:buAutoNum type="arabicPeriod" startAt="4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09600" indent="-609600" algn="just">
              <a:spcBef>
                <a:spcPts val="1200"/>
              </a:spcBef>
              <a:buSzPct val="100000"/>
              <a:buAutoNum type="arabicPeriod" startAt="2"/>
            </a:pPr>
            <a:r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aseline="-25000">
                <a:latin typeface="Times New Roman"/>
                <a:ea typeface="Times New Roman"/>
                <a:cs typeface="Times New Roman"/>
                <a:sym typeface="Times New Roman"/>
              </a:rPr>
              <a:t>t+1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是第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期的预测值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aseline="-25000" i="1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加上用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调整的第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期的预测误差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baseline="-25000" i="1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aseline="-25000" i="1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pic>
        <p:nvPicPr>
          <p:cNvPr id="376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2286000"/>
            <a:ext cx="4343400" cy="2057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79" name="一次指数平滑  (α 的确定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一次指数平滑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Symbol"/>
                <a:ea typeface="Symbol"/>
                <a:cs typeface="Symbol"/>
                <a:sym typeface="Symbol"/>
              </a:rPr>
              <a:t>a 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的确定</a:t>
            </a:r>
            <a:r>
              <a:rPr sz="2844">
                <a:solidFill>
                  <a:srgbClr val="FE9B03"/>
                </a:solidFill>
              </a:rPr>
              <a:t>)</a:t>
            </a:r>
          </a:p>
        </p:txBody>
      </p:sp>
      <p:sp>
        <p:nvSpPr>
          <p:cNvPr id="380" name="不同的α会对预测结果产生不同的影响…"/>
          <p:cNvSpPr txBox="1"/>
          <p:nvPr>
            <p:ph type="body" idx="1"/>
          </p:nvPr>
        </p:nvSpPr>
        <p:spPr>
          <a:xfrm>
            <a:off x="304800" y="1752600"/>
            <a:ext cx="8610600" cy="4419600"/>
          </a:xfrm>
          <a:prstGeom prst="rect">
            <a:avLst/>
          </a:prstGeom>
        </p:spPr>
        <p:txBody>
          <a:bodyPr/>
          <a:lstStyle/>
          <a:p>
            <a:pPr marL="554736" indent="-554736" algn="just" defTabSz="832104">
              <a:spcBef>
                <a:spcPts val="1000"/>
              </a:spcBef>
              <a:buSzPct val="100000"/>
              <a:buAutoNum type="arabicPeriod" startAt="1"/>
              <a:defRPr sz="2730">
                <a:effectLst>
                  <a:outerShdw sx="100000" sy="100000" kx="0" ky="0" algn="b" rotWithShape="0" blurRad="11557" dist="23114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不同的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会对预测结果产生不同的影响</a:t>
            </a:r>
          </a:p>
          <a:p>
            <a:pPr marL="554736" indent="-554736" algn="just" defTabSz="832104">
              <a:spcBef>
                <a:spcPts val="1000"/>
              </a:spcBef>
              <a:buSzPct val="100000"/>
              <a:buAutoNum type="arabicPeriod" startAt="1"/>
              <a:defRPr sz="2730">
                <a:effectLst>
                  <a:outerShdw sx="100000" sy="100000" kx="0" ky="0" algn="b" rotWithShape="0" blurRad="11557" dist="23114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一般而言，当时间序列有较大的随机波动时，宜选较大的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 ，以便能很快跟上近期的变化</a:t>
            </a:r>
          </a:p>
          <a:p>
            <a:pPr marL="554736" indent="-554736" algn="just" defTabSz="832104">
              <a:spcBef>
                <a:spcPts val="1000"/>
              </a:spcBef>
              <a:buSzPct val="100000"/>
              <a:buAutoNum type="arabicPeriod" startAt="1"/>
              <a:defRPr sz="2730">
                <a:effectLst>
                  <a:outerShdw sx="100000" sy="100000" kx="0" ky="0" algn="b" rotWithShape="0" blurRad="11557" dist="23114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当时间序列比较平稳时，宜选较小的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</a:t>
            </a:r>
          </a:p>
          <a:p>
            <a:pPr marL="554736" indent="-554736" algn="just" defTabSz="832104">
              <a:spcBef>
                <a:spcPts val="1000"/>
              </a:spcBef>
              <a:buSzPct val="100000"/>
              <a:buAutoNum type="arabicPeriod" startAt="1"/>
              <a:defRPr sz="2730">
                <a:effectLst>
                  <a:outerShdw sx="100000" sy="100000" kx="0" ky="0" algn="b" rotWithShape="0" blurRad="11557" dist="23114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选择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时，还应考虑预测误差</a:t>
            </a:r>
          </a:p>
          <a:p>
            <a:pPr lvl="1" marL="1109472" indent="-485394" algn="just" defTabSz="832104">
              <a:spcBef>
                <a:spcPts val="900"/>
              </a:spcBef>
              <a:buClr>
                <a:srgbClr val="FE9B03"/>
              </a:buClr>
              <a:defRPr sz="2366">
                <a:effectLst>
                  <a:outerShdw sx="100000" sy="100000" kx="0" ky="0" algn="b" rotWithShape="0" blurRad="11557" dist="23114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误差均方来衡量预测误差的大小</a:t>
            </a:r>
          </a:p>
          <a:p>
            <a:pPr lvl="1" marL="1109472" indent="-485394" algn="just" defTabSz="832104">
              <a:spcBef>
                <a:spcPts val="900"/>
              </a:spcBef>
              <a:buClr>
                <a:srgbClr val="FE9B03"/>
              </a:buClr>
              <a:defRPr sz="2366">
                <a:effectLst>
                  <a:outerShdw sx="100000" sy="100000" kx="0" ky="0" algn="b" rotWithShape="0" blurRad="11557" dist="23114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确定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时，可选择几个进行预测，然后找出预测误差最小的作为最后的值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1000"/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80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83" name="一次指数平滑 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一次指数平滑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  <a:r>
              <a:rPr sz="2844">
                <a:solidFill>
                  <a:srgbClr val="FE9B03"/>
                </a:solidFill>
              </a:rPr>
              <a:t>(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</a:t>
            </a:r>
          </a:p>
        </p:txBody>
      </p:sp>
      <p:sp>
        <p:nvSpPr>
          <p:cNvPr id="384" name="用Excel进行指数平滑预测…"/>
          <p:cNvSpPr txBox="1"/>
          <p:nvPr>
            <p:ph type="body" idx="1"/>
          </p:nvPr>
        </p:nvSpPr>
        <p:spPr>
          <a:xfrm>
            <a:off x="381000" y="3200400"/>
            <a:ext cx="8534400" cy="3200400"/>
          </a:xfrm>
          <a:prstGeom prst="rect">
            <a:avLst/>
          </a:prstGeom>
        </p:spPr>
        <p:txBody>
          <a:bodyPr/>
          <a:lstStyle/>
          <a:p>
            <a:pPr marL="530352" indent="-530352" algn="just" defTabSz="795527">
              <a:lnSpc>
                <a:spcPct val="90000"/>
              </a:lnSpc>
              <a:spcBef>
                <a:spcPts val="1200"/>
              </a:spcBef>
              <a:defRPr b="1" sz="3132">
                <a:solidFill>
                  <a:srgbClr val="00DFCA"/>
                </a:solidFill>
                <a:effectLst>
                  <a:outerShdw sx="100000" sy="100000" kx="0" ky="0" algn="b" rotWithShape="0" blurRad="11049" dist="22098" dir="2700000">
                    <a:srgbClr val="000000"/>
                  </a:outerShdw>
                </a:effectLst>
              </a:defRPr>
            </a:pPr>
            <a:r>
              <a:rPr b="0">
                <a:latin typeface="Wingdings"/>
                <a:ea typeface="Wingdings"/>
                <a:cs typeface="Wingdings"/>
                <a:sym typeface="Wingdings"/>
              </a:rPr>
              <a:t></a:t>
            </a:r>
            <a:r>
              <a:rPr b="0" sz="2436" u="sng">
                <a:solidFill>
                  <a:srgbClr val="FE9B03"/>
                </a:solidFill>
                <a:uFill>
                  <a:solidFill>
                    <a:srgbClr val="FE9B03"/>
                  </a:solidFill>
                </a:uFill>
                <a:latin typeface="宋体"/>
                <a:ea typeface="宋体"/>
                <a:cs typeface="宋体"/>
                <a:sym typeface="宋体"/>
                <a:hlinkClick r:id="rId2" invalidUrl="" action="" tgtFrame="" tooltip="" history="1" highlightClick="0" endSnd="0"/>
              </a:rPr>
              <a:t>用</a:t>
            </a:r>
            <a:r>
              <a:rPr sz="2436" u="sng">
                <a:solidFill>
                  <a:srgbClr val="FE9B03"/>
                </a:solidFill>
                <a:uFill>
                  <a:solidFill>
                    <a:srgbClr val="FE9B03"/>
                  </a:solidFill>
                </a:uFill>
                <a:hlinkClick r:id="rId2" invalidUrl="" action="" tgtFrame="" tooltip="" history="1" highlightClick="0" endSnd="0"/>
              </a:rPr>
              <a:t>Excel</a:t>
            </a:r>
            <a:r>
              <a:rPr b="0" sz="2436" u="sng">
                <a:solidFill>
                  <a:srgbClr val="FE9B03"/>
                </a:solidFill>
                <a:uFill>
                  <a:solidFill>
                    <a:srgbClr val="FE9B03"/>
                  </a:solidFill>
                </a:uFill>
                <a:latin typeface="宋体"/>
                <a:ea typeface="宋体"/>
                <a:cs typeface="宋体"/>
                <a:sym typeface="宋体"/>
                <a:hlinkClick r:id="rId2" invalidUrl="" action="" tgtFrame="" tooltip="" history="1" highlightClick="0" endSnd="0"/>
              </a:rPr>
              <a:t>进行指数平滑预测</a:t>
            </a:r>
            <a:endParaRPr sz="2436">
              <a:solidFill>
                <a:srgbClr val="FE9B03"/>
              </a:solidFill>
            </a:endParaRPr>
          </a:p>
          <a:p>
            <a:pPr marL="530352" indent="-530352" algn="just" defTabSz="795527">
              <a:lnSpc>
                <a:spcPct val="90000"/>
              </a:lnSpc>
              <a:spcBef>
                <a:spcPts val="800"/>
              </a:spcBef>
              <a:defRPr b="1" sz="2088">
                <a:effectLst>
                  <a:outerShdw sx="100000" sy="100000" kx="0" ky="0" algn="b" rotWithShape="0" blurRad="11049" dist="22098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第</a:t>
            </a:r>
            <a:r>
              <a:t>1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步：选择</a:t>
            </a:r>
            <a:r>
              <a:rPr b="0"/>
              <a:t>“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工具</a:t>
            </a:r>
            <a:r>
              <a:rPr b="0"/>
              <a:t>”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下拉菜单</a:t>
            </a:r>
          </a:p>
          <a:p>
            <a:pPr marL="530352" indent="-530352" algn="just" defTabSz="795527">
              <a:lnSpc>
                <a:spcPct val="90000"/>
              </a:lnSpc>
              <a:spcBef>
                <a:spcPts val="800"/>
              </a:spcBef>
              <a:defRPr b="1" sz="2088">
                <a:effectLst>
                  <a:outerShdw sx="100000" sy="100000" kx="0" ky="0" algn="b" rotWithShape="0" blurRad="11049" dist="22098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第</a:t>
            </a:r>
            <a:r>
              <a:t>2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步：选择</a:t>
            </a:r>
            <a:r>
              <a:rPr b="0"/>
              <a:t>“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数据分析</a:t>
            </a:r>
            <a:r>
              <a:rPr b="0"/>
              <a:t>”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选项，并选择</a:t>
            </a:r>
            <a:r>
              <a:rPr b="0"/>
              <a:t>“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指数平滑</a:t>
            </a:r>
            <a:r>
              <a:rPr b="0"/>
              <a:t>”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，然后确定</a:t>
            </a:r>
          </a:p>
          <a:p>
            <a:pPr marL="530352" indent="-530352" algn="just" defTabSz="795527">
              <a:lnSpc>
                <a:spcPct val="90000"/>
              </a:lnSpc>
              <a:spcBef>
                <a:spcPts val="800"/>
              </a:spcBef>
              <a:defRPr b="1" sz="2088">
                <a:effectLst>
                  <a:outerShdw sx="100000" sy="100000" kx="0" ky="0" algn="b" rotWithShape="0" blurRad="11049" dist="22098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第</a:t>
            </a:r>
            <a:r>
              <a:t>3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步：当对话框出现时</a:t>
            </a:r>
          </a:p>
          <a:p>
            <a:pPr marL="530352" indent="-530352" algn="just" defTabSz="795527">
              <a:lnSpc>
                <a:spcPct val="90000"/>
              </a:lnSpc>
              <a:spcBef>
                <a:spcPts val="800"/>
              </a:spcBef>
              <a:defRPr sz="2088">
                <a:effectLst>
                  <a:outerShdw sx="100000" sy="100000" kx="0" ky="0" algn="b" rotWithShape="0" blurRad="11049" dist="22098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</a:t>
            </a:r>
            <a:r>
              <a:rPr sz="1914">
                <a:latin typeface="宋体"/>
                <a:ea typeface="宋体"/>
                <a:cs typeface="宋体"/>
                <a:sym typeface="宋体"/>
              </a:rPr>
              <a:t>在</a:t>
            </a:r>
            <a:r>
              <a:rPr sz="1914"/>
              <a:t>“</a:t>
            </a:r>
            <a:r>
              <a:rPr sz="1914">
                <a:latin typeface="宋体"/>
                <a:ea typeface="宋体"/>
                <a:cs typeface="宋体"/>
                <a:sym typeface="宋体"/>
              </a:rPr>
              <a:t>输入区域</a:t>
            </a:r>
            <a:r>
              <a:rPr sz="1914"/>
              <a:t>”</a:t>
            </a:r>
            <a:r>
              <a:rPr sz="1914">
                <a:latin typeface="宋体"/>
                <a:ea typeface="宋体"/>
                <a:cs typeface="宋体"/>
                <a:sym typeface="宋体"/>
              </a:rPr>
              <a:t>中输入数据区域</a:t>
            </a:r>
            <a:endParaRPr sz="1914"/>
          </a:p>
          <a:p>
            <a:pPr marL="530352" indent="-530352" algn="just" defTabSz="795527">
              <a:lnSpc>
                <a:spcPct val="90000"/>
              </a:lnSpc>
              <a:spcBef>
                <a:spcPts val="800"/>
              </a:spcBef>
              <a:defRPr sz="1914">
                <a:effectLst>
                  <a:outerShdw sx="100000" sy="100000" kx="0" ky="0" algn="b" rotWithShape="0" blurRad="11049" dist="22098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在</a:t>
            </a:r>
            <a:r>
              <a:t>“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阻尼系数</a:t>
            </a:r>
            <a:r>
              <a:t>”(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注意：阻尼系数</a:t>
            </a:r>
            <a:r>
              <a:t>=1- </a:t>
            </a:r>
            <a:r>
              <a:rPr sz="2262"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)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输入的值</a:t>
            </a:r>
          </a:p>
          <a:p>
            <a:pPr marL="530352" indent="-530352" algn="just" defTabSz="795527">
              <a:lnSpc>
                <a:spcPct val="90000"/>
              </a:lnSpc>
              <a:defRPr sz="1914">
                <a:effectLst>
                  <a:outerShdw sx="100000" sy="100000" kx="0" ky="0" algn="b" rotWithShape="0" blurRad="11049" dist="22098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选择</a:t>
            </a:r>
            <a:r>
              <a:t>“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确定</a:t>
            </a:r>
            <a:r>
              <a:t>”</a:t>
            </a:r>
            <a:r>
              <a:rPr b="1">
                <a:latin typeface="+mn-lt"/>
                <a:ea typeface="+mn-ea"/>
                <a:cs typeface="+mn-cs"/>
                <a:sym typeface="Arial"/>
              </a:rPr>
              <a:t> </a:t>
            </a:r>
          </a:p>
        </p:txBody>
      </p:sp>
      <p:grpSp>
        <p:nvGrpSpPr>
          <p:cNvPr id="387" name="成组"/>
          <p:cNvGrpSpPr/>
          <p:nvPr/>
        </p:nvGrpSpPr>
        <p:grpSpPr>
          <a:xfrm>
            <a:off x="533400" y="1600200"/>
            <a:ext cx="8077200" cy="1844683"/>
            <a:chOff x="0" y="0"/>
            <a:chExt cx="8077200" cy="1844682"/>
          </a:xfrm>
        </p:grpSpPr>
        <p:sp>
          <p:nvSpPr>
            <p:cNvPr id="385" name="矩形"/>
            <p:cNvSpPr/>
            <p:nvPr/>
          </p:nvSpPr>
          <p:spPr>
            <a:xfrm>
              <a:off x="0" y="0"/>
              <a:ext cx="8077200" cy="1524000"/>
            </a:xfrm>
            <a:prstGeom prst="rect">
              <a:avLst/>
            </a:prstGeom>
            <a:noFill/>
            <a:ln w="12700" cap="flat">
              <a:solidFill>
                <a:srgbClr val="00DFCA"/>
              </a:solidFill>
              <a:prstDash val="solid"/>
              <a:round/>
            </a:ln>
            <a:effectLst/>
          </p:spPr>
          <p:txBody>
            <a:bodyPr wrap="square" lIns="46799" tIns="46799" rIns="46799" bIns="46799" numCol="1" anchor="t">
              <a:noAutofit/>
            </a:bodyPr>
            <a:lstStyle/>
            <a:p>
              <a:pPr marL="609600" indent="-609600" algn="just">
                <a:lnSpc>
                  <a:spcPct val="90000"/>
                </a:lnSpc>
                <a:spcBef>
                  <a:spcPts val="900"/>
                </a:spcBef>
                <a:defRPr sz="26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386" name="【例】对居民消费价格指数数据，选择适当的平滑系数α ，采用Excel进行指数平滑预测，计算出预测误差，并将原序列和预测后的序列绘制成图形进行比较"/>
            <p:cNvSpPr txBox="1"/>
            <p:nvPr/>
          </p:nvSpPr>
          <p:spPr>
            <a:xfrm>
              <a:off x="52388" y="6350"/>
              <a:ext cx="7972424" cy="1838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/>
            <a:p>
              <a:pPr marL="609600" indent="-609600" algn="just">
                <a:lnSpc>
                  <a:spcPct val="90000"/>
                </a:lnSpc>
                <a:spcBef>
                  <a:spcPts val="1000"/>
                </a:spcBef>
                <a:defRPr b="1" sz="2600">
                  <a:solidFill>
                    <a:srgbClr val="FFFF91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【例】</a:t>
              </a:r>
              <a:r>
                <a:rPr b="0">
                  <a:solidFill>
                    <a:srgbClr val="FFFFFF"/>
                  </a:solidFill>
                  <a:latin typeface="宋体"/>
                  <a:ea typeface="宋体"/>
                  <a:cs typeface="宋体"/>
                  <a:sym typeface="宋体"/>
                </a:rPr>
                <a:t>对居民消费价格指数数据，选择适当的平滑系数</a:t>
              </a:r>
              <a:r>
                <a:rPr b="0">
                  <a:solidFill>
                    <a:srgbClr val="FFFFFF"/>
                  </a:solidFill>
                  <a:latin typeface="Symbol"/>
                  <a:ea typeface="Symbol"/>
                  <a:cs typeface="Symbol"/>
                  <a:sym typeface="Symbol"/>
                </a:rPr>
                <a:t>a</a:t>
              </a:r>
              <a:r>
                <a:rPr b="0">
                  <a:solidFill>
                    <a:srgbClr val="FFFFFF"/>
                  </a:solidFill>
                  <a:latin typeface="宋体"/>
                  <a:ea typeface="宋体"/>
                  <a:cs typeface="宋体"/>
                  <a:sym typeface="宋体"/>
                </a:rPr>
                <a:t> ，采用</a:t>
              </a:r>
              <a:r>
                <a:rPr b="0">
                  <a:solidFill>
                    <a:srgbClr val="FE9B03"/>
                  </a:solidFill>
                </a:rPr>
                <a:t>Excel</a:t>
              </a:r>
              <a:r>
                <a:rPr b="0">
                  <a:solidFill>
                    <a:srgbClr val="FFFFFF"/>
                  </a:solidFill>
                  <a:latin typeface="宋体"/>
                  <a:ea typeface="宋体"/>
                  <a:cs typeface="宋体"/>
                  <a:sym typeface="宋体"/>
                </a:rPr>
                <a:t>进行指数平滑预测，计算出预测误差，并将原序列和预测后的序列绘制成图形进行比较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90" name="一次指数平滑 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一次指数平滑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  <a:r>
              <a:rPr sz="2844">
                <a:solidFill>
                  <a:srgbClr val="FE9B03"/>
                </a:solidFill>
              </a:rPr>
              <a:t>(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</a:t>
            </a:r>
          </a:p>
        </p:txBody>
      </p:sp>
      <p:pic>
        <p:nvPicPr>
          <p:cNvPr id="39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94" name="一次指数平滑 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一次指数平滑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  <a:r>
              <a:rPr sz="2844">
                <a:solidFill>
                  <a:srgbClr val="FE9B03"/>
                </a:solidFill>
              </a:rPr>
              <a:t>(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</a:t>
            </a:r>
          </a:p>
        </p:txBody>
      </p:sp>
      <p:graphicFrame>
        <p:nvGraphicFramePr>
          <p:cNvPr id="395" name="消费价格指数的指数平滑趋势"/>
          <p:cNvGraphicFramePr/>
          <p:nvPr/>
        </p:nvGraphicFramePr>
        <p:xfrm>
          <a:off x="811410" y="1160341"/>
          <a:ext cx="7188290" cy="512476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98" name="有趋势序列的分析和预测"/>
          <p:cNvSpPr txBox="1"/>
          <p:nvPr/>
        </p:nvSpPr>
        <p:spPr>
          <a:xfrm>
            <a:off x="1951038" y="476250"/>
            <a:ext cx="668972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 anchor="ctr">
            <a:spAutoFit/>
          </a:bodyPr>
          <a:lstStyle>
            <a:lvl1pPr algn="ctr">
              <a:lnSpc>
                <a:spcPct val="95000"/>
              </a:lnSpc>
              <a:def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有趋势序列的分析和预测</a:t>
            </a:r>
          </a:p>
        </p:txBody>
      </p:sp>
      <p:sp>
        <p:nvSpPr>
          <p:cNvPr id="399" name="性趋势分析和预测…"/>
          <p:cNvSpPr txBox="1"/>
          <p:nvPr/>
        </p:nvSpPr>
        <p:spPr>
          <a:xfrm>
            <a:off x="655638" y="1981200"/>
            <a:ext cx="8061324" cy="1329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100000"/>
              <a:buChar char=""/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 性趋势分析和预测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100000"/>
              <a:buChar char=""/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 非线性趋势分析和预测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ircle/>
      </p:transition>
    </mc:Choice>
    <mc:Fallback>
      <p:transition spd="fast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02" name="线性趋势分析和预测"/>
          <p:cNvSpPr txBox="1"/>
          <p:nvPr>
            <p:ph type="title"/>
          </p:nvPr>
        </p:nvSpPr>
        <p:spPr>
          <a:xfrm>
            <a:off x="685800" y="1981199"/>
            <a:ext cx="8001000" cy="1143002"/>
          </a:xfrm>
          <a:prstGeom prst="rect">
            <a:avLst/>
          </a:prstGeom>
        </p:spPr>
        <p:txBody>
          <a:bodyPr/>
          <a:lstStyle>
            <a:lvl1pPr>
              <a:defRPr b="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线性趋势分析和预测</a:t>
            </a:r>
          </a:p>
        </p:txBody>
      </p:sp>
      <p:grpSp>
        <p:nvGrpSpPr>
          <p:cNvPr id="416" name="成组"/>
          <p:cNvGrpSpPr/>
          <p:nvPr/>
        </p:nvGrpSpPr>
        <p:grpSpPr>
          <a:xfrm>
            <a:off x="2133599" y="3200399"/>
            <a:ext cx="5175908" cy="2739819"/>
            <a:chOff x="0" y="0"/>
            <a:chExt cx="5175906" cy="2739817"/>
          </a:xfrm>
        </p:grpSpPr>
        <p:sp>
          <p:nvSpPr>
            <p:cNvPr id="403" name="形状"/>
            <p:cNvSpPr/>
            <p:nvPr/>
          </p:nvSpPr>
          <p:spPr>
            <a:xfrm>
              <a:off x="0" y="0"/>
              <a:ext cx="5175869" cy="273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493"/>
                  </a:lnTo>
                  <a:lnTo>
                    <a:pt x="0" y="21493"/>
                  </a:lnTo>
                  <a:lnTo>
                    <a:pt x="0" y="21600"/>
                  </a:lnTo>
                </a:path>
              </a:pathLst>
            </a:custGeom>
            <a:solidFill>
              <a:srgbClr val="CBCBFF"/>
            </a:solidFill>
            <a:ln w="12700" cap="flat">
              <a:noFill/>
              <a:miter lim="400000"/>
            </a:ln>
            <a:effectLst/>
          </p:spPr>
          <p:txBody>
            <a:bodyPr wrap="square" lIns="46799" tIns="46799" rIns="46799" bIns="4679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04" name="形状"/>
            <p:cNvSpPr/>
            <p:nvPr/>
          </p:nvSpPr>
          <p:spPr>
            <a:xfrm>
              <a:off x="0" y="0"/>
              <a:ext cx="5175907" cy="270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494"/>
                  </a:lnTo>
                  <a:lnTo>
                    <a:pt x="0" y="21494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6799" tIns="46799" rIns="46799" bIns="4679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05" name="线条"/>
            <p:cNvSpPr/>
            <p:nvPr/>
          </p:nvSpPr>
          <p:spPr>
            <a:xfrm flipH="1">
              <a:off x="4385059" y="0"/>
              <a:ext cx="1" cy="2687684"/>
            </a:xfrm>
            <a:prstGeom prst="line">
              <a:avLst/>
            </a:prstGeom>
            <a:noFill/>
            <a:ln w="127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6" name="线条"/>
            <p:cNvSpPr/>
            <p:nvPr/>
          </p:nvSpPr>
          <p:spPr>
            <a:xfrm flipH="1">
              <a:off x="3495290" y="0"/>
              <a:ext cx="1" cy="2687684"/>
            </a:xfrm>
            <a:prstGeom prst="line">
              <a:avLst/>
            </a:prstGeom>
            <a:noFill/>
            <a:ln w="127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7" name="线条"/>
            <p:cNvSpPr/>
            <p:nvPr/>
          </p:nvSpPr>
          <p:spPr>
            <a:xfrm flipH="1">
              <a:off x="2613698" y="11430"/>
              <a:ext cx="1" cy="2676253"/>
            </a:xfrm>
            <a:prstGeom prst="line">
              <a:avLst/>
            </a:prstGeom>
            <a:noFill/>
            <a:ln w="127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8" name="线条"/>
            <p:cNvSpPr/>
            <p:nvPr/>
          </p:nvSpPr>
          <p:spPr>
            <a:xfrm flipH="1">
              <a:off x="1748463" y="0"/>
              <a:ext cx="1" cy="2687684"/>
            </a:xfrm>
            <a:prstGeom prst="line">
              <a:avLst/>
            </a:prstGeom>
            <a:noFill/>
            <a:ln w="127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9" name="线条"/>
            <p:cNvSpPr/>
            <p:nvPr/>
          </p:nvSpPr>
          <p:spPr>
            <a:xfrm flipH="1">
              <a:off x="865235" y="0"/>
              <a:ext cx="1" cy="2674621"/>
            </a:xfrm>
            <a:prstGeom prst="line">
              <a:avLst/>
            </a:prstGeom>
            <a:noFill/>
            <a:ln w="127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0" name="线条"/>
            <p:cNvSpPr/>
            <p:nvPr/>
          </p:nvSpPr>
          <p:spPr>
            <a:xfrm>
              <a:off x="0" y="654775"/>
              <a:ext cx="5175058" cy="1"/>
            </a:xfrm>
            <a:prstGeom prst="line">
              <a:avLst/>
            </a:prstGeom>
            <a:noFill/>
            <a:ln w="127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1" name="线条"/>
            <p:cNvSpPr/>
            <p:nvPr/>
          </p:nvSpPr>
          <p:spPr>
            <a:xfrm>
              <a:off x="0" y="1154430"/>
              <a:ext cx="5175058" cy="1"/>
            </a:xfrm>
            <a:prstGeom prst="line">
              <a:avLst/>
            </a:prstGeom>
            <a:noFill/>
            <a:ln w="127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2" name="线条"/>
            <p:cNvSpPr/>
            <p:nvPr/>
          </p:nvSpPr>
          <p:spPr>
            <a:xfrm>
              <a:off x="0" y="1670412"/>
              <a:ext cx="5175058" cy="1"/>
            </a:xfrm>
            <a:prstGeom prst="line">
              <a:avLst/>
            </a:prstGeom>
            <a:noFill/>
            <a:ln w="127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3" name="线条"/>
            <p:cNvSpPr/>
            <p:nvPr/>
          </p:nvSpPr>
          <p:spPr>
            <a:xfrm>
              <a:off x="0" y="2170067"/>
              <a:ext cx="5175058" cy="1"/>
            </a:xfrm>
            <a:prstGeom prst="line">
              <a:avLst/>
            </a:prstGeom>
            <a:noFill/>
            <a:ln w="127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4" name="线条"/>
            <p:cNvSpPr/>
            <p:nvPr/>
          </p:nvSpPr>
          <p:spPr>
            <a:xfrm flipV="1">
              <a:off x="201179" y="457200"/>
              <a:ext cx="4931353" cy="1903912"/>
            </a:xfrm>
            <a:prstGeom prst="line">
              <a:avLst/>
            </a:prstGeom>
            <a:noFill/>
            <a:ln w="57150" cap="flat">
              <a:solidFill>
                <a:srgbClr val="F57B4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5" name="线条"/>
            <p:cNvSpPr/>
            <p:nvPr/>
          </p:nvSpPr>
          <p:spPr>
            <a:xfrm>
              <a:off x="392545" y="313508"/>
              <a:ext cx="4553528" cy="211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2" y="20735"/>
                    <a:pt x="423" y="19765"/>
                    <a:pt x="697" y="18900"/>
                  </a:cubicBezTo>
                  <a:cubicBezTo>
                    <a:pt x="730" y="18554"/>
                    <a:pt x="755" y="18208"/>
                    <a:pt x="796" y="17862"/>
                  </a:cubicBezTo>
                  <a:cubicBezTo>
                    <a:pt x="854" y="17446"/>
                    <a:pt x="995" y="16615"/>
                    <a:pt x="995" y="16615"/>
                  </a:cubicBezTo>
                  <a:cubicBezTo>
                    <a:pt x="1095" y="16754"/>
                    <a:pt x="1228" y="16823"/>
                    <a:pt x="1294" y="17031"/>
                  </a:cubicBezTo>
                  <a:cubicBezTo>
                    <a:pt x="1427" y="17446"/>
                    <a:pt x="1402" y="18017"/>
                    <a:pt x="1493" y="18485"/>
                  </a:cubicBezTo>
                  <a:cubicBezTo>
                    <a:pt x="1642" y="19229"/>
                    <a:pt x="1692" y="19315"/>
                    <a:pt x="1891" y="19938"/>
                  </a:cubicBezTo>
                  <a:cubicBezTo>
                    <a:pt x="2455" y="18173"/>
                    <a:pt x="2389" y="17429"/>
                    <a:pt x="2688" y="15577"/>
                  </a:cubicBezTo>
                  <a:cubicBezTo>
                    <a:pt x="3069" y="17169"/>
                    <a:pt x="3310" y="18865"/>
                    <a:pt x="3782" y="20354"/>
                  </a:cubicBezTo>
                  <a:cubicBezTo>
                    <a:pt x="3907" y="19713"/>
                    <a:pt x="4065" y="19125"/>
                    <a:pt x="4181" y="18485"/>
                  </a:cubicBezTo>
                  <a:cubicBezTo>
                    <a:pt x="4463" y="16892"/>
                    <a:pt x="4421" y="14677"/>
                    <a:pt x="4479" y="13085"/>
                  </a:cubicBezTo>
                  <a:cubicBezTo>
                    <a:pt x="4512" y="13569"/>
                    <a:pt x="4413" y="14192"/>
                    <a:pt x="4579" y="14538"/>
                  </a:cubicBezTo>
                  <a:cubicBezTo>
                    <a:pt x="4687" y="14763"/>
                    <a:pt x="4720" y="14002"/>
                    <a:pt x="4778" y="13708"/>
                  </a:cubicBezTo>
                  <a:cubicBezTo>
                    <a:pt x="4985" y="12635"/>
                    <a:pt x="4969" y="11544"/>
                    <a:pt x="5276" y="10592"/>
                  </a:cubicBezTo>
                  <a:cubicBezTo>
                    <a:pt x="5309" y="11077"/>
                    <a:pt x="5342" y="11562"/>
                    <a:pt x="5375" y="12046"/>
                  </a:cubicBezTo>
                  <a:cubicBezTo>
                    <a:pt x="5408" y="12462"/>
                    <a:pt x="5350" y="12963"/>
                    <a:pt x="5475" y="13292"/>
                  </a:cubicBezTo>
                  <a:cubicBezTo>
                    <a:pt x="5541" y="13465"/>
                    <a:pt x="5674" y="13154"/>
                    <a:pt x="5773" y="13085"/>
                  </a:cubicBezTo>
                  <a:cubicBezTo>
                    <a:pt x="5873" y="12808"/>
                    <a:pt x="5906" y="12254"/>
                    <a:pt x="6072" y="12254"/>
                  </a:cubicBezTo>
                  <a:cubicBezTo>
                    <a:pt x="6205" y="12254"/>
                    <a:pt x="6138" y="12808"/>
                    <a:pt x="6171" y="13085"/>
                  </a:cubicBezTo>
                  <a:cubicBezTo>
                    <a:pt x="6205" y="13431"/>
                    <a:pt x="6238" y="13777"/>
                    <a:pt x="6271" y="14123"/>
                  </a:cubicBezTo>
                  <a:cubicBezTo>
                    <a:pt x="6802" y="13396"/>
                    <a:pt x="6437" y="14071"/>
                    <a:pt x="6769" y="12462"/>
                  </a:cubicBezTo>
                  <a:cubicBezTo>
                    <a:pt x="6885" y="11890"/>
                    <a:pt x="7167" y="10800"/>
                    <a:pt x="7167" y="10800"/>
                  </a:cubicBezTo>
                  <a:cubicBezTo>
                    <a:pt x="7515" y="12254"/>
                    <a:pt x="7557" y="13344"/>
                    <a:pt x="7665" y="14954"/>
                  </a:cubicBezTo>
                  <a:cubicBezTo>
                    <a:pt x="7689" y="15369"/>
                    <a:pt x="7723" y="15785"/>
                    <a:pt x="7764" y="16200"/>
                  </a:cubicBezTo>
                  <a:cubicBezTo>
                    <a:pt x="7822" y="16754"/>
                    <a:pt x="7963" y="17862"/>
                    <a:pt x="7963" y="17862"/>
                  </a:cubicBezTo>
                  <a:cubicBezTo>
                    <a:pt x="8063" y="17515"/>
                    <a:pt x="8112" y="17065"/>
                    <a:pt x="8262" y="16823"/>
                  </a:cubicBezTo>
                  <a:cubicBezTo>
                    <a:pt x="8428" y="16546"/>
                    <a:pt x="8751" y="16788"/>
                    <a:pt x="8859" y="16408"/>
                  </a:cubicBezTo>
                  <a:cubicBezTo>
                    <a:pt x="9108" y="15490"/>
                    <a:pt x="9124" y="12306"/>
                    <a:pt x="9257" y="11008"/>
                  </a:cubicBezTo>
                  <a:cubicBezTo>
                    <a:pt x="9456" y="9035"/>
                    <a:pt x="9796" y="7165"/>
                    <a:pt x="9954" y="5192"/>
                  </a:cubicBezTo>
                  <a:cubicBezTo>
                    <a:pt x="10120" y="6923"/>
                    <a:pt x="10145" y="8671"/>
                    <a:pt x="10352" y="10385"/>
                  </a:cubicBezTo>
                  <a:cubicBezTo>
                    <a:pt x="10452" y="10246"/>
                    <a:pt x="10535" y="9883"/>
                    <a:pt x="10651" y="9969"/>
                  </a:cubicBezTo>
                  <a:cubicBezTo>
                    <a:pt x="11074" y="10263"/>
                    <a:pt x="11082" y="12894"/>
                    <a:pt x="11148" y="13708"/>
                  </a:cubicBezTo>
                  <a:cubicBezTo>
                    <a:pt x="11430" y="12254"/>
                    <a:pt x="11414" y="10748"/>
                    <a:pt x="11746" y="9346"/>
                  </a:cubicBezTo>
                  <a:cubicBezTo>
                    <a:pt x="11812" y="9623"/>
                    <a:pt x="11895" y="9883"/>
                    <a:pt x="11945" y="10177"/>
                  </a:cubicBezTo>
                  <a:cubicBezTo>
                    <a:pt x="11994" y="10437"/>
                    <a:pt x="11912" y="11060"/>
                    <a:pt x="12044" y="11008"/>
                  </a:cubicBezTo>
                  <a:cubicBezTo>
                    <a:pt x="12733" y="10713"/>
                    <a:pt x="13089" y="9242"/>
                    <a:pt x="13537" y="8308"/>
                  </a:cubicBezTo>
                  <a:cubicBezTo>
                    <a:pt x="13571" y="8585"/>
                    <a:pt x="13579" y="8879"/>
                    <a:pt x="13637" y="9138"/>
                  </a:cubicBezTo>
                  <a:cubicBezTo>
                    <a:pt x="13745" y="9588"/>
                    <a:pt x="14035" y="10385"/>
                    <a:pt x="14035" y="10385"/>
                  </a:cubicBezTo>
                  <a:cubicBezTo>
                    <a:pt x="14782" y="9346"/>
                    <a:pt x="15536" y="8031"/>
                    <a:pt x="15827" y="6231"/>
                  </a:cubicBezTo>
                  <a:cubicBezTo>
                    <a:pt x="15893" y="7338"/>
                    <a:pt x="15959" y="8446"/>
                    <a:pt x="16026" y="9554"/>
                  </a:cubicBezTo>
                  <a:cubicBezTo>
                    <a:pt x="16059" y="10108"/>
                    <a:pt x="16125" y="11215"/>
                    <a:pt x="16125" y="11215"/>
                  </a:cubicBezTo>
                  <a:cubicBezTo>
                    <a:pt x="17154" y="8013"/>
                    <a:pt x="16449" y="3600"/>
                    <a:pt x="17021" y="0"/>
                  </a:cubicBezTo>
                  <a:cubicBezTo>
                    <a:pt x="17560" y="1125"/>
                    <a:pt x="17486" y="2838"/>
                    <a:pt x="18017" y="3946"/>
                  </a:cubicBezTo>
                  <a:cubicBezTo>
                    <a:pt x="18166" y="4258"/>
                    <a:pt x="18415" y="4223"/>
                    <a:pt x="18614" y="4362"/>
                  </a:cubicBezTo>
                  <a:cubicBezTo>
                    <a:pt x="18755" y="5227"/>
                    <a:pt x="18888" y="5729"/>
                    <a:pt x="19311" y="6023"/>
                  </a:cubicBezTo>
                  <a:cubicBezTo>
                    <a:pt x="19443" y="5192"/>
                    <a:pt x="19476" y="2804"/>
                    <a:pt x="19709" y="3531"/>
                  </a:cubicBezTo>
                  <a:cubicBezTo>
                    <a:pt x="19775" y="3738"/>
                    <a:pt x="19858" y="3929"/>
                    <a:pt x="19908" y="4154"/>
                  </a:cubicBezTo>
                  <a:cubicBezTo>
                    <a:pt x="19991" y="4552"/>
                    <a:pt x="20107" y="5400"/>
                    <a:pt x="20107" y="5400"/>
                  </a:cubicBezTo>
                  <a:cubicBezTo>
                    <a:pt x="20240" y="5262"/>
                    <a:pt x="20397" y="5210"/>
                    <a:pt x="20505" y="4985"/>
                  </a:cubicBezTo>
                  <a:cubicBezTo>
                    <a:pt x="20712" y="4552"/>
                    <a:pt x="20953" y="3115"/>
                    <a:pt x="21102" y="2492"/>
                  </a:cubicBezTo>
                  <a:lnTo>
                    <a:pt x="21600" y="1869"/>
                  </a:lnTo>
                  <a:lnTo>
                    <a:pt x="21600" y="208"/>
                  </a:lnTo>
                </a:path>
              </a:pathLst>
            </a:custGeom>
            <a:noFill/>
            <a:ln w="28575" cap="flat">
              <a:solidFill>
                <a:srgbClr val="FF51B9"/>
              </a:solidFill>
              <a:prstDash val="solid"/>
              <a:round/>
            </a:ln>
            <a:effectLst/>
          </p:spPr>
          <p:txBody>
            <a:bodyPr wrap="square" lIns="46799" tIns="46799" rIns="46799" bIns="4679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ircle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幻灯片编号"/>
          <p:cNvSpPr txBox="1"/>
          <p:nvPr>
            <p:ph type="sldNum" sz="quarter" idx="2"/>
          </p:nvPr>
        </p:nvSpPr>
        <p:spPr>
          <a:xfrm>
            <a:off x="609600" y="6172200"/>
            <a:ext cx="242863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3" name="时间序列的分类"/>
          <p:cNvSpPr txBox="1"/>
          <p:nvPr>
            <p:ph type="title"/>
          </p:nvPr>
        </p:nvSpPr>
        <p:spPr>
          <a:xfrm>
            <a:off x="1905000" y="228599"/>
            <a:ext cx="6781800" cy="1143002"/>
          </a:xfrm>
          <a:prstGeom prst="rect">
            <a:avLst/>
          </a:prstGeom>
        </p:spPr>
        <p:txBody>
          <a:bodyPr/>
          <a:lstStyle>
            <a:lvl1pPr>
              <a:defRPr b="0" sz="40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时间序列的分类</a:t>
            </a:r>
          </a:p>
        </p:txBody>
      </p:sp>
      <p:pic>
        <p:nvPicPr>
          <p:cNvPr id="194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4562" y="1917700"/>
            <a:ext cx="7404101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d"/>
      </p:transition>
    </mc:Choice>
    <mc:Fallback>
      <p:transition spd="fast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19" name="线性趋势 (linear trend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822959">
              <a:defRPr sz="3600">
                <a:effectLst>
                  <a:outerShdw sx="100000" sy="100000" kx="0" ky="0" algn="b" rotWithShape="0" blurRad="11430" dist="2286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线性趋势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3239">
                <a:solidFill>
                  <a:srgbClr val="FE9B03"/>
                </a:solidFill>
              </a:rPr>
              <a:t>(linear trend)</a:t>
            </a:r>
          </a:p>
        </p:txBody>
      </p:sp>
      <p:sp>
        <p:nvSpPr>
          <p:cNvPr id="420" name="现象随着时间的推移而呈现出稳定增长或下降的线性变化规律…"/>
          <p:cNvSpPr txBox="1"/>
          <p:nvPr>
            <p:ph type="body" sz="half" idx="1"/>
          </p:nvPr>
        </p:nvSpPr>
        <p:spPr>
          <a:xfrm>
            <a:off x="3733800" y="1905000"/>
            <a:ext cx="5105400" cy="4191000"/>
          </a:xfrm>
          <a:prstGeom prst="rect">
            <a:avLst/>
          </a:prstGeom>
        </p:spPr>
        <p:txBody>
          <a:bodyPr/>
          <a:lstStyle/>
          <a:p>
            <a:pPr marL="542544" indent="-542544" algn="just" defTabSz="813816">
              <a:lnSpc>
                <a:spcPct val="90000"/>
              </a:lnSpc>
              <a:spcBef>
                <a:spcPts val="900"/>
              </a:spcBef>
              <a:buSzPct val="100000"/>
              <a:buAutoNum type="arabicPeriod" startAt="1"/>
              <a:defRPr sz="2492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现象随着时间的推移而呈现出稳定增长或下降的线性变化规律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2544" indent="-542544" algn="just" defTabSz="813816">
              <a:lnSpc>
                <a:spcPct val="90000"/>
              </a:lnSpc>
              <a:spcBef>
                <a:spcPts val="900"/>
              </a:spcBef>
              <a:buSzPct val="100000"/>
              <a:buAutoNum type="arabicPeriod" startAt="1"/>
              <a:defRPr sz="2492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由影响时间序列的基本因素作用形成</a:t>
            </a:r>
          </a:p>
          <a:p>
            <a:pPr marL="542544" indent="-542544" algn="just" defTabSz="813816">
              <a:lnSpc>
                <a:spcPct val="90000"/>
              </a:lnSpc>
              <a:spcBef>
                <a:spcPts val="900"/>
              </a:spcBef>
              <a:buSzPct val="100000"/>
              <a:buAutoNum type="arabicPeriod" startAt="1"/>
              <a:defRPr sz="2492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测定方法主要有：移动平均法、指数平滑法、线性模型法等</a:t>
            </a:r>
          </a:p>
          <a:p>
            <a:pPr marL="542544" indent="-542544" algn="just" defTabSz="813816">
              <a:lnSpc>
                <a:spcPct val="90000"/>
              </a:lnSpc>
              <a:spcBef>
                <a:spcPts val="900"/>
              </a:spcBef>
              <a:buSzPct val="100000"/>
              <a:buAutoNum type="arabicPeriod" startAt="1"/>
              <a:defRPr sz="2492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时间序列的主要构成要素</a:t>
            </a:r>
          </a:p>
        </p:txBody>
      </p:sp>
      <p:pic>
        <p:nvPicPr>
          <p:cNvPr id="421" name="BS02064_.pdf" descr="BS02064_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981200"/>
            <a:ext cx="3505200" cy="4265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20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24" name="线性模型法 (线性趋势方程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线性模型法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线性趋势方程</a:t>
            </a:r>
            <a:r>
              <a:rPr sz="2844">
                <a:solidFill>
                  <a:srgbClr val="FE9B03"/>
                </a:solidFill>
              </a:rPr>
              <a:t>)</a:t>
            </a:r>
          </a:p>
        </p:txBody>
      </p:sp>
      <p:sp>
        <p:nvSpPr>
          <p:cNvPr id="425" name="线性方程的形式为"/>
          <p:cNvSpPr txBox="1"/>
          <p:nvPr>
            <p:ph type="body" sz="quarter" idx="1"/>
          </p:nvPr>
        </p:nvSpPr>
        <p:spPr>
          <a:xfrm>
            <a:off x="533400" y="1828800"/>
            <a:ext cx="8001000" cy="1524000"/>
          </a:xfrm>
          <a:prstGeom prst="rect">
            <a:avLst/>
          </a:prstGeom>
        </p:spPr>
        <p:txBody>
          <a:bodyPr/>
          <a:lstStyle/>
          <a:p>
            <a:pPr marL="609600" indent="-609600" algn="just">
              <a:spcBef>
                <a:spcPts val="1200"/>
              </a:spcBef>
              <a:defRPr>
                <a:solidFill>
                  <a:srgbClr val="00DFCA"/>
                </a:solidFill>
              </a:defRPr>
            </a:pPr>
            <a:r>
              <a:rPr>
                <a:latin typeface="Wingdings 3"/>
                <a:ea typeface="Wingdings 3"/>
                <a:cs typeface="Wingdings 3"/>
                <a:sym typeface="Wingdings 3"/>
              </a:rPr>
              <a:t>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线性方程的形式为</a:t>
            </a:r>
          </a:p>
        </p:txBody>
      </p:sp>
      <p:pic>
        <p:nvPicPr>
          <p:cNvPr id="426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0" y="2590800"/>
            <a:ext cx="1890713" cy="6873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sp>
        <p:nvSpPr>
          <p:cNvPr id="427" name="—时间序列的趋势值…"/>
          <p:cNvSpPr txBox="1"/>
          <p:nvPr/>
        </p:nvSpPr>
        <p:spPr>
          <a:xfrm>
            <a:off x="1567200" y="3429000"/>
            <a:ext cx="6924000" cy="3043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lnSpc>
                <a:spcPct val="90000"/>
              </a:lnSpc>
              <a:spcBef>
                <a:spcPts val="1100"/>
              </a:spcBef>
              <a:buClr>
                <a:srgbClr val="FE9B03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—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时间序列的趋势值</a:t>
            </a:r>
          </a:p>
          <a:p>
            <a:pPr algn="just">
              <a:lnSpc>
                <a:spcPct val="90000"/>
              </a:lnSpc>
              <a:spcBef>
                <a:spcPts val="1100"/>
              </a:spcBef>
              <a:buClr>
                <a:srgbClr val="FE9B03"/>
              </a:buClr>
              <a:buSzPct val="100000"/>
              <a:buChar char="▪"/>
              <a:defRPr b="1" i="1" sz="2800">
                <a:solidFill>
                  <a:srgbClr val="FFFFB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t </a:t>
            </a:r>
            <a:r>
              <a:rPr b="0" i="0">
                <a:solidFill>
                  <a:srgbClr val="FFFFFF"/>
                </a:solidFill>
              </a:rPr>
              <a:t>—</a:t>
            </a:r>
            <a:r>
              <a:rPr b="0" i="0"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时间标号</a:t>
            </a:r>
            <a:endParaRPr>
              <a:solidFill>
                <a:srgbClr val="FFFFFF"/>
              </a:solidFill>
            </a:endParaRPr>
          </a:p>
          <a:p>
            <a:pPr algn="just">
              <a:lnSpc>
                <a:spcPct val="90000"/>
              </a:lnSpc>
              <a:spcBef>
                <a:spcPts val="1100"/>
              </a:spcBef>
              <a:buClr>
                <a:srgbClr val="FE9B03"/>
              </a:buClr>
              <a:buSzPct val="100000"/>
              <a:buChar char="▪"/>
              <a:defRPr b="1" i="1" sz="2800">
                <a:solidFill>
                  <a:srgbClr val="FFFFB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a</a:t>
            </a:r>
            <a:r>
              <a:rPr b="0" i="0">
                <a:solidFill>
                  <a:srgbClr val="FFFFFF"/>
                </a:solidFill>
              </a:rPr>
              <a:t>—</a:t>
            </a:r>
            <a:r>
              <a:rPr b="0" i="0"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趋势线在</a:t>
            </a:r>
            <a:r>
              <a:rPr b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</a:t>
            </a:r>
            <a:r>
              <a:rPr b="0" i="0"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轴上的截距</a:t>
            </a:r>
            <a:endParaRPr>
              <a:solidFill>
                <a:srgbClr val="FFFFFF"/>
              </a:solidFill>
            </a:endParaRPr>
          </a:p>
          <a:p>
            <a:pPr algn="just">
              <a:lnSpc>
                <a:spcPct val="90000"/>
              </a:lnSpc>
              <a:spcBef>
                <a:spcPts val="1100"/>
              </a:spcBef>
              <a:buClr>
                <a:srgbClr val="FE9B03"/>
              </a:buClr>
              <a:buSzPct val="100000"/>
              <a:buChar char="▪"/>
              <a:defRPr b="1" i="1" sz="2800">
                <a:solidFill>
                  <a:srgbClr val="FFFFB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b</a:t>
            </a:r>
            <a:r>
              <a:rPr b="0" i="0">
                <a:solidFill>
                  <a:srgbClr val="FFFFFF"/>
                </a:solidFill>
              </a:rPr>
              <a:t>—</a:t>
            </a:r>
            <a:r>
              <a:rPr b="0" i="0"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趋势线的斜率，表示时间 </a:t>
            </a:r>
            <a:r>
              <a:rPr>
                <a:solidFill>
                  <a:srgbClr val="FFFF9B"/>
                </a:solidFill>
              </a:rPr>
              <a:t>t</a:t>
            </a:r>
            <a:r>
              <a:rPr b="0">
                <a:solidFill>
                  <a:srgbClr val="FFFFFF"/>
                </a:solidFill>
              </a:rPr>
              <a:t> </a:t>
            </a:r>
            <a:r>
              <a:rPr b="0" i="0"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变动一个</a:t>
            </a:r>
            <a:endParaRPr>
              <a:solidFill>
                <a:srgbClr val="FFFFFF"/>
              </a:solidFill>
            </a:endParaRPr>
          </a:p>
          <a:p>
            <a:pPr algn="just">
              <a:lnSpc>
                <a:spcPct val="90000"/>
              </a:lnSpc>
              <a:spcBef>
                <a:spcPts val="1100"/>
              </a:spcBef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        单位时观察值的平均变动数量</a:t>
            </a:r>
          </a:p>
        </p:txBody>
      </p:sp>
      <p:pic>
        <p:nvPicPr>
          <p:cNvPr id="428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800" y="3352800"/>
            <a:ext cx="344488" cy="533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31" name="线性模型法 (a 和 b 的最小二乘估计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线性模型法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i="1" sz="2844">
                <a:solidFill>
                  <a:srgbClr val="FE9B03"/>
                </a:solidFill>
              </a:rPr>
              <a:t>a 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和 </a:t>
            </a:r>
            <a:r>
              <a:rPr i="1" sz="2844">
                <a:solidFill>
                  <a:srgbClr val="FE9B03"/>
                </a:solidFill>
              </a:rPr>
              <a:t>b 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的最小二乘估计</a:t>
            </a:r>
            <a:r>
              <a:rPr sz="2844">
                <a:solidFill>
                  <a:srgbClr val="FE9B03"/>
                </a:solidFill>
              </a:rPr>
              <a:t>)</a:t>
            </a:r>
            <a:r>
              <a:rPr i="1" sz="2844">
                <a:solidFill>
                  <a:srgbClr val="FE9B03"/>
                </a:solidFill>
              </a:rPr>
              <a:t> </a:t>
            </a:r>
          </a:p>
        </p:txBody>
      </p:sp>
      <p:sp>
        <p:nvSpPr>
          <p:cNvPr id="432" name="趋势方程中的两个未知常数 a 和 b 按最小二乘法(Least-square Method)求得…"/>
          <p:cNvSpPr txBox="1"/>
          <p:nvPr>
            <p:ph type="body" idx="1"/>
          </p:nvPr>
        </p:nvSpPr>
        <p:spPr>
          <a:xfrm>
            <a:off x="457200" y="1905000"/>
            <a:ext cx="8229600" cy="4343400"/>
          </a:xfrm>
          <a:prstGeom prst="rect">
            <a:avLst/>
          </a:prstGeom>
        </p:spPr>
        <p:txBody>
          <a:bodyPr/>
          <a:lstStyle/>
          <a:p>
            <a:pPr marL="609600" indent="-609600" algn="just">
              <a:buSzPct val="100000"/>
              <a:buAutoNum type="arabicPeriod" startAt="1"/>
              <a:defRPr sz="30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趋势方程中的两个未知常数</a:t>
            </a:r>
            <a:r>
              <a:rPr>
                <a:solidFill>
                  <a:srgbClr val="FFFF9B"/>
                </a:solidFill>
              </a:rPr>
              <a:t> </a:t>
            </a:r>
            <a:r>
              <a:rPr i="1">
                <a:solidFill>
                  <a:srgbClr val="FFFFB1"/>
                </a:solidFill>
              </a:rPr>
              <a:t>a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和</a:t>
            </a:r>
            <a:r>
              <a:rPr>
                <a:solidFill>
                  <a:srgbClr val="FFFFB1"/>
                </a:solidFill>
              </a:rPr>
              <a:t> </a:t>
            </a:r>
            <a:r>
              <a:rPr i="1">
                <a:solidFill>
                  <a:srgbClr val="FFFFB1"/>
                </a:solidFill>
              </a:rPr>
              <a:t>b</a:t>
            </a:r>
            <a:r>
              <a:rPr i="1">
                <a:solidFill>
                  <a:schemeClr val="accent2"/>
                </a:solidFill>
              </a:rPr>
              <a:t>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按最小二乘法</a:t>
            </a:r>
            <a:r>
              <a:t>(Least-square Method)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求得</a:t>
            </a:r>
          </a:p>
          <a:p>
            <a:pPr lvl="1" marL="1219200" indent="-533400" algn="just">
              <a:spcBef>
                <a:spcPts val="0"/>
              </a:spcBef>
              <a:buClr>
                <a:srgbClr val="FE9B03"/>
              </a:buClr>
              <a:defRPr sz="26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根据回归分析中的最小二乘法原理</a:t>
            </a:r>
          </a:p>
          <a:p>
            <a:pPr lvl="1" marL="1219200" indent="-533400" algn="just">
              <a:spcBef>
                <a:spcPts val="0"/>
              </a:spcBef>
              <a:buClr>
                <a:srgbClr val="FE9B03"/>
              </a:buClr>
              <a:defRPr sz="26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使各实际观察值与趋势值的离差平方和为最小</a:t>
            </a:r>
          </a:p>
          <a:p>
            <a:pPr lvl="1" marL="1219200" indent="-533400" algn="just">
              <a:spcBef>
                <a:spcPts val="0"/>
              </a:spcBef>
              <a:buClr>
                <a:srgbClr val="FE9B03"/>
              </a:buClr>
              <a:defRPr sz="26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最小二乘法既可以配合趋势直线，也可用于配合趋势曲线</a:t>
            </a:r>
          </a:p>
          <a:p>
            <a:pPr marL="609600" indent="-609600" algn="just">
              <a:buSzPct val="100000"/>
              <a:buAutoNum type="arabicPeriod" startAt="2"/>
              <a:defRPr sz="30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根据趋势线计算出各个时期的趋势值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000"/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1000"/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32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35" name="线性模型法 (a 和 b 的求解方程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线性模型法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i="1" sz="2844">
                <a:solidFill>
                  <a:srgbClr val="FE9B03"/>
                </a:solidFill>
              </a:rPr>
              <a:t>a 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和 </a:t>
            </a:r>
            <a:r>
              <a:rPr i="1" sz="2844">
                <a:solidFill>
                  <a:srgbClr val="FE9B03"/>
                </a:solidFill>
              </a:rPr>
              <a:t>b 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的求解方程</a:t>
            </a:r>
            <a:r>
              <a:rPr sz="2844">
                <a:solidFill>
                  <a:srgbClr val="FE9B03"/>
                </a:solidFill>
              </a:rPr>
              <a:t>)</a:t>
            </a:r>
          </a:p>
        </p:txBody>
      </p:sp>
      <p:sp>
        <p:nvSpPr>
          <p:cNvPr id="436" name="根据最小二乘法得到求解 a 和 b 的标准方程为"/>
          <p:cNvSpPr txBox="1"/>
          <p:nvPr/>
        </p:nvSpPr>
        <p:spPr>
          <a:xfrm>
            <a:off x="348000" y="1828800"/>
            <a:ext cx="8371800" cy="6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457200" indent="-457200" algn="just">
              <a:spcBef>
                <a:spcPts val="1800"/>
              </a:spcBef>
              <a:buSzPct val="100000"/>
              <a:buAutoNum type="arabicPeriod" startAt="1"/>
              <a:defRPr sz="3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 根据最小二乘法得到求解 </a:t>
            </a:r>
            <a:r>
              <a:rPr b="1" i="1">
                <a:solidFill>
                  <a:srgbClr val="FFFF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i="1">
                <a:solidFill>
                  <a:srgbClr val="FFFF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和 </a:t>
            </a:r>
            <a:r>
              <a:rPr b="1" i="1">
                <a:solidFill>
                  <a:srgbClr val="FFFF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i="1">
                <a:solidFill>
                  <a:schemeClr val="accent2"/>
                </a:solidFill>
              </a:rPr>
              <a:t>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的标准方程为</a:t>
            </a:r>
          </a:p>
        </p:txBody>
      </p:sp>
      <p:pic>
        <p:nvPicPr>
          <p:cNvPr id="437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2514600"/>
            <a:ext cx="3200400" cy="1295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sp>
        <p:nvSpPr>
          <p:cNvPr id="438" name="解得："/>
          <p:cNvSpPr txBox="1"/>
          <p:nvPr/>
        </p:nvSpPr>
        <p:spPr>
          <a:xfrm>
            <a:off x="4462800" y="2971800"/>
            <a:ext cx="1285200" cy="5635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500"/>
              </a:spcBef>
              <a:defRPr sz="2600">
                <a:solidFill>
                  <a:srgbClr val="FFFFB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解得：</a:t>
            </a:r>
          </a:p>
        </p:txBody>
      </p:sp>
      <p:pic>
        <p:nvPicPr>
          <p:cNvPr id="439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2600" y="2438400"/>
            <a:ext cx="2895600" cy="1676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sp>
        <p:nvSpPr>
          <p:cNvPr id="440" name="预测误差可用估计标准误差来衡量"/>
          <p:cNvSpPr txBox="1"/>
          <p:nvPr/>
        </p:nvSpPr>
        <p:spPr>
          <a:xfrm>
            <a:off x="424200" y="4038600"/>
            <a:ext cx="7457400" cy="6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marL="457200" indent="-457200" algn="just">
              <a:spcBef>
                <a:spcPts val="1800"/>
              </a:spcBef>
              <a:buSzPct val="100000"/>
              <a:buAutoNum type="arabicPeriod" startAt="2"/>
              <a:defRPr sz="3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预测误差可用估计标准误差来衡量 </a:t>
            </a:r>
          </a:p>
        </p:txBody>
      </p:sp>
      <p:pic>
        <p:nvPicPr>
          <p:cNvPr id="441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0" y="4572000"/>
            <a:ext cx="2743200" cy="14446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sp>
        <p:nvSpPr>
          <p:cNvPr id="442" name="m为趋势方程中未知常数的个数"/>
          <p:cNvSpPr txBox="1"/>
          <p:nvPr/>
        </p:nvSpPr>
        <p:spPr>
          <a:xfrm>
            <a:off x="5148600" y="5410200"/>
            <a:ext cx="3723600" cy="44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defRPr i="1"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</a:t>
            </a:r>
            <a:r>
              <a:rPr i="0">
                <a:latin typeface="宋体"/>
                <a:ea typeface="宋体"/>
                <a:cs typeface="宋体"/>
                <a:sym typeface="宋体"/>
              </a:rPr>
              <a:t>为趋势方程中未知常数的个数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45" name="线性模型法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线性模型法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</a:t>
            </a:r>
          </a:p>
        </p:txBody>
      </p:sp>
      <p:sp>
        <p:nvSpPr>
          <p:cNvPr id="446" name="【例】根据人口自然增长率数据，用最小二乘法确定直线趋势方程，计算出各期的趋势值和预测误差，预测2001年的人口自然增长率，并将原序列和各期的趋势值序列绘制成图形进行比较"/>
          <p:cNvSpPr txBox="1"/>
          <p:nvPr/>
        </p:nvSpPr>
        <p:spPr>
          <a:xfrm>
            <a:off x="457200" y="1676400"/>
            <a:ext cx="8305800" cy="1996703"/>
          </a:xfrm>
          <a:prstGeom prst="rect">
            <a:avLst/>
          </a:prstGeom>
          <a:ln w="12700">
            <a:solidFill>
              <a:srgbClr val="00DFC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spcBef>
                <a:spcPts val="1500"/>
              </a:spcBef>
              <a:defRPr b="1" sz="2600">
                <a:solidFill>
                  <a:srgbClr val="FFFF9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【例】</a:t>
            </a:r>
            <a:r>
              <a:rPr b="0"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根据人口自然增长率数据，用最小二乘法确定直线趋势方程，计算出各期的趋势值和预测误差，预测</a:t>
            </a:r>
            <a:r>
              <a:rPr b="0">
                <a:solidFill>
                  <a:srgbClr val="FFFFFF"/>
                </a:solidFill>
              </a:rPr>
              <a:t>2001</a:t>
            </a:r>
            <a:r>
              <a:rPr b="0"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年的人口自然增长率，并将原序列和各期的趋势值序列绘制成图形进行比较 </a:t>
            </a:r>
          </a:p>
        </p:txBody>
      </p:sp>
      <p:sp>
        <p:nvSpPr>
          <p:cNvPr id="447" name="线性趋势方程：…"/>
          <p:cNvSpPr txBox="1"/>
          <p:nvPr/>
        </p:nvSpPr>
        <p:spPr>
          <a:xfrm>
            <a:off x="424200" y="3581400"/>
            <a:ext cx="8371800" cy="189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457200" indent="-457200" algn="just">
              <a:spcBef>
                <a:spcPts val="1500"/>
              </a:spcBef>
              <a:buSzPct val="100000"/>
              <a:buAutoNum type="arabicPeriod" startAt="1"/>
              <a:defRPr sz="2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线性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趋势方程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：</a:t>
            </a:r>
          </a:p>
          <a:p>
            <a:pPr marL="457200" indent="-457200" algn="just">
              <a:spcBef>
                <a:spcPts val="1500"/>
              </a:spcBef>
              <a:buSzPct val="100000"/>
              <a:buAutoNum type="arabicPeriod" startAt="1"/>
              <a:defRPr sz="2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预测的估计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标准误差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： </a:t>
            </a:r>
          </a:p>
          <a:p>
            <a:pPr marL="457200" indent="-457200" algn="just">
              <a:spcBef>
                <a:spcPts val="1500"/>
              </a:spcBef>
              <a:buSzPct val="100000"/>
              <a:buAutoNum type="arabicPeriod" startAt="1"/>
              <a:defRPr sz="2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2001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年人口自然增长率的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预测值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： </a:t>
            </a:r>
          </a:p>
        </p:txBody>
      </p:sp>
      <p:pic>
        <p:nvPicPr>
          <p:cNvPr id="448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3800" y="3581400"/>
            <a:ext cx="3505200" cy="609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449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0" y="4216400"/>
            <a:ext cx="1447800" cy="508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450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7800" y="5334000"/>
            <a:ext cx="4876800" cy="609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sp>
        <p:nvSpPr>
          <p:cNvPr id="451" name="(‰)"/>
          <p:cNvSpPr txBox="1"/>
          <p:nvPr/>
        </p:nvSpPr>
        <p:spPr>
          <a:xfrm>
            <a:off x="6291600" y="5348287"/>
            <a:ext cx="980400" cy="476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marL="457200" indent="-457200" algn="just">
              <a:spcBef>
                <a:spcPts val="1500"/>
              </a:spcBef>
              <a:defRPr sz="2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(‰) </a:t>
            </a:r>
          </a:p>
        </p:txBody>
      </p:sp>
      <p:grpSp>
        <p:nvGrpSpPr>
          <p:cNvPr id="466" name="成组"/>
          <p:cNvGrpSpPr/>
          <p:nvPr/>
        </p:nvGrpSpPr>
        <p:grpSpPr>
          <a:xfrm>
            <a:off x="7391400" y="3505200"/>
            <a:ext cx="1293813" cy="3011488"/>
            <a:chOff x="0" y="0"/>
            <a:chExt cx="1293812" cy="3011487"/>
          </a:xfrm>
        </p:grpSpPr>
        <p:grpSp>
          <p:nvGrpSpPr>
            <p:cNvPr id="457" name="成组"/>
            <p:cNvGrpSpPr/>
            <p:nvPr/>
          </p:nvGrpSpPr>
          <p:grpSpPr>
            <a:xfrm>
              <a:off x="0" y="2333625"/>
              <a:ext cx="1279525" cy="677863"/>
              <a:chOff x="0" y="0"/>
              <a:chExt cx="1279525" cy="677862"/>
            </a:xfrm>
          </p:grpSpPr>
          <p:grpSp>
            <p:nvGrpSpPr>
              <p:cNvPr id="455" name="成组"/>
              <p:cNvGrpSpPr/>
              <p:nvPr/>
            </p:nvGrpSpPr>
            <p:grpSpPr>
              <a:xfrm>
                <a:off x="0" y="0"/>
                <a:ext cx="935038" cy="677863"/>
                <a:chOff x="0" y="0"/>
                <a:chExt cx="935037" cy="677862"/>
              </a:xfrm>
            </p:grpSpPr>
            <p:sp>
              <p:nvSpPr>
                <p:cNvPr id="452" name="形状"/>
                <p:cNvSpPr/>
                <p:nvPr/>
              </p:nvSpPr>
              <p:spPr>
                <a:xfrm>
                  <a:off x="0" y="0"/>
                  <a:ext cx="258763" cy="6778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926" y="20538"/>
                      </a:moveTo>
                      <a:lnTo>
                        <a:pt x="12191" y="21094"/>
                      </a:lnTo>
                      <a:lnTo>
                        <a:pt x="12854" y="21398"/>
                      </a:lnTo>
                      <a:lnTo>
                        <a:pt x="14179" y="21600"/>
                      </a:lnTo>
                      <a:lnTo>
                        <a:pt x="14974" y="21600"/>
                      </a:lnTo>
                      <a:lnTo>
                        <a:pt x="16167" y="21398"/>
                      </a:lnTo>
                      <a:lnTo>
                        <a:pt x="17094" y="21094"/>
                      </a:lnTo>
                      <a:lnTo>
                        <a:pt x="17360" y="20538"/>
                      </a:lnTo>
                      <a:lnTo>
                        <a:pt x="17360" y="6171"/>
                      </a:lnTo>
                      <a:lnTo>
                        <a:pt x="18155" y="6171"/>
                      </a:lnTo>
                      <a:lnTo>
                        <a:pt x="18420" y="6374"/>
                      </a:lnTo>
                      <a:lnTo>
                        <a:pt x="18420" y="12141"/>
                      </a:lnTo>
                      <a:lnTo>
                        <a:pt x="18950" y="12646"/>
                      </a:lnTo>
                      <a:lnTo>
                        <a:pt x="20010" y="12849"/>
                      </a:lnTo>
                      <a:lnTo>
                        <a:pt x="21070" y="12646"/>
                      </a:lnTo>
                      <a:lnTo>
                        <a:pt x="21600" y="12141"/>
                      </a:lnTo>
                      <a:lnTo>
                        <a:pt x="21600" y="5261"/>
                      </a:lnTo>
                      <a:lnTo>
                        <a:pt x="21070" y="4856"/>
                      </a:lnTo>
                      <a:lnTo>
                        <a:pt x="20010" y="4654"/>
                      </a:lnTo>
                      <a:lnTo>
                        <a:pt x="1590" y="4654"/>
                      </a:lnTo>
                      <a:lnTo>
                        <a:pt x="265" y="4856"/>
                      </a:lnTo>
                      <a:lnTo>
                        <a:pt x="0" y="5261"/>
                      </a:lnTo>
                      <a:lnTo>
                        <a:pt x="0" y="12141"/>
                      </a:lnTo>
                      <a:lnTo>
                        <a:pt x="265" y="12646"/>
                      </a:lnTo>
                      <a:lnTo>
                        <a:pt x="1590" y="12849"/>
                      </a:lnTo>
                      <a:lnTo>
                        <a:pt x="2518" y="12646"/>
                      </a:lnTo>
                      <a:lnTo>
                        <a:pt x="3180" y="12141"/>
                      </a:lnTo>
                      <a:lnTo>
                        <a:pt x="3180" y="6374"/>
                      </a:lnTo>
                      <a:lnTo>
                        <a:pt x="3445" y="6171"/>
                      </a:lnTo>
                      <a:lnTo>
                        <a:pt x="4240" y="6171"/>
                      </a:lnTo>
                      <a:lnTo>
                        <a:pt x="4240" y="20538"/>
                      </a:lnTo>
                      <a:lnTo>
                        <a:pt x="4506" y="20993"/>
                      </a:lnTo>
                      <a:lnTo>
                        <a:pt x="5433" y="21398"/>
                      </a:lnTo>
                      <a:lnTo>
                        <a:pt x="6493" y="21600"/>
                      </a:lnTo>
                      <a:lnTo>
                        <a:pt x="7421" y="21600"/>
                      </a:lnTo>
                      <a:lnTo>
                        <a:pt x="8481" y="21398"/>
                      </a:lnTo>
                      <a:lnTo>
                        <a:pt x="9409" y="20993"/>
                      </a:lnTo>
                      <a:lnTo>
                        <a:pt x="9674" y="20538"/>
                      </a:lnTo>
                      <a:lnTo>
                        <a:pt x="9674" y="13051"/>
                      </a:lnTo>
                      <a:lnTo>
                        <a:pt x="9939" y="12748"/>
                      </a:lnTo>
                      <a:lnTo>
                        <a:pt x="10734" y="12596"/>
                      </a:lnTo>
                      <a:lnTo>
                        <a:pt x="11661" y="12748"/>
                      </a:lnTo>
                      <a:lnTo>
                        <a:pt x="11926" y="13051"/>
                      </a:lnTo>
                      <a:lnTo>
                        <a:pt x="11926" y="20538"/>
                      </a:lnTo>
                      <a:lnTo>
                        <a:pt x="5963" y="2023"/>
                      </a:lnTo>
                      <a:lnTo>
                        <a:pt x="6228" y="1265"/>
                      </a:lnTo>
                      <a:lnTo>
                        <a:pt x="7421" y="607"/>
                      </a:lnTo>
                      <a:lnTo>
                        <a:pt x="9011" y="101"/>
                      </a:lnTo>
                      <a:lnTo>
                        <a:pt x="10734" y="0"/>
                      </a:lnTo>
                      <a:lnTo>
                        <a:pt x="12589" y="101"/>
                      </a:lnTo>
                      <a:lnTo>
                        <a:pt x="14179" y="607"/>
                      </a:lnTo>
                      <a:lnTo>
                        <a:pt x="15372" y="1265"/>
                      </a:lnTo>
                      <a:lnTo>
                        <a:pt x="15637" y="2023"/>
                      </a:lnTo>
                      <a:lnTo>
                        <a:pt x="15372" y="2782"/>
                      </a:lnTo>
                      <a:lnTo>
                        <a:pt x="14179" y="3490"/>
                      </a:lnTo>
                      <a:lnTo>
                        <a:pt x="12589" y="3895"/>
                      </a:lnTo>
                      <a:lnTo>
                        <a:pt x="10734" y="4097"/>
                      </a:lnTo>
                      <a:lnTo>
                        <a:pt x="9011" y="3895"/>
                      </a:lnTo>
                      <a:lnTo>
                        <a:pt x="7421" y="3490"/>
                      </a:lnTo>
                      <a:lnTo>
                        <a:pt x="6228" y="2782"/>
                      </a:lnTo>
                      <a:lnTo>
                        <a:pt x="5963" y="2023"/>
                      </a:lnTo>
                      <a:lnTo>
                        <a:pt x="11926" y="20538"/>
                      </a:lnTo>
                    </a:path>
                  </a:pathLst>
                </a:custGeom>
                <a:solidFill>
                  <a:srgbClr val="00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453" name="形状"/>
                <p:cNvSpPr/>
                <p:nvPr/>
              </p:nvSpPr>
              <p:spPr>
                <a:xfrm>
                  <a:off x="344487" y="0"/>
                  <a:ext cx="258763" cy="6778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926" y="20538"/>
                      </a:moveTo>
                      <a:lnTo>
                        <a:pt x="12191" y="21094"/>
                      </a:lnTo>
                      <a:lnTo>
                        <a:pt x="12854" y="21398"/>
                      </a:lnTo>
                      <a:lnTo>
                        <a:pt x="14179" y="21600"/>
                      </a:lnTo>
                      <a:lnTo>
                        <a:pt x="14974" y="21600"/>
                      </a:lnTo>
                      <a:lnTo>
                        <a:pt x="16167" y="21398"/>
                      </a:lnTo>
                      <a:lnTo>
                        <a:pt x="17094" y="21094"/>
                      </a:lnTo>
                      <a:lnTo>
                        <a:pt x="17360" y="20538"/>
                      </a:lnTo>
                      <a:lnTo>
                        <a:pt x="17360" y="6171"/>
                      </a:lnTo>
                      <a:lnTo>
                        <a:pt x="18155" y="6171"/>
                      </a:lnTo>
                      <a:lnTo>
                        <a:pt x="18420" y="6374"/>
                      </a:lnTo>
                      <a:lnTo>
                        <a:pt x="18420" y="12141"/>
                      </a:lnTo>
                      <a:lnTo>
                        <a:pt x="18950" y="12646"/>
                      </a:lnTo>
                      <a:lnTo>
                        <a:pt x="20010" y="12849"/>
                      </a:lnTo>
                      <a:lnTo>
                        <a:pt x="21070" y="12646"/>
                      </a:lnTo>
                      <a:lnTo>
                        <a:pt x="21600" y="12141"/>
                      </a:lnTo>
                      <a:lnTo>
                        <a:pt x="21600" y="5261"/>
                      </a:lnTo>
                      <a:lnTo>
                        <a:pt x="21070" y="4856"/>
                      </a:lnTo>
                      <a:lnTo>
                        <a:pt x="20010" y="4654"/>
                      </a:lnTo>
                      <a:lnTo>
                        <a:pt x="1590" y="4654"/>
                      </a:lnTo>
                      <a:lnTo>
                        <a:pt x="265" y="4856"/>
                      </a:lnTo>
                      <a:lnTo>
                        <a:pt x="0" y="5261"/>
                      </a:lnTo>
                      <a:lnTo>
                        <a:pt x="0" y="12141"/>
                      </a:lnTo>
                      <a:lnTo>
                        <a:pt x="265" y="12646"/>
                      </a:lnTo>
                      <a:lnTo>
                        <a:pt x="1590" y="12849"/>
                      </a:lnTo>
                      <a:lnTo>
                        <a:pt x="2518" y="12646"/>
                      </a:lnTo>
                      <a:lnTo>
                        <a:pt x="3048" y="12141"/>
                      </a:lnTo>
                      <a:lnTo>
                        <a:pt x="3048" y="6374"/>
                      </a:lnTo>
                      <a:lnTo>
                        <a:pt x="3313" y="6171"/>
                      </a:lnTo>
                      <a:lnTo>
                        <a:pt x="4240" y="6171"/>
                      </a:lnTo>
                      <a:lnTo>
                        <a:pt x="4240" y="20538"/>
                      </a:lnTo>
                      <a:lnTo>
                        <a:pt x="4506" y="20993"/>
                      </a:lnTo>
                      <a:lnTo>
                        <a:pt x="5433" y="21398"/>
                      </a:lnTo>
                      <a:lnTo>
                        <a:pt x="6493" y="21600"/>
                      </a:lnTo>
                      <a:lnTo>
                        <a:pt x="7288" y="21600"/>
                      </a:lnTo>
                      <a:lnTo>
                        <a:pt x="8481" y="21398"/>
                      </a:lnTo>
                      <a:lnTo>
                        <a:pt x="9409" y="20993"/>
                      </a:lnTo>
                      <a:lnTo>
                        <a:pt x="9674" y="20538"/>
                      </a:lnTo>
                      <a:lnTo>
                        <a:pt x="9674" y="13051"/>
                      </a:lnTo>
                      <a:lnTo>
                        <a:pt x="9939" y="12748"/>
                      </a:lnTo>
                      <a:lnTo>
                        <a:pt x="10734" y="12596"/>
                      </a:lnTo>
                      <a:lnTo>
                        <a:pt x="11661" y="12748"/>
                      </a:lnTo>
                      <a:lnTo>
                        <a:pt x="11926" y="13051"/>
                      </a:lnTo>
                      <a:lnTo>
                        <a:pt x="11926" y="20538"/>
                      </a:lnTo>
                      <a:lnTo>
                        <a:pt x="5963" y="2023"/>
                      </a:lnTo>
                      <a:lnTo>
                        <a:pt x="6228" y="1265"/>
                      </a:lnTo>
                      <a:lnTo>
                        <a:pt x="7288" y="607"/>
                      </a:lnTo>
                      <a:lnTo>
                        <a:pt x="9011" y="101"/>
                      </a:lnTo>
                      <a:lnTo>
                        <a:pt x="10734" y="0"/>
                      </a:lnTo>
                      <a:lnTo>
                        <a:pt x="12589" y="101"/>
                      </a:lnTo>
                      <a:lnTo>
                        <a:pt x="14179" y="607"/>
                      </a:lnTo>
                      <a:lnTo>
                        <a:pt x="15239" y="1265"/>
                      </a:lnTo>
                      <a:lnTo>
                        <a:pt x="15504" y="2023"/>
                      </a:lnTo>
                      <a:lnTo>
                        <a:pt x="15239" y="2782"/>
                      </a:lnTo>
                      <a:lnTo>
                        <a:pt x="14179" y="3490"/>
                      </a:lnTo>
                      <a:lnTo>
                        <a:pt x="12589" y="3895"/>
                      </a:lnTo>
                      <a:lnTo>
                        <a:pt x="10734" y="4097"/>
                      </a:lnTo>
                      <a:lnTo>
                        <a:pt x="9011" y="3895"/>
                      </a:lnTo>
                      <a:lnTo>
                        <a:pt x="7288" y="3490"/>
                      </a:lnTo>
                      <a:lnTo>
                        <a:pt x="6228" y="2782"/>
                      </a:lnTo>
                      <a:lnTo>
                        <a:pt x="5963" y="2023"/>
                      </a:lnTo>
                      <a:lnTo>
                        <a:pt x="11926" y="20538"/>
                      </a:lnTo>
                    </a:path>
                  </a:pathLst>
                </a:custGeom>
                <a:solidFill>
                  <a:srgbClr val="00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454" name="形状"/>
                <p:cNvSpPr/>
                <p:nvPr/>
              </p:nvSpPr>
              <p:spPr>
                <a:xfrm>
                  <a:off x="674687" y="0"/>
                  <a:ext cx="260351" cy="6778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54" y="20538"/>
                      </a:moveTo>
                      <a:lnTo>
                        <a:pt x="12117" y="21094"/>
                      </a:lnTo>
                      <a:lnTo>
                        <a:pt x="13171" y="21398"/>
                      </a:lnTo>
                      <a:lnTo>
                        <a:pt x="14224" y="21600"/>
                      </a:lnTo>
                      <a:lnTo>
                        <a:pt x="15015" y="21600"/>
                      </a:lnTo>
                      <a:lnTo>
                        <a:pt x="16200" y="21398"/>
                      </a:lnTo>
                      <a:lnTo>
                        <a:pt x="17122" y="21094"/>
                      </a:lnTo>
                      <a:lnTo>
                        <a:pt x="17385" y="20538"/>
                      </a:lnTo>
                      <a:lnTo>
                        <a:pt x="17385" y="6374"/>
                      </a:lnTo>
                      <a:lnTo>
                        <a:pt x="17649" y="6171"/>
                      </a:lnTo>
                      <a:lnTo>
                        <a:pt x="18176" y="6171"/>
                      </a:lnTo>
                      <a:lnTo>
                        <a:pt x="18439" y="6374"/>
                      </a:lnTo>
                      <a:lnTo>
                        <a:pt x="18439" y="12141"/>
                      </a:lnTo>
                      <a:lnTo>
                        <a:pt x="18966" y="12646"/>
                      </a:lnTo>
                      <a:lnTo>
                        <a:pt x="19888" y="12849"/>
                      </a:lnTo>
                      <a:lnTo>
                        <a:pt x="21337" y="12646"/>
                      </a:lnTo>
                      <a:lnTo>
                        <a:pt x="21600" y="12141"/>
                      </a:lnTo>
                      <a:lnTo>
                        <a:pt x="21600" y="5261"/>
                      </a:lnTo>
                      <a:lnTo>
                        <a:pt x="21337" y="4856"/>
                      </a:lnTo>
                      <a:lnTo>
                        <a:pt x="19888" y="4654"/>
                      </a:lnTo>
                      <a:lnTo>
                        <a:pt x="1712" y="4654"/>
                      </a:lnTo>
                      <a:lnTo>
                        <a:pt x="527" y="4856"/>
                      </a:lnTo>
                      <a:lnTo>
                        <a:pt x="0" y="5261"/>
                      </a:lnTo>
                      <a:lnTo>
                        <a:pt x="0" y="12141"/>
                      </a:lnTo>
                      <a:lnTo>
                        <a:pt x="527" y="12646"/>
                      </a:lnTo>
                      <a:lnTo>
                        <a:pt x="1712" y="12849"/>
                      </a:lnTo>
                      <a:lnTo>
                        <a:pt x="2898" y="12646"/>
                      </a:lnTo>
                      <a:lnTo>
                        <a:pt x="3161" y="12141"/>
                      </a:lnTo>
                      <a:lnTo>
                        <a:pt x="3161" y="6374"/>
                      </a:lnTo>
                      <a:lnTo>
                        <a:pt x="3424" y="6171"/>
                      </a:lnTo>
                      <a:lnTo>
                        <a:pt x="4215" y="6171"/>
                      </a:lnTo>
                      <a:lnTo>
                        <a:pt x="4215" y="20538"/>
                      </a:lnTo>
                      <a:lnTo>
                        <a:pt x="4741" y="20993"/>
                      </a:lnTo>
                      <a:lnTo>
                        <a:pt x="5532" y="21398"/>
                      </a:lnTo>
                      <a:lnTo>
                        <a:pt x="6849" y="21600"/>
                      </a:lnTo>
                      <a:lnTo>
                        <a:pt x="7376" y="21600"/>
                      </a:lnTo>
                      <a:lnTo>
                        <a:pt x="8693" y="21398"/>
                      </a:lnTo>
                      <a:lnTo>
                        <a:pt x="9483" y="20993"/>
                      </a:lnTo>
                      <a:lnTo>
                        <a:pt x="9746" y="20538"/>
                      </a:lnTo>
                      <a:lnTo>
                        <a:pt x="9746" y="13051"/>
                      </a:lnTo>
                      <a:lnTo>
                        <a:pt x="10010" y="12748"/>
                      </a:lnTo>
                      <a:lnTo>
                        <a:pt x="10800" y="12596"/>
                      </a:lnTo>
                      <a:lnTo>
                        <a:pt x="11590" y="12748"/>
                      </a:lnTo>
                      <a:lnTo>
                        <a:pt x="11854" y="13051"/>
                      </a:lnTo>
                      <a:lnTo>
                        <a:pt x="11854" y="20538"/>
                      </a:lnTo>
                      <a:lnTo>
                        <a:pt x="6059" y="2023"/>
                      </a:lnTo>
                      <a:lnTo>
                        <a:pt x="6322" y="1265"/>
                      </a:lnTo>
                      <a:lnTo>
                        <a:pt x="7376" y="607"/>
                      </a:lnTo>
                      <a:lnTo>
                        <a:pt x="8956" y="101"/>
                      </a:lnTo>
                      <a:lnTo>
                        <a:pt x="10800" y="0"/>
                      </a:lnTo>
                      <a:lnTo>
                        <a:pt x="12644" y="101"/>
                      </a:lnTo>
                      <a:lnTo>
                        <a:pt x="14224" y="607"/>
                      </a:lnTo>
                      <a:lnTo>
                        <a:pt x="15278" y="1265"/>
                      </a:lnTo>
                      <a:lnTo>
                        <a:pt x="15805" y="2023"/>
                      </a:lnTo>
                      <a:lnTo>
                        <a:pt x="15278" y="2782"/>
                      </a:lnTo>
                      <a:lnTo>
                        <a:pt x="14224" y="3490"/>
                      </a:lnTo>
                      <a:lnTo>
                        <a:pt x="12644" y="3895"/>
                      </a:lnTo>
                      <a:lnTo>
                        <a:pt x="10800" y="4097"/>
                      </a:lnTo>
                      <a:lnTo>
                        <a:pt x="8956" y="3895"/>
                      </a:lnTo>
                      <a:lnTo>
                        <a:pt x="7376" y="3490"/>
                      </a:lnTo>
                      <a:lnTo>
                        <a:pt x="6322" y="2782"/>
                      </a:lnTo>
                      <a:lnTo>
                        <a:pt x="6059" y="2023"/>
                      </a:lnTo>
                      <a:lnTo>
                        <a:pt x="11854" y="20538"/>
                      </a:lnTo>
                    </a:path>
                  </a:pathLst>
                </a:custGeom>
                <a:solidFill>
                  <a:srgbClr val="00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</p:grpSp>
          <p:sp>
            <p:nvSpPr>
              <p:cNvPr id="456" name="形状"/>
              <p:cNvSpPr/>
              <p:nvPr/>
            </p:nvSpPr>
            <p:spPr>
              <a:xfrm>
                <a:off x="1019175" y="0"/>
                <a:ext cx="260350" cy="677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54" y="20538"/>
                    </a:moveTo>
                    <a:lnTo>
                      <a:pt x="12117" y="21094"/>
                    </a:lnTo>
                    <a:lnTo>
                      <a:pt x="13039" y="21398"/>
                    </a:lnTo>
                    <a:lnTo>
                      <a:pt x="14224" y="21600"/>
                    </a:lnTo>
                    <a:lnTo>
                      <a:pt x="15015" y="21600"/>
                    </a:lnTo>
                    <a:lnTo>
                      <a:pt x="16200" y="21398"/>
                    </a:lnTo>
                    <a:lnTo>
                      <a:pt x="16990" y="21094"/>
                    </a:lnTo>
                    <a:lnTo>
                      <a:pt x="17254" y="20538"/>
                    </a:lnTo>
                    <a:lnTo>
                      <a:pt x="17254" y="6374"/>
                    </a:lnTo>
                    <a:lnTo>
                      <a:pt x="17649" y="6171"/>
                    </a:lnTo>
                    <a:lnTo>
                      <a:pt x="18176" y="6171"/>
                    </a:lnTo>
                    <a:lnTo>
                      <a:pt x="18439" y="6374"/>
                    </a:lnTo>
                    <a:lnTo>
                      <a:pt x="18439" y="12141"/>
                    </a:lnTo>
                    <a:lnTo>
                      <a:pt x="18966" y="12646"/>
                    </a:lnTo>
                    <a:lnTo>
                      <a:pt x="19888" y="12849"/>
                    </a:lnTo>
                    <a:lnTo>
                      <a:pt x="21205" y="12646"/>
                    </a:lnTo>
                    <a:lnTo>
                      <a:pt x="21600" y="12141"/>
                    </a:lnTo>
                    <a:lnTo>
                      <a:pt x="21600" y="5261"/>
                    </a:lnTo>
                    <a:lnTo>
                      <a:pt x="21205" y="4856"/>
                    </a:lnTo>
                    <a:lnTo>
                      <a:pt x="19888" y="4654"/>
                    </a:lnTo>
                    <a:lnTo>
                      <a:pt x="1712" y="4654"/>
                    </a:lnTo>
                    <a:lnTo>
                      <a:pt x="527" y="4856"/>
                    </a:lnTo>
                    <a:lnTo>
                      <a:pt x="0" y="5261"/>
                    </a:lnTo>
                    <a:lnTo>
                      <a:pt x="0" y="12141"/>
                    </a:lnTo>
                    <a:lnTo>
                      <a:pt x="527" y="12646"/>
                    </a:lnTo>
                    <a:lnTo>
                      <a:pt x="1712" y="12849"/>
                    </a:lnTo>
                    <a:lnTo>
                      <a:pt x="2898" y="12646"/>
                    </a:lnTo>
                    <a:lnTo>
                      <a:pt x="3161" y="12141"/>
                    </a:lnTo>
                    <a:lnTo>
                      <a:pt x="3161" y="6374"/>
                    </a:lnTo>
                    <a:lnTo>
                      <a:pt x="3424" y="6171"/>
                    </a:lnTo>
                    <a:lnTo>
                      <a:pt x="4215" y="6171"/>
                    </a:lnTo>
                    <a:lnTo>
                      <a:pt x="4215" y="20538"/>
                    </a:lnTo>
                    <a:lnTo>
                      <a:pt x="4741" y="20993"/>
                    </a:lnTo>
                    <a:lnTo>
                      <a:pt x="5532" y="21398"/>
                    </a:lnTo>
                    <a:lnTo>
                      <a:pt x="6849" y="21600"/>
                    </a:lnTo>
                    <a:lnTo>
                      <a:pt x="7376" y="21600"/>
                    </a:lnTo>
                    <a:lnTo>
                      <a:pt x="8693" y="21398"/>
                    </a:lnTo>
                    <a:lnTo>
                      <a:pt x="9351" y="20993"/>
                    </a:lnTo>
                    <a:lnTo>
                      <a:pt x="9746" y="20538"/>
                    </a:lnTo>
                    <a:lnTo>
                      <a:pt x="9746" y="13051"/>
                    </a:lnTo>
                    <a:lnTo>
                      <a:pt x="10010" y="12748"/>
                    </a:lnTo>
                    <a:lnTo>
                      <a:pt x="10800" y="12596"/>
                    </a:lnTo>
                    <a:lnTo>
                      <a:pt x="11590" y="12748"/>
                    </a:lnTo>
                    <a:lnTo>
                      <a:pt x="11854" y="13051"/>
                    </a:lnTo>
                    <a:lnTo>
                      <a:pt x="11854" y="20538"/>
                    </a:lnTo>
                    <a:lnTo>
                      <a:pt x="6059" y="2023"/>
                    </a:lnTo>
                    <a:lnTo>
                      <a:pt x="6322" y="1265"/>
                    </a:lnTo>
                    <a:lnTo>
                      <a:pt x="7376" y="607"/>
                    </a:lnTo>
                    <a:lnTo>
                      <a:pt x="8956" y="101"/>
                    </a:lnTo>
                    <a:lnTo>
                      <a:pt x="10800" y="0"/>
                    </a:lnTo>
                    <a:lnTo>
                      <a:pt x="12644" y="101"/>
                    </a:lnTo>
                    <a:lnTo>
                      <a:pt x="14224" y="607"/>
                    </a:lnTo>
                    <a:lnTo>
                      <a:pt x="15278" y="1265"/>
                    </a:lnTo>
                    <a:lnTo>
                      <a:pt x="15805" y="2023"/>
                    </a:lnTo>
                    <a:lnTo>
                      <a:pt x="15278" y="2782"/>
                    </a:lnTo>
                    <a:lnTo>
                      <a:pt x="14224" y="3490"/>
                    </a:lnTo>
                    <a:lnTo>
                      <a:pt x="12644" y="3895"/>
                    </a:lnTo>
                    <a:lnTo>
                      <a:pt x="10800" y="4097"/>
                    </a:lnTo>
                    <a:lnTo>
                      <a:pt x="8956" y="3895"/>
                    </a:lnTo>
                    <a:lnTo>
                      <a:pt x="7376" y="3490"/>
                    </a:lnTo>
                    <a:lnTo>
                      <a:pt x="6322" y="2782"/>
                    </a:lnTo>
                    <a:lnTo>
                      <a:pt x="6059" y="2023"/>
                    </a:lnTo>
                    <a:lnTo>
                      <a:pt x="11854" y="20538"/>
                    </a:lnTo>
                  </a:path>
                </a:pathLst>
              </a:custGeom>
              <a:solidFill>
                <a:srgbClr val="00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6799" tIns="46799" rIns="46799" bIns="4679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</p:grpSp>
        <p:grpSp>
          <p:nvGrpSpPr>
            <p:cNvPr id="461" name="成组"/>
            <p:cNvGrpSpPr/>
            <p:nvPr/>
          </p:nvGrpSpPr>
          <p:grpSpPr>
            <a:xfrm>
              <a:off x="304800" y="1524000"/>
              <a:ext cx="989013" cy="684213"/>
              <a:chOff x="0" y="0"/>
              <a:chExt cx="989012" cy="684212"/>
            </a:xfrm>
          </p:grpSpPr>
          <p:sp>
            <p:nvSpPr>
              <p:cNvPr id="458" name="形状"/>
              <p:cNvSpPr/>
              <p:nvPr/>
            </p:nvSpPr>
            <p:spPr>
              <a:xfrm>
                <a:off x="381000" y="0"/>
                <a:ext cx="261938" cy="677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44" y="20538"/>
                    </a:moveTo>
                    <a:lnTo>
                      <a:pt x="12305" y="21094"/>
                    </a:lnTo>
                    <a:lnTo>
                      <a:pt x="12960" y="21398"/>
                    </a:lnTo>
                    <a:lnTo>
                      <a:pt x="14269" y="21600"/>
                    </a:lnTo>
                    <a:lnTo>
                      <a:pt x="14793" y="21600"/>
                    </a:lnTo>
                    <a:lnTo>
                      <a:pt x="16233" y="21398"/>
                    </a:lnTo>
                    <a:lnTo>
                      <a:pt x="16887" y="21094"/>
                    </a:lnTo>
                    <a:lnTo>
                      <a:pt x="17149" y="20538"/>
                    </a:lnTo>
                    <a:lnTo>
                      <a:pt x="17149" y="6374"/>
                    </a:lnTo>
                    <a:lnTo>
                      <a:pt x="17411" y="6171"/>
                    </a:lnTo>
                    <a:lnTo>
                      <a:pt x="18196" y="6171"/>
                    </a:lnTo>
                    <a:lnTo>
                      <a:pt x="18458" y="6374"/>
                    </a:lnTo>
                    <a:lnTo>
                      <a:pt x="18458" y="12141"/>
                    </a:lnTo>
                    <a:lnTo>
                      <a:pt x="18720" y="12646"/>
                    </a:lnTo>
                    <a:lnTo>
                      <a:pt x="20029" y="12849"/>
                    </a:lnTo>
                    <a:lnTo>
                      <a:pt x="21076" y="12646"/>
                    </a:lnTo>
                    <a:lnTo>
                      <a:pt x="21600" y="12141"/>
                    </a:lnTo>
                    <a:lnTo>
                      <a:pt x="21600" y="5261"/>
                    </a:lnTo>
                    <a:lnTo>
                      <a:pt x="21076" y="4856"/>
                    </a:lnTo>
                    <a:lnTo>
                      <a:pt x="20029" y="4654"/>
                    </a:lnTo>
                    <a:lnTo>
                      <a:pt x="1833" y="4654"/>
                    </a:lnTo>
                    <a:lnTo>
                      <a:pt x="524" y="4856"/>
                    </a:lnTo>
                    <a:lnTo>
                      <a:pt x="0" y="5261"/>
                    </a:lnTo>
                    <a:lnTo>
                      <a:pt x="0" y="12141"/>
                    </a:lnTo>
                    <a:lnTo>
                      <a:pt x="524" y="12646"/>
                    </a:lnTo>
                    <a:lnTo>
                      <a:pt x="1833" y="12849"/>
                    </a:lnTo>
                    <a:lnTo>
                      <a:pt x="2749" y="12646"/>
                    </a:lnTo>
                    <a:lnTo>
                      <a:pt x="3404" y="12141"/>
                    </a:lnTo>
                    <a:lnTo>
                      <a:pt x="3404" y="6171"/>
                    </a:lnTo>
                    <a:lnTo>
                      <a:pt x="4189" y="6171"/>
                    </a:lnTo>
                    <a:lnTo>
                      <a:pt x="4451" y="6374"/>
                    </a:lnTo>
                    <a:lnTo>
                      <a:pt x="4451" y="20538"/>
                    </a:lnTo>
                    <a:lnTo>
                      <a:pt x="4713" y="20993"/>
                    </a:lnTo>
                    <a:lnTo>
                      <a:pt x="5367" y="21398"/>
                    </a:lnTo>
                    <a:lnTo>
                      <a:pt x="6676" y="21600"/>
                    </a:lnTo>
                    <a:lnTo>
                      <a:pt x="7331" y="21600"/>
                    </a:lnTo>
                    <a:lnTo>
                      <a:pt x="8640" y="21398"/>
                    </a:lnTo>
                    <a:lnTo>
                      <a:pt x="9295" y="20993"/>
                    </a:lnTo>
                    <a:lnTo>
                      <a:pt x="9818" y="20538"/>
                    </a:lnTo>
                    <a:lnTo>
                      <a:pt x="9818" y="13051"/>
                    </a:lnTo>
                    <a:lnTo>
                      <a:pt x="10080" y="12748"/>
                    </a:lnTo>
                    <a:lnTo>
                      <a:pt x="10865" y="12596"/>
                    </a:lnTo>
                    <a:lnTo>
                      <a:pt x="11782" y="12748"/>
                    </a:lnTo>
                    <a:lnTo>
                      <a:pt x="12044" y="13051"/>
                    </a:lnTo>
                    <a:lnTo>
                      <a:pt x="12044" y="20538"/>
                    </a:lnTo>
                    <a:lnTo>
                      <a:pt x="5891" y="2023"/>
                    </a:lnTo>
                    <a:lnTo>
                      <a:pt x="6415" y="1265"/>
                    </a:lnTo>
                    <a:lnTo>
                      <a:pt x="7593" y="607"/>
                    </a:lnTo>
                    <a:lnTo>
                      <a:pt x="9033" y="101"/>
                    </a:lnTo>
                    <a:lnTo>
                      <a:pt x="10865" y="0"/>
                    </a:lnTo>
                    <a:lnTo>
                      <a:pt x="12698" y="101"/>
                    </a:lnTo>
                    <a:lnTo>
                      <a:pt x="14269" y="607"/>
                    </a:lnTo>
                    <a:lnTo>
                      <a:pt x="15447" y="1265"/>
                    </a:lnTo>
                    <a:lnTo>
                      <a:pt x="15709" y="2023"/>
                    </a:lnTo>
                    <a:lnTo>
                      <a:pt x="15447" y="2782"/>
                    </a:lnTo>
                    <a:lnTo>
                      <a:pt x="14269" y="3490"/>
                    </a:lnTo>
                    <a:lnTo>
                      <a:pt x="12698" y="3895"/>
                    </a:lnTo>
                    <a:lnTo>
                      <a:pt x="10865" y="4097"/>
                    </a:lnTo>
                    <a:lnTo>
                      <a:pt x="9033" y="3895"/>
                    </a:lnTo>
                    <a:lnTo>
                      <a:pt x="7593" y="3490"/>
                    </a:lnTo>
                    <a:lnTo>
                      <a:pt x="6415" y="2782"/>
                    </a:lnTo>
                    <a:lnTo>
                      <a:pt x="5891" y="2023"/>
                    </a:lnTo>
                    <a:lnTo>
                      <a:pt x="12044" y="20538"/>
                    </a:lnTo>
                  </a:path>
                </a:pathLst>
              </a:custGeom>
              <a:solidFill>
                <a:srgbClr val="00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6799" tIns="46799" rIns="46799" bIns="4679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459" name="形状"/>
              <p:cNvSpPr/>
              <p:nvPr/>
            </p:nvSpPr>
            <p:spPr>
              <a:xfrm>
                <a:off x="0" y="6350"/>
                <a:ext cx="258763" cy="677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26" y="20588"/>
                    </a:moveTo>
                    <a:lnTo>
                      <a:pt x="12191" y="21094"/>
                    </a:lnTo>
                    <a:lnTo>
                      <a:pt x="12854" y="21398"/>
                    </a:lnTo>
                    <a:lnTo>
                      <a:pt x="14179" y="21600"/>
                    </a:lnTo>
                    <a:lnTo>
                      <a:pt x="14974" y="21600"/>
                    </a:lnTo>
                    <a:lnTo>
                      <a:pt x="16167" y="21398"/>
                    </a:lnTo>
                    <a:lnTo>
                      <a:pt x="17094" y="21094"/>
                    </a:lnTo>
                    <a:lnTo>
                      <a:pt x="17360" y="20588"/>
                    </a:lnTo>
                    <a:lnTo>
                      <a:pt x="17360" y="6171"/>
                    </a:lnTo>
                    <a:lnTo>
                      <a:pt x="18155" y="6171"/>
                    </a:lnTo>
                    <a:lnTo>
                      <a:pt x="18420" y="6374"/>
                    </a:lnTo>
                    <a:lnTo>
                      <a:pt x="18420" y="12191"/>
                    </a:lnTo>
                    <a:lnTo>
                      <a:pt x="18950" y="12646"/>
                    </a:lnTo>
                    <a:lnTo>
                      <a:pt x="20010" y="12849"/>
                    </a:lnTo>
                    <a:lnTo>
                      <a:pt x="21070" y="12646"/>
                    </a:lnTo>
                    <a:lnTo>
                      <a:pt x="21600" y="12191"/>
                    </a:lnTo>
                    <a:lnTo>
                      <a:pt x="21600" y="5261"/>
                    </a:lnTo>
                    <a:lnTo>
                      <a:pt x="21070" y="4856"/>
                    </a:lnTo>
                    <a:lnTo>
                      <a:pt x="20010" y="4654"/>
                    </a:lnTo>
                    <a:lnTo>
                      <a:pt x="1590" y="4654"/>
                    </a:lnTo>
                    <a:lnTo>
                      <a:pt x="265" y="4856"/>
                    </a:lnTo>
                    <a:lnTo>
                      <a:pt x="0" y="5261"/>
                    </a:lnTo>
                    <a:lnTo>
                      <a:pt x="0" y="12191"/>
                    </a:lnTo>
                    <a:lnTo>
                      <a:pt x="265" y="12646"/>
                    </a:lnTo>
                    <a:lnTo>
                      <a:pt x="1590" y="12849"/>
                    </a:lnTo>
                    <a:lnTo>
                      <a:pt x="2518" y="12646"/>
                    </a:lnTo>
                    <a:lnTo>
                      <a:pt x="3180" y="12191"/>
                    </a:lnTo>
                    <a:lnTo>
                      <a:pt x="3180" y="6374"/>
                    </a:lnTo>
                    <a:lnTo>
                      <a:pt x="3445" y="6171"/>
                    </a:lnTo>
                    <a:lnTo>
                      <a:pt x="4240" y="6171"/>
                    </a:lnTo>
                    <a:lnTo>
                      <a:pt x="4240" y="20588"/>
                    </a:lnTo>
                    <a:lnTo>
                      <a:pt x="4506" y="20993"/>
                    </a:lnTo>
                    <a:lnTo>
                      <a:pt x="5433" y="21398"/>
                    </a:lnTo>
                    <a:lnTo>
                      <a:pt x="6493" y="21600"/>
                    </a:lnTo>
                    <a:lnTo>
                      <a:pt x="7421" y="21600"/>
                    </a:lnTo>
                    <a:lnTo>
                      <a:pt x="8481" y="21398"/>
                    </a:lnTo>
                    <a:lnTo>
                      <a:pt x="9409" y="20993"/>
                    </a:lnTo>
                    <a:lnTo>
                      <a:pt x="9674" y="20588"/>
                    </a:lnTo>
                    <a:lnTo>
                      <a:pt x="9674" y="13051"/>
                    </a:lnTo>
                    <a:lnTo>
                      <a:pt x="9939" y="12748"/>
                    </a:lnTo>
                    <a:lnTo>
                      <a:pt x="10734" y="12596"/>
                    </a:lnTo>
                    <a:lnTo>
                      <a:pt x="11661" y="12748"/>
                    </a:lnTo>
                    <a:lnTo>
                      <a:pt x="11926" y="13051"/>
                    </a:lnTo>
                    <a:lnTo>
                      <a:pt x="11926" y="20588"/>
                    </a:lnTo>
                    <a:lnTo>
                      <a:pt x="5963" y="2074"/>
                    </a:lnTo>
                    <a:lnTo>
                      <a:pt x="6228" y="1265"/>
                    </a:lnTo>
                    <a:lnTo>
                      <a:pt x="7421" y="658"/>
                    </a:lnTo>
                    <a:lnTo>
                      <a:pt x="9011" y="101"/>
                    </a:lnTo>
                    <a:lnTo>
                      <a:pt x="10734" y="0"/>
                    </a:lnTo>
                    <a:lnTo>
                      <a:pt x="12589" y="101"/>
                    </a:lnTo>
                    <a:lnTo>
                      <a:pt x="14179" y="658"/>
                    </a:lnTo>
                    <a:lnTo>
                      <a:pt x="15372" y="1265"/>
                    </a:lnTo>
                    <a:lnTo>
                      <a:pt x="15637" y="2074"/>
                    </a:lnTo>
                    <a:lnTo>
                      <a:pt x="15372" y="2782"/>
                    </a:lnTo>
                    <a:lnTo>
                      <a:pt x="14179" y="3490"/>
                    </a:lnTo>
                    <a:lnTo>
                      <a:pt x="12589" y="3946"/>
                    </a:lnTo>
                    <a:lnTo>
                      <a:pt x="10734" y="4148"/>
                    </a:lnTo>
                    <a:lnTo>
                      <a:pt x="9011" y="3946"/>
                    </a:lnTo>
                    <a:lnTo>
                      <a:pt x="7421" y="3490"/>
                    </a:lnTo>
                    <a:lnTo>
                      <a:pt x="6228" y="2782"/>
                    </a:lnTo>
                    <a:lnTo>
                      <a:pt x="5963" y="2074"/>
                    </a:lnTo>
                    <a:lnTo>
                      <a:pt x="11926" y="20588"/>
                    </a:lnTo>
                  </a:path>
                </a:pathLst>
              </a:custGeom>
              <a:solidFill>
                <a:srgbClr val="00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6799" tIns="46799" rIns="46799" bIns="4679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460" name="形状"/>
              <p:cNvSpPr/>
              <p:nvPr/>
            </p:nvSpPr>
            <p:spPr>
              <a:xfrm>
                <a:off x="730250" y="0"/>
                <a:ext cx="258763" cy="677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26" y="20538"/>
                    </a:moveTo>
                    <a:lnTo>
                      <a:pt x="12191" y="21044"/>
                    </a:lnTo>
                    <a:lnTo>
                      <a:pt x="12854" y="21347"/>
                    </a:lnTo>
                    <a:lnTo>
                      <a:pt x="14179" y="21600"/>
                    </a:lnTo>
                    <a:lnTo>
                      <a:pt x="14974" y="21600"/>
                    </a:lnTo>
                    <a:lnTo>
                      <a:pt x="16167" y="21347"/>
                    </a:lnTo>
                    <a:lnTo>
                      <a:pt x="17094" y="21044"/>
                    </a:lnTo>
                    <a:lnTo>
                      <a:pt x="17360" y="20538"/>
                    </a:lnTo>
                    <a:lnTo>
                      <a:pt x="17360" y="6121"/>
                    </a:lnTo>
                    <a:lnTo>
                      <a:pt x="18155" y="6121"/>
                    </a:lnTo>
                    <a:lnTo>
                      <a:pt x="18420" y="6323"/>
                    </a:lnTo>
                    <a:lnTo>
                      <a:pt x="18420" y="12141"/>
                    </a:lnTo>
                    <a:lnTo>
                      <a:pt x="18950" y="12596"/>
                    </a:lnTo>
                    <a:lnTo>
                      <a:pt x="20010" y="12798"/>
                    </a:lnTo>
                    <a:lnTo>
                      <a:pt x="21070" y="12596"/>
                    </a:lnTo>
                    <a:lnTo>
                      <a:pt x="21600" y="12141"/>
                    </a:lnTo>
                    <a:lnTo>
                      <a:pt x="21600" y="5261"/>
                    </a:lnTo>
                    <a:lnTo>
                      <a:pt x="21070" y="4806"/>
                    </a:lnTo>
                    <a:lnTo>
                      <a:pt x="20010" y="4603"/>
                    </a:lnTo>
                    <a:lnTo>
                      <a:pt x="1590" y="4603"/>
                    </a:lnTo>
                    <a:lnTo>
                      <a:pt x="265" y="4806"/>
                    </a:lnTo>
                    <a:lnTo>
                      <a:pt x="0" y="5261"/>
                    </a:lnTo>
                    <a:lnTo>
                      <a:pt x="0" y="12141"/>
                    </a:lnTo>
                    <a:lnTo>
                      <a:pt x="265" y="12596"/>
                    </a:lnTo>
                    <a:lnTo>
                      <a:pt x="1590" y="12798"/>
                    </a:lnTo>
                    <a:lnTo>
                      <a:pt x="2518" y="12596"/>
                    </a:lnTo>
                    <a:lnTo>
                      <a:pt x="3180" y="12141"/>
                    </a:lnTo>
                    <a:lnTo>
                      <a:pt x="3180" y="6323"/>
                    </a:lnTo>
                    <a:lnTo>
                      <a:pt x="3445" y="6121"/>
                    </a:lnTo>
                    <a:lnTo>
                      <a:pt x="4240" y="6121"/>
                    </a:lnTo>
                    <a:lnTo>
                      <a:pt x="4240" y="20538"/>
                    </a:lnTo>
                    <a:lnTo>
                      <a:pt x="4506" y="20942"/>
                    </a:lnTo>
                    <a:lnTo>
                      <a:pt x="5433" y="21347"/>
                    </a:lnTo>
                    <a:lnTo>
                      <a:pt x="6493" y="21600"/>
                    </a:lnTo>
                    <a:lnTo>
                      <a:pt x="7421" y="21600"/>
                    </a:lnTo>
                    <a:lnTo>
                      <a:pt x="8481" y="21347"/>
                    </a:lnTo>
                    <a:lnTo>
                      <a:pt x="9409" y="20942"/>
                    </a:lnTo>
                    <a:lnTo>
                      <a:pt x="9674" y="20538"/>
                    </a:lnTo>
                    <a:lnTo>
                      <a:pt x="9674" y="13000"/>
                    </a:lnTo>
                    <a:lnTo>
                      <a:pt x="9939" y="12697"/>
                    </a:lnTo>
                    <a:lnTo>
                      <a:pt x="10734" y="12545"/>
                    </a:lnTo>
                    <a:lnTo>
                      <a:pt x="11661" y="12697"/>
                    </a:lnTo>
                    <a:lnTo>
                      <a:pt x="11926" y="13000"/>
                    </a:lnTo>
                    <a:lnTo>
                      <a:pt x="11926" y="20538"/>
                    </a:lnTo>
                    <a:lnTo>
                      <a:pt x="5963" y="2023"/>
                    </a:lnTo>
                    <a:lnTo>
                      <a:pt x="6228" y="1214"/>
                    </a:lnTo>
                    <a:lnTo>
                      <a:pt x="7421" y="607"/>
                    </a:lnTo>
                    <a:lnTo>
                      <a:pt x="9011" y="101"/>
                    </a:lnTo>
                    <a:lnTo>
                      <a:pt x="10734" y="0"/>
                    </a:lnTo>
                    <a:lnTo>
                      <a:pt x="12589" y="101"/>
                    </a:lnTo>
                    <a:lnTo>
                      <a:pt x="14179" y="607"/>
                    </a:lnTo>
                    <a:lnTo>
                      <a:pt x="15372" y="1214"/>
                    </a:lnTo>
                    <a:lnTo>
                      <a:pt x="15637" y="2023"/>
                    </a:lnTo>
                    <a:lnTo>
                      <a:pt x="15372" y="2732"/>
                    </a:lnTo>
                    <a:lnTo>
                      <a:pt x="14179" y="3490"/>
                    </a:lnTo>
                    <a:lnTo>
                      <a:pt x="12589" y="3895"/>
                    </a:lnTo>
                    <a:lnTo>
                      <a:pt x="10734" y="4097"/>
                    </a:lnTo>
                    <a:lnTo>
                      <a:pt x="9011" y="3895"/>
                    </a:lnTo>
                    <a:lnTo>
                      <a:pt x="7421" y="3490"/>
                    </a:lnTo>
                    <a:lnTo>
                      <a:pt x="6228" y="2732"/>
                    </a:lnTo>
                    <a:lnTo>
                      <a:pt x="5963" y="2023"/>
                    </a:lnTo>
                    <a:lnTo>
                      <a:pt x="11926" y="20538"/>
                    </a:lnTo>
                  </a:path>
                </a:pathLst>
              </a:custGeom>
              <a:solidFill>
                <a:srgbClr val="00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6799" tIns="46799" rIns="46799" bIns="4679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</p:grpSp>
        <p:grpSp>
          <p:nvGrpSpPr>
            <p:cNvPr id="464" name="成组"/>
            <p:cNvGrpSpPr/>
            <p:nvPr/>
          </p:nvGrpSpPr>
          <p:grpSpPr>
            <a:xfrm>
              <a:off x="698500" y="762000"/>
              <a:ext cx="595313" cy="684213"/>
              <a:chOff x="0" y="0"/>
              <a:chExt cx="595312" cy="684212"/>
            </a:xfrm>
          </p:grpSpPr>
          <p:sp>
            <p:nvSpPr>
              <p:cNvPr id="462" name="形状"/>
              <p:cNvSpPr/>
              <p:nvPr/>
            </p:nvSpPr>
            <p:spPr>
              <a:xfrm>
                <a:off x="0" y="0"/>
                <a:ext cx="258763" cy="677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26" y="20538"/>
                    </a:moveTo>
                    <a:lnTo>
                      <a:pt x="12191" y="21044"/>
                    </a:lnTo>
                    <a:lnTo>
                      <a:pt x="12854" y="21347"/>
                    </a:lnTo>
                    <a:lnTo>
                      <a:pt x="14179" y="21600"/>
                    </a:lnTo>
                    <a:lnTo>
                      <a:pt x="14974" y="21600"/>
                    </a:lnTo>
                    <a:lnTo>
                      <a:pt x="16167" y="21347"/>
                    </a:lnTo>
                    <a:lnTo>
                      <a:pt x="17094" y="21044"/>
                    </a:lnTo>
                    <a:lnTo>
                      <a:pt x="17360" y="20538"/>
                    </a:lnTo>
                    <a:lnTo>
                      <a:pt x="17360" y="6121"/>
                    </a:lnTo>
                    <a:lnTo>
                      <a:pt x="18155" y="6121"/>
                    </a:lnTo>
                    <a:lnTo>
                      <a:pt x="18420" y="6323"/>
                    </a:lnTo>
                    <a:lnTo>
                      <a:pt x="18420" y="12141"/>
                    </a:lnTo>
                    <a:lnTo>
                      <a:pt x="18950" y="12596"/>
                    </a:lnTo>
                    <a:lnTo>
                      <a:pt x="20010" y="12798"/>
                    </a:lnTo>
                    <a:lnTo>
                      <a:pt x="21070" y="12596"/>
                    </a:lnTo>
                    <a:lnTo>
                      <a:pt x="21600" y="12141"/>
                    </a:lnTo>
                    <a:lnTo>
                      <a:pt x="21600" y="5261"/>
                    </a:lnTo>
                    <a:lnTo>
                      <a:pt x="21070" y="4806"/>
                    </a:lnTo>
                    <a:lnTo>
                      <a:pt x="20010" y="4603"/>
                    </a:lnTo>
                    <a:lnTo>
                      <a:pt x="1590" y="4603"/>
                    </a:lnTo>
                    <a:lnTo>
                      <a:pt x="265" y="4806"/>
                    </a:lnTo>
                    <a:lnTo>
                      <a:pt x="0" y="5261"/>
                    </a:lnTo>
                    <a:lnTo>
                      <a:pt x="0" y="12141"/>
                    </a:lnTo>
                    <a:lnTo>
                      <a:pt x="265" y="12596"/>
                    </a:lnTo>
                    <a:lnTo>
                      <a:pt x="1590" y="12798"/>
                    </a:lnTo>
                    <a:lnTo>
                      <a:pt x="2518" y="12596"/>
                    </a:lnTo>
                    <a:lnTo>
                      <a:pt x="3180" y="12141"/>
                    </a:lnTo>
                    <a:lnTo>
                      <a:pt x="3180" y="6323"/>
                    </a:lnTo>
                    <a:lnTo>
                      <a:pt x="3445" y="6121"/>
                    </a:lnTo>
                    <a:lnTo>
                      <a:pt x="4240" y="6121"/>
                    </a:lnTo>
                    <a:lnTo>
                      <a:pt x="4240" y="20538"/>
                    </a:lnTo>
                    <a:lnTo>
                      <a:pt x="4506" y="20942"/>
                    </a:lnTo>
                    <a:lnTo>
                      <a:pt x="5433" y="21347"/>
                    </a:lnTo>
                    <a:lnTo>
                      <a:pt x="6493" y="21600"/>
                    </a:lnTo>
                    <a:lnTo>
                      <a:pt x="7421" y="21600"/>
                    </a:lnTo>
                    <a:lnTo>
                      <a:pt x="8481" y="21347"/>
                    </a:lnTo>
                    <a:lnTo>
                      <a:pt x="9409" y="20942"/>
                    </a:lnTo>
                    <a:lnTo>
                      <a:pt x="9674" y="20538"/>
                    </a:lnTo>
                    <a:lnTo>
                      <a:pt x="9674" y="13000"/>
                    </a:lnTo>
                    <a:lnTo>
                      <a:pt x="9939" y="12697"/>
                    </a:lnTo>
                    <a:lnTo>
                      <a:pt x="10734" y="12545"/>
                    </a:lnTo>
                    <a:lnTo>
                      <a:pt x="11661" y="12697"/>
                    </a:lnTo>
                    <a:lnTo>
                      <a:pt x="11926" y="13000"/>
                    </a:lnTo>
                    <a:lnTo>
                      <a:pt x="11926" y="20538"/>
                    </a:lnTo>
                    <a:lnTo>
                      <a:pt x="5963" y="2023"/>
                    </a:lnTo>
                    <a:lnTo>
                      <a:pt x="6228" y="1214"/>
                    </a:lnTo>
                    <a:lnTo>
                      <a:pt x="7421" y="607"/>
                    </a:lnTo>
                    <a:lnTo>
                      <a:pt x="9011" y="101"/>
                    </a:lnTo>
                    <a:lnTo>
                      <a:pt x="10734" y="0"/>
                    </a:lnTo>
                    <a:lnTo>
                      <a:pt x="12589" y="101"/>
                    </a:lnTo>
                    <a:lnTo>
                      <a:pt x="14179" y="607"/>
                    </a:lnTo>
                    <a:lnTo>
                      <a:pt x="15372" y="1214"/>
                    </a:lnTo>
                    <a:lnTo>
                      <a:pt x="15637" y="2023"/>
                    </a:lnTo>
                    <a:lnTo>
                      <a:pt x="15372" y="2732"/>
                    </a:lnTo>
                    <a:lnTo>
                      <a:pt x="14179" y="3490"/>
                    </a:lnTo>
                    <a:lnTo>
                      <a:pt x="12589" y="3895"/>
                    </a:lnTo>
                    <a:lnTo>
                      <a:pt x="10734" y="4097"/>
                    </a:lnTo>
                    <a:lnTo>
                      <a:pt x="9011" y="3895"/>
                    </a:lnTo>
                    <a:lnTo>
                      <a:pt x="7421" y="3490"/>
                    </a:lnTo>
                    <a:lnTo>
                      <a:pt x="6228" y="2732"/>
                    </a:lnTo>
                    <a:lnTo>
                      <a:pt x="5963" y="2023"/>
                    </a:lnTo>
                    <a:lnTo>
                      <a:pt x="11926" y="20538"/>
                    </a:lnTo>
                  </a:path>
                </a:pathLst>
              </a:custGeom>
              <a:solidFill>
                <a:srgbClr val="00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6799" tIns="46799" rIns="46799" bIns="4679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463" name="形状"/>
              <p:cNvSpPr/>
              <p:nvPr/>
            </p:nvSpPr>
            <p:spPr>
              <a:xfrm>
                <a:off x="336550" y="6350"/>
                <a:ext cx="258763" cy="677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26" y="20538"/>
                    </a:moveTo>
                    <a:lnTo>
                      <a:pt x="12191" y="21044"/>
                    </a:lnTo>
                    <a:lnTo>
                      <a:pt x="12854" y="21347"/>
                    </a:lnTo>
                    <a:lnTo>
                      <a:pt x="14179" y="21600"/>
                    </a:lnTo>
                    <a:lnTo>
                      <a:pt x="14974" y="21600"/>
                    </a:lnTo>
                    <a:lnTo>
                      <a:pt x="16167" y="21347"/>
                    </a:lnTo>
                    <a:lnTo>
                      <a:pt x="17094" y="21044"/>
                    </a:lnTo>
                    <a:lnTo>
                      <a:pt x="17360" y="20538"/>
                    </a:lnTo>
                    <a:lnTo>
                      <a:pt x="17360" y="6121"/>
                    </a:lnTo>
                    <a:lnTo>
                      <a:pt x="18155" y="6121"/>
                    </a:lnTo>
                    <a:lnTo>
                      <a:pt x="18420" y="6323"/>
                    </a:lnTo>
                    <a:lnTo>
                      <a:pt x="18420" y="12141"/>
                    </a:lnTo>
                    <a:lnTo>
                      <a:pt x="18950" y="12596"/>
                    </a:lnTo>
                    <a:lnTo>
                      <a:pt x="20010" y="12798"/>
                    </a:lnTo>
                    <a:lnTo>
                      <a:pt x="21070" y="12596"/>
                    </a:lnTo>
                    <a:lnTo>
                      <a:pt x="21600" y="12141"/>
                    </a:lnTo>
                    <a:lnTo>
                      <a:pt x="21600" y="5261"/>
                    </a:lnTo>
                    <a:lnTo>
                      <a:pt x="21070" y="4806"/>
                    </a:lnTo>
                    <a:lnTo>
                      <a:pt x="20010" y="4603"/>
                    </a:lnTo>
                    <a:lnTo>
                      <a:pt x="1590" y="4603"/>
                    </a:lnTo>
                    <a:lnTo>
                      <a:pt x="265" y="4806"/>
                    </a:lnTo>
                    <a:lnTo>
                      <a:pt x="0" y="5261"/>
                    </a:lnTo>
                    <a:lnTo>
                      <a:pt x="0" y="12141"/>
                    </a:lnTo>
                    <a:lnTo>
                      <a:pt x="265" y="12596"/>
                    </a:lnTo>
                    <a:lnTo>
                      <a:pt x="1590" y="12798"/>
                    </a:lnTo>
                    <a:lnTo>
                      <a:pt x="2518" y="12596"/>
                    </a:lnTo>
                    <a:lnTo>
                      <a:pt x="3180" y="12141"/>
                    </a:lnTo>
                    <a:lnTo>
                      <a:pt x="3180" y="6323"/>
                    </a:lnTo>
                    <a:lnTo>
                      <a:pt x="3445" y="6121"/>
                    </a:lnTo>
                    <a:lnTo>
                      <a:pt x="4240" y="6121"/>
                    </a:lnTo>
                    <a:lnTo>
                      <a:pt x="4240" y="20538"/>
                    </a:lnTo>
                    <a:lnTo>
                      <a:pt x="4506" y="20942"/>
                    </a:lnTo>
                    <a:lnTo>
                      <a:pt x="5433" y="21347"/>
                    </a:lnTo>
                    <a:lnTo>
                      <a:pt x="6493" y="21600"/>
                    </a:lnTo>
                    <a:lnTo>
                      <a:pt x="7421" y="21600"/>
                    </a:lnTo>
                    <a:lnTo>
                      <a:pt x="8481" y="21347"/>
                    </a:lnTo>
                    <a:lnTo>
                      <a:pt x="9409" y="20942"/>
                    </a:lnTo>
                    <a:lnTo>
                      <a:pt x="9674" y="20538"/>
                    </a:lnTo>
                    <a:lnTo>
                      <a:pt x="9674" y="13000"/>
                    </a:lnTo>
                    <a:lnTo>
                      <a:pt x="9939" y="12697"/>
                    </a:lnTo>
                    <a:lnTo>
                      <a:pt x="10734" y="12545"/>
                    </a:lnTo>
                    <a:lnTo>
                      <a:pt x="11661" y="12697"/>
                    </a:lnTo>
                    <a:lnTo>
                      <a:pt x="11926" y="13000"/>
                    </a:lnTo>
                    <a:lnTo>
                      <a:pt x="11926" y="20538"/>
                    </a:lnTo>
                    <a:lnTo>
                      <a:pt x="5963" y="2023"/>
                    </a:lnTo>
                    <a:lnTo>
                      <a:pt x="6228" y="1214"/>
                    </a:lnTo>
                    <a:lnTo>
                      <a:pt x="7421" y="607"/>
                    </a:lnTo>
                    <a:lnTo>
                      <a:pt x="9011" y="101"/>
                    </a:lnTo>
                    <a:lnTo>
                      <a:pt x="10734" y="0"/>
                    </a:lnTo>
                    <a:lnTo>
                      <a:pt x="12589" y="101"/>
                    </a:lnTo>
                    <a:lnTo>
                      <a:pt x="14179" y="607"/>
                    </a:lnTo>
                    <a:lnTo>
                      <a:pt x="15372" y="1214"/>
                    </a:lnTo>
                    <a:lnTo>
                      <a:pt x="15637" y="2023"/>
                    </a:lnTo>
                    <a:lnTo>
                      <a:pt x="15372" y="2732"/>
                    </a:lnTo>
                    <a:lnTo>
                      <a:pt x="14179" y="3490"/>
                    </a:lnTo>
                    <a:lnTo>
                      <a:pt x="12589" y="3895"/>
                    </a:lnTo>
                    <a:lnTo>
                      <a:pt x="10734" y="4097"/>
                    </a:lnTo>
                    <a:lnTo>
                      <a:pt x="9011" y="3895"/>
                    </a:lnTo>
                    <a:lnTo>
                      <a:pt x="7421" y="3490"/>
                    </a:lnTo>
                    <a:lnTo>
                      <a:pt x="6228" y="2732"/>
                    </a:lnTo>
                    <a:lnTo>
                      <a:pt x="5963" y="2023"/>
                    </a:lnTo>
                    <a:lnTo>
                      <a:pt x="11926" y="20538"/>
                    </a:lnTo>
                  </a:path>
                </a:pathLst>
              </a:custGeom>
              <a:solidFill>
                <a:srgbClr val="00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6799" tIns="46799" rIns="46799" bIns="4679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</p:grpSp>
        <p:sp>
          <p:nvSpPr>
            <p:cNvPr id="465" name="形状"/>
            <p:cNvSpPr/>
            <p:nvPr/>
          </p:nvSpPr>
          <p:spPr>
            <a:xfrm>
              <a:off x="1035050" y="0"/>
              <a:ext cx="258763" cy="677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26" y="20538"/>
                  </a:moveTo>
                  <a:lnTo>
                    <a:pt x="12191" y="21044"/>
                  </a:lnTo>
                  <a:lnTo>
                    <a:pt x="12854" y="21347"/>
                  </a:lnTo>
                  <a:lnTo>
                    <a:pt x="14179" y="21600"/>
                  </a:lnTo>
                  <a:lnTo>
                    <a:pt x="14974" y="21600"/>
                  </a:lnTo>
                  <a:lnTo>
                    <a:pt x="16167" y="21347"/>
                  </a:lnTo>
                  <a:lnTo>
                    <a:pt x="17094" y="21044"/>
                  </a:lnTo>
                  <a:lnTo>
                    <a:pt x="17360" y="20538"/>
                  </a:lnTo>
                  <a:lnTo>
                    <a:pt x="17360" y="6121"/>
                  </a:lnTo>
                  <a:lnTo>
                    <a:pt x="18155" y="6121"/>
                  </a:lnTo>
                  <a:lnTo>
                    <a:pt x="18420" y="6323"/>
                  </a:lnTo>
                  <a:lnTo>
                    <a:pt x="18420" y="12141"/>
                  </a:lnTo>
                  <a:lnTo>
                    <a:pt x="18950" y="12596"/>
                  </a:lnTo>
                  <a:lnTo>
                    <a:pt x="20010" y="12798"/>
                  </a:lnTo>
                  <a:lnTo>
                    <a:pt x="21070" y="12596"/>
                  </a:lnTo>
                  <a:lnTo>
                    <a:pt x="21600" y="12141"/>
                  </a:lnTo>
                  <a:lnTo>
                    <a:pt x="21600" y="5261"/>
                  </a:lnTo>
                  <a:lnTo>
                    <a:pt x="21070" y="4806"/>
                  </a:lnTo>
                  <a:lnTo>
                    <a:pt x="20010" y="4603"/>
                  </a:lnTo>
                  <a:lnTo>
                    <a:pt x="1590" y="4603"/>
                  </a:lnTo>
                  <a:lnTo>
                    <a:pt x="265" y="4806"/>
                  </a:lnTo>
                  <a:lnTo>
                    <a:pt x="0" y="5261"/>
                  </a:lnTo>
                  <a:lnTo>
                    <a:pt x="0" y="12141"/>
                  </a:lnTo>
                  <a:lnTo>
                    <a:pt x="265" y="12596"/>
                  </a:lnTo>
                  <a:lnTo>
                    <a:pt x="1590" y="12798"/>
                  </a:lnTo>
                  <a:lnTo>
                    <a:pt x="2518" y="12596"/>
                  </a:lnTo>
                  <a:lnTo>
                    <a:pt x="3180" y="12141"/>
                  </a:lnTo>
                  <a:lnTo>
                    <a:pt x="3180" y="6323"/>
                  </a:lnTo>
                  <a:lnTo>
                    <a:pt x="3445" y="6121"/>
                  </a:lnTo>
                  <a:lnTo>
                    <a:pt x="4240" y="6121"/>
                  </a:lnTo>
                  <a:lnTo>
                    <a:pt x="4240" y="20538"/>
                  </a:lnTo>
                  <a:lnTo>
                    <a:pt x="4506" y="20942"/>
                  </a:lnTo>
                  <a:lnTo>
                    <a:pt x="5433" y="21347"/>
                  </a:lnTo>
                  <a:lnTo>
                    <a:pt x="6493" y="21600"/>
                  </a:lnTo>
                  <a:lnTo>
                    <a:pt x="7421" y="21600"/>
                  </a:lnTo>
                  <a:lnTo>
                    <a:pt x="8481" y="21347"/>
                  </a:lnTo>
                  <a:lnTo>
                    <a:pt x="9409" y="20942"/>
                  </a:lnTo>
                  <a:lnTo>
                    <a:pt x="9674" y="20538"/>
                  </a:lnTo>
                  <a:lnTo>
                    <a:pt x="9674" y="13000"/>
                  </a:lnTo>
                  <a:lnTo>
                    <a:pt x="9939" y="12697"/>
                  </a:lnTo>
                  <a:lnTo>
                    <a:pt x="10734" y="12545"/>
                  </a:lnTo>
                  <a:lnTo>
                    <a:pt x="11661" y="12697"/>
                  </a:lnTo>
                  <a:lnTo>
                    <a:pt x="11926" y="13000"/>
                  </a:lnTo>
                  <a:lnTo>
                    <a:pt x="11926" y="20538"/>
                  </a:lnTo>
                  <a:lnTo>
                    <a:pt x="5963" y="2023"/>
                  </a:lnTo>
                  <a:lnTo>
                    <a:pt x="6228" y="1214"/>
                  </a:lnTo>
                  <a:lnTo>
                    <a:pt x="7421" y="607"/>
                  </a:lnTo>
                  <a:lnTo>
                    <a:pt x="9011" y="101"/>
                  </a:lnTo>
                  <a:lnTo>
                    <a:pt x="10734" y="0"/>
                  </a:lnTo>
                  <a:lnTo>
                    <a:pt x="12589" y="101"/>
                  </a:lnTo>
                  <a:lnTo>
                    <a:pt x="14179" y="607"/>
                  </a:lnTo>
                  <a:lnTo>
                    <a:pt x="15372" y="1214"/>
                  </a:lnTo>
                  <a:lnTo>
                    <a:pt x="15637" y="2023"/>
                  </a:lnTo>
                  <a:lnTo>
                    <a:pt x="15372" y="2732"/>
                  </a:lnTo>
                  <a:lnTo>
                    <a:pt x="14179" y="3490"/>
                  </a:lnTo>
                  <a:lnTo>
                    <a:pt x="12589" y="3895"/>
                  </a:lnTo>
                  <a:lnTo>
                    <a:pt x="10734" y="4097"/>
                  </a:lnTo>
                  <a:lnTo>
                    <a:pt x="9011" y="3895"/>
                  </a:lnTo>
                  <a:lnTo>
                    <a:pt x="7421" y="3490"/>
                  </a:lnTo>
                  <a:lnTo>
                    <a:pt x="6228" y="2732"/>
                  </a:lnTo>
                  <a:lnTo>
                    <a:pt x="5963" y="2023"/>
                  </a:lnTo>
                  <a:lnTo>
                    <a:pt x="11926" y="20538"/>
                  </a:lnTo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6799" tIns="46799" rIns="46799" bIns="4679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69" name="线性模型法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线性模型法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</a:t>
            </a:r>
          </a:p>
        </p:txBody>
      </p:sp>
      <p:pic>
        <p:nvPicPr>
          <p:cNvPr id="47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73" name="线性模型法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线性模型法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</a:t>
            </a:r>
          </a:p>
        </p:txBody>
      </p:sp>
      <p:graphicFrame>
        <p:nvGraphicFramePr>
          <p:cNvPr id="474" name="人口自然增长率的线性趋势"/>
          <p:cNvGraphicFramePr/>
          <p:nvPr/>
        </p:nvGraphicFramePr>
        <p:xfrm>
          <a:off x="651461" y="956132"/>
          <a:ext cx="7473930" cy="526365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77" name="非线性趋势分析和预测"/>
          <p:cNvSpPr txBox="1"/>
          <p:nvPr>
            <p:ph type="title"/>
          </p:nvPr>
        </p:nvSpPr>
        <p:spPr>
          <a:xfrm>
            <a:off x="685800" y="2057399"/>
            <a:ext cx="8001000" cy="1143002"/>
          </a:xfrm>
          <a:prstGeom prst="rect">
            <a:avLst/>
          </a:prstGeom>
        </p:spPr>
        <p:txBody>
          <a:bodyPr/>
          <a:lstStyle>
            <a:lvl1pPr>
              <a:defRPr b="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非线性趋势分析和预测</a:t>
            </a:r>
          </a:p>
        </p:txBody>
      </p:sp>
      <p:grpSp>
        <p:nvGrpSpPr>
          <p:cNvPr id="490" name="成组"/>
          <p:cNvGrpSpPr/>
          <p:nvPr/>
        </p:nvGrpSpPr>
        <p:grpSpPr>
          <a:xfrm>
            <a:off x="2133599" y="3124199"/>
            <a:ext cx="5252024" cy="2930111"/>
            <a:chOff x="0" y="0"/>
            <a:chExt cx="5252022" cy="2930109"/>
          </a:xfrm>
        </p:grpSpPr>
        <p:sp>
          <p:nvSpPr>
            <p:cNvPr id="478" name="形状"/>
            <p:cNvSpPr/>
            <p:nvPr/>
          </p:nvSpPr>
          <p:spPr>
            <a:xfrm>
              <a:off x="0" y="0"/>
              <a:ext cx="5218684" cy="290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493"/>
                  </a:lnTo>
                  <a:lnTo>
                    <a:pt x="0" y="21493"/>
                  </a:lnTo>
                  <a:lnTo>
                    <a:pt x="0" y="21600"/>
                  </a:lnTo>
                </a:path>
              </a:pathLst>
            </a:custGeom>
            <a:solidFill>
              <a:srgbClr val="CBCBFF"/>
            </a:solidFill>
            <a:ln w="12700" cap="flat">
              <a:noFill/>
              <a:miter lim="400000"/>
            </a:ln>
            <a:effectLst/>
          </p:spPr>
          <p:txBody>
            <a:bodyPr wrap="square" lIns="46799" tIns="46799" rIns="46799" bIns="4679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79" name="形状"/>
            <p:cNvSpPr/>
            <p:nvPr/>
          </p:nvSpPr>
          <p:spPr>
            <a:xfrm>
              <a:off x="0" y="0"/>
              <a:ext cx="5252023" cy="293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494"/>
                  </a:lnTo>
                  <a:lnTo>
                    <a:pt x="0" y="21494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6799" tIns="46799" rIns="46799" bIns="4679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80" name="线条"/>
            <p:cNvSpPr/>
            <p:nvPr/>
          </p:nvSpPr>
          <p:spPr>
            <a:xfrm flipH="1">
              <a:off x="4449762" y="0"/>
              <a:ext cx="1" cy="2916238"/>
            </a:xfrm>
            <a:prstGeom prst="line">
              <a:avLst/>
            </a:prstGeom>
            <a:noFill/>
            <a:ln w="127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1" name="线条"/>
            <p:cNvSpPr/>
            <p:nvPr/>
          </p:nvSpPr>
          <p:spPr>
            <a:xfrm flipH="1">
              <a:off x="3548062" y="0"/>
              <a:ext cx="1" cy="2916238"/>
            </a:xfrm>
            <a:prstGeom prst="line">
              <a:avLst/>
            </a:prstGeom>
            <a:noFill/>
            <a:ln w="127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2" name="线条"/>
            <p:cNvSpPr/>
            <p:nvPr/>
          </p:nvSpPr>
          <p:spPr>
            <a:xfrm flipH="1">
              <a:off x="2652712" y="14287"/>
              <a:ext cx="1" cy="2901951"/>
            </a:xfrm>
            <a:prstGeom prst="line">
              <a:avLst/>
            </a:prstGeom>
            <a:noFill/>
            <a:ln w="127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3" name="线条"/>
            <p:cNvSpPr/>
            <p:nvPr/>
          </p:nvSpPr>
          <p:spPr>
            <a:xfrm flipH="1">
              <a:off x="1773237" y="0"/>
              <a:ext cx="1" cy="2916238"/>
            </a:xfrm>
            <a:prstGeom prst="line">
              <a:avLst/>
            </a:prstGeom>
            <a:noFill/>
            <a:ln w="127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4" name="线条"/>
            <p:cNvSpPr/>
            <p:nvPr/>
          </p:nvSpPr>
          <p:spPr>
            <a:xfrm flipH="1">
              <a:off x="877887" y="0"/>
              <a:ext cx="1" cy="2900363"/>
            </a:xfrm>
            <a:prstGeom prst="line">
              <a:avLst/>
            </a:prstGeom>
            <a:noFill/>
            <a:ln w="127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5" name="线条"/>
            <p:cNvSpPr/>
            <p:nvPr/>
          </p:nvSpPr>
          <p:spPr>
            <a:xfrm>
              <a:off x="0" y="711200"/>
              <a:ext cx="5251450" cy="1"/>
            </a:xfrm>
            <a:prstGeom prst="line">
              <a:avLst/>
            </a:prstGeom>
            <a:noFill/>
            <a:ln w="127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6" name="线条"/>
            <p:cNvSpPr/>
            <p:nvPr/>
          </p:nvSpPr>
          <p:spPr>
            <a:xfrm>
              <a:off x="0" y="1254125"/>
              <a:ext cx="5251450" cy="1"/>
            </a:xfrm>
            <a:prstGeom prst="line">
              <a:avLst/>
            </a:prstGeom>
            <a:noFill/>
            <a:ln w="127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7" name="线条"/>
            <p:cNvSpPr/>
            <p:nvPr/>
          </p:nvSpPr>
          <p:spPr>
            <a:xfrm>
              <a:off x="0" y="1812925"/>
              <a:ext cx="5251450" cy="1"/>
            </a:xfrm>
            <a:prstGeom prst="line">
              <a:avLst/>
            </a:prstGeom>
            <a:noFill/>
            <a:ln w="127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8" name="线条"/>
            <p:cNvSpPr/>
            <p:nvPr/>
          </p:nvSpPr>
          <p:spPr>
            <a:xfrm>
              <a:off x="0" y="2355850"/>
              <a:ext cx="5251450" cy="1"/>
            </a:xfrm>
            <a:prstGeom prst="line">
              <a:avLst/>
            </a:prstGeom>
            <a:noFill/>
            <a:ln w="127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9" name="线条"/>
            <p:cNvSpPr/>
            <p:nvPr/>
          </p:nvSpPr>
          <p:spPr>
            <a:xfrm>
              <a:off x="306387" y="192788"/>
              <a:ext cx="4594226" cy="2493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50" fill="norm" stroke="1" extrusionOk="0">
                  <a:moveTo>
                    <a:pt x="0" y="20050"/>
                  </a:moveTo>
                  <a:cubicBezTo>
                    <a:pt x="4680" y="11020"/>
                    <a:pt x="9360" y="1991"/>
                    <a:pt x="12960" y="220"/>
                  </a:cubicBezTo>
                  <a:cubicBezTo>
                    <a:pt x="16560" y="-1550"/>
                    <a:pt x="20160" y="7893"/>
                    <a:pt x="21600" y="9427"/>
                  </a:cubicBezTo>
                </a:path>
              </a:pathLst>
            </a:custGeom>
            <a:noFill/>
            <a:ln w="38100" cap="flat">
              <a:solidFill>
                <a:srgbClr val="FF9900"/>
              </a:solidFill>
              <a:prstDash val="solid"/>
              <a:round/>
            </a:ln>
            <a:effectLst>
              <a:outerShdw sx="100000" sy="100000" kx="0" ky="0" algn="b" rotWithShape="0" blurRad="63500" dist="12700" dir="5400000">
                <a:srgbClr val="050014"/>
              </a:outerShdw>
            </a:effectLst>
          </p:spPr>
          <p:txBody>
            <a:bodyPr wrap="square" lIns="46799" tIns="46799" rIns="46799" bIns="4679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ircle/>
      </p:transition>
    </mc:Choice>
    <mc:Fallback>
      <p:transition spd="fast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93" name="现象的发展趋势为抛物线形态…"/>
          <p:cNvSpPr txBox="1"/>
          <p:nvPr>
            <p:ph type="body" sz="half" idx="1"/>
          </p:nvPr>
        </p:nvSpPr>
        <p:spPr>
          <a:xfrm>
            <a:off x="457200" y="1828800"/>
            <a:ext cx="8305800" cy="2057400"/>
          </a:xfrm>
          <a:prstGeom prst="rect">
            <a:avLst/>
          </a:prstGeom>
        </p:spPr>
        <p:txBody>
          <a:bodyPr/>
          <a:lstStyle/>
          <a:p>
            <a:pPr marL="542544" indent="-542544" algn="just" defTabSz="813816">
              <a:spcBef>
                <a:spcPts val="500"/>
              </a:spcBef>
              <a:buSzPct val="100000"/>
              <a:buAutoNum type="arabicPeriod" startAt="1"/>
              <a:defRPr sz="2492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现象的发展趋势为抛物线形态</a:t>
            </a:r>
          </a:p>
          <a:p>
            <a:pPr marL="542544" indent="-542544" algn="just" defTabSz="813816">
              <a:spcBef>
                <a:spcPts val="500"/>
              </a:spcBef>
              <a:buSzPct val="100000"/>
              <a:buAutoNum type="arabicPeriod" startAt="1"/>
              <a:defRPr sz="2492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一般形式为</a:t>
            </a:r>
          </a:p>
          <a:p>
            <a:pPr marL="542544" indent="-542544" algn="just" defTabSz="813816">
              <a:spcBef>
                <a:spcPts val="600"/>
              </a:spcBef>
              <a:buSzPct val="100000"/>
              <a:buAutoNum type="arabicPeriod" startAt="1"/>
              <a:defRPr sz="2492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</a:p>
          <a:p>
            <a:pPr marL="542544" indent="-542544" algn="just" defTabSz="813816">
              <a:spcBef>
                <a:spcPts val="500"/>
              </a:spcBef>
              <a:buSzPct val="100000"/>
              <a:buAutoNum type="arabicPeriod" startAt="3"/>
              <a:defRPr sz="2492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根据最小二乘法求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的标准方程</a:t>
            </a:r>
          </a:p>
        </p:txBody>
      </p:sp>
      <p:sp>
        <p:nvSpPr>
          <p:cNvPr id="494" name="二次曲线 (second degree curve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822959">
              <a:defRPr sz="3600">
                <a:effectLst>
                  <a:outerShdw sx="100000" sy="100000" kx="0" ky="0" algn="b" rotWithShape="0" blurRad="11430" dist="2286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二次曲线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3239">
                <a:solidFill>
                  <a:srgbClr val="FE9B03"/>
                </a:solidFill>
              </a:rPr>
              <a:t>(second degree curve) </a:t>
            </a:r>
          </a:p>
        </p:txBody>
      </p:sp>
      <p:pic>
        <p:nvPicPr>
          <p:cNvPr id="495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0" y="2819400"/>
            <a:ext cx="2819400" cy="762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496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2200" y="4038600"/>
            <a:ext cx="5181600" cy="2133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99" name="二次曲线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二次曲线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 </a:t>
            </a:r>
          </a:p>
        </p:txBody>
      </p:sp>
      <p:sp>
        <p:nvSpPr>
          <p:cNvPr id="500" name="【例】根据能源生产总量数据 ，计算出各期的趋势值和预测误差，预测2001年的能源生产总量，并将原序列和各期的趋势值序列绘制成图形进行比较"/>
          <p:cNvSpPr/>
          <p:nvPr/>
        </p:nvSpPr>
        <p:spPr>
          <a:xfrm>
            <a:off x="533400" y="1676400"/>
            <a:ext cx="8077200" cy="1645407"/>
          </a:xfrm>
          <a:prstGeom prst="rect">
            <a:avLst/>
          </a:prstGeom>
          <a:ln w="12700">
            <a:solidFill>
              <a:srgbClr val="00DFC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defRPr sz="2800">
                <a:solidFill>
                  <a:srgbClr val="FFFF9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【例】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根据能源生产总量数据 ，计算出各期的趋势值和预测误差，预测</a:t>
            </a:r>
            <a:r>
              <a:rPr>
                <a:solidFill>
                  <a:srgbClr val="FFFFFF"/>
                </a:solidFill>
              </a:rPr>
              <a:t>2001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年的能源生产总量，并将原序列和各期的趋势值序列绘制成图形进行比较 </a:t>
            </a:r>
          </a:p>
        </p:txBody>
      </p:sp>
      <p:sp>
        <p:nvSpPr>
          <p:cNvPr id="501" name="二次曲线方程：…"/>
          <p:cNvSpPr txBox="1"/>
          <p:nvPr/>
        </p:nvSpPr>
        <p:spPr>
          <a:xfrm>
            <a:off x="576600" y="3276600"/>
            <a:ext cx="8143200" cy="204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457200" indent="-457200" algn="just">
              <a:spcBef>
                <a:spcPts val="1600"/>
              </a:spcBef>
              <a:buSzPct val="100000"/>
              <a:buAutoNum type="arabicPeriod" startAt="1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二次曲线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方程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：</a:t>
            </a:r>
          </a:p>
          <a:p>
            <a:pPr marL="457200" indent="-457200" algn="just">
              <a:spcBef>
                <a:spcPts val="1600"/>
              </a:spcBef>
              <a:buSzPct val="100000"/>
              <a:buAutoNum type="arabicPeriod" startAt="1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预测的估计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标准误差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： </a:t>
            </a:r>
          </a:p>
          <a:p>
            <a:pPr marL="457200" indent="-457200" algn="just">
              <a:spcBef>
                <a:spcPts val="1600"/>
              </a:spcBef>
              <a:buSzPct val="100000"/>
              <a:buAutoNum type="arabicPeriod" startAt="1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2001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年能源生产总量的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预测值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： </a:t>
            </a:r>
          </a:p>
        </p:txBody>
      </p:sp>
      <p:pic>
        <p:nvPicPr>
          <p:cNvPr id="502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1400" y="3352800"/>
            <a:ext cx="4876800" cy="4572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503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4400" y="3962400"/>
            <a:ext cx="1949450" cy="508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504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4000" y="5029200"/>
            <a:ext cx="6781800" cy="9763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幻灯片编号"/>
          <p:cNvSpPr txBox="1"/>
          <p:nvPr>
            <p:ph type="sldNum" sz="quarter" idx="2"/>
          </p:nvPr>
        </p:nvSpPr>
        <p:spPr>
          <a:xfrm>
            <a:off x="609600" y="6172200"/>
            <a:ext cx="242863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7" name="时间序列的分类"/>
          <p:cNvSpPr txBox="1"/>
          <p:nvPr>
            <p:ph type="title"/>
          </p:nvPr>
        </p:nvSpPr>
        <p:spPr>
          <a:xfrm>
            <a:off x="1828800" y="228599"/>
            <a:ext cx="6781800" cy="1143002"/>
          </a:xfrm>
          <a:prstGeom prst="rect">
            <a:avLst/>
          </a:prstGeom>
        </p:spPr>
        <p:txBody>
          <a:bodyPr/>
          <a:lstStyle>
            <a:lvl1pPr>
              <a:defRPr b="0" sz="40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时间序列的分类</a:t>
            </a:r>
          </a:p>
        </p:txBody>
      </p:sp>
      <p:sp>
        <p:nvSpPr>
          <p:cNvPr id="198" name="平稳序列(stationary series)…"/>
          <p:cNvSpPr txBox="1"/>
          <p:nvPr>
            <p:ph type="body" idx="1"/>
          </p:nvPr>
        </p:nvSpPr>
        <p:spPr>
          <a:xfrm>
            <a:off x="457200" y="1828800"/>
            <a:ext cx="8305800" cy="4343400"/>
          </a:xfrm>
          <a:prstGeom prst="rect">
            <a:avLst/>
          </a:prstGeom>
        </p:spPr>
        <p:txBody>
          <a:bodyPr/>
          <a:lstStyle/>
          <a:p>
            <a:pPr marL="603504" indent="-603504" algn="just" defTabSz="905255">
              <a:lnSpc>
                <a:spcPct val="90000"/>
              </a:lnSpc>
              <a:buSzPct val="100000"/>
              <a:buAutoNum type="arabicPeriod" startAt="1"/>
              <a:defRPr sz="3168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平稳序列</a:t>
            </a:r>
            <a:r>
              <a:rPr>
                <a:solidFill>
                  <a:srgbClr val="FFFF91"/>
                </a:solidFill>
              </a:rPr>
              <a:t>(stationary series)</a:t>
            </a:r>
            <a:endParaRPr>
              <a:solidFill>
                <a:srgbClr val="FFFF91"/>
              </a:solidFill>
            </a:endParaRPr>
          </a:p>
          <a:p>
            <a:pPr lvl="1" marL="1207008" indent="-528066" algn="just" defTabSz="905255">
              <a:lnSpc>
                <a:spcPct val="90000"/>
              </a:lnSpc>
              <a:spcBef>
                <a:spcPts val="0"/>
              </a:spcBef>
              <a:buClr>
                <a:srgbClr val="FE9B03"/>
              </a:buClr>
              <a:defRPr sz="2772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基本上不存在趋势的序列，各观察值基本上在某个固定的水平上波动</a:t>
            </a:r>
          </a:p>
          <a:p>
            <a:pPr lvl="1" marL="1207008" indent="-528066" algn="just" defTabSz="905255">
              <a:lnSpc>
                <a:spcPct val="90000"/>
              </a:lnSpc>
              <a:spcBef>
                <a:spcPts val="0"/>
              </a:spcBef>
              <a:buClr>
                <a:srgbClr val="FE9B03"/>
              </a:buClr>
              <a:defRPr sz="2772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或虽有波动，但并不存在某种规律，而其波动可以看成是随机的 </a:t>
            </a:r>
          </a:p>
          <a:p>
            <a:pPr marL="603504" indent="-603504" algn="just" defTabSz="905255">
              <a:lnSpc>
                <a:spcPct val="90000"/>
              </a:lnSpc>
              <a:buClr>
                <a:srgbClr val="FFFFFF"/>
              </a:buClr>
              <a:buSzPct val="100000"/>
              <a:buAutoNum type="arabicPeriod" startAt="2"/>
              <a:defRPr sz="3168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非平稳序列</a:t>
            </a:r>
            <a:r>
              <a:t> </a:t>
            </a:r>
            <a:r>
              <a:rPr>
                <a:solidFill>
                  <a:srgbClr val="FFFF91"/>
                </a:solidFill>
              </a:rPr>
              <a:t>(non-stationary series)</a:t>
            </a:r>
            <a:endParaRPr>
              <a:solidFill>
                <a:srgbClr val="FFFF91"/>
              </a:solidFill>
            </a:endParaRPr>
          </a:p>
          <a:p>
            <a:pPr lvl="1" marL="1207008" indent="-528066" algn="just" defTabSz="905255">
              <a:lnSpc>
                <a:spcPct val="90000"/>
              </a:lnSpc>
              <a:spcBef>
                <a:spcPts val="0"/>
              </a:spcBef>
              <a:buClr>
                <a:srgbClr val="FE9B03"/>
              </a:buClr>
              <a:buSzPct val="100000"/>
              <a:buChar char="▪"/>
              <a:defRPr sz="2772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有趋势的序列</a:t>
            </a:r>
          </a:p>
          <a:p>
            <a:pPr lvl="2" marL="1527619" indent="-452627" algn="just" defTabSz="905255">
              <a:lnSpc>
                <a:spcPct val="90000"/>
              </a:lnSpc>
              <a:spcBef>
                <a:spcPts val="0"/>
              </a:spcBef>
              <a:buClr>
                <a:srgbClr val="00DFCA"/>
              </a:buClr>
              <a:buSzPct val="100000"/>
              <a:buChar char="•"/>
              <a:defRPr sz="2376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线性的，非线性的 </a:t>
            </a:r>
          </a:p>
          <a:p>
            <a:pPr lvl="1" marL="1207008" indent="-528066" algn="just" defTabSz="905255">
              <a:lnSpc>
                <a:spcPct val="90000"/>
              </a:lnSpc>
              <a:spcBef>
                <a:spcPts val="0"/>
              </a:spcBef>
              <a:buClr>
                <a:srgbClr val="FE9B03"/>
              </a:buClr>
              <a:buSzPct val="100000"/>
              <a:buChar char="▪"/>
              <a:defRPr sz="2772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有趋势、季节性和周期性的复合型序列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0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8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07" name="二次曲线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二次曲线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</a:t>
            </a:r>
          </a:p>
        </p:txBody>
      </p:sp>
      <p:pic>
        <p:nvPicPr>
          <p:cNvPr id="50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11" name="二次曲线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二次曲线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</a:t>
            </a:r>
          </a:p>
        </p:txBody>
      </p:sp>
      <p:graphicFrame>
        <p:nvGraphicFramePr>
          <p:cNvPr id="512" name="能源总产量的二次曲线趋势"/>
          <p:cNvGraphicFramePr/>
          <p:nvPr/>
        </p:nvGraphicFramePr>
        <p:xfrm>
          <a:off x="981859" y="1197292"/>
          <a:ext cx="7332267" cy="514074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15" name="用于描述以几何级数递增或递减的现象…"/>
          <p:cNvSpPr txBox="1"/>
          <p:nvPr>
            <p:ph type="body" sz="half" idx="1"/>
          </p:nvPr>
        </p:nvSpPr>
        <p:spPr>
          <a:xfrm>
            <a:off x="381000" y="1828800"/>
            <a:ext cx="8458200" cy="2057400"/>
          </a:xfrm>
          <a:prstGeom prst="rect">
            <a:avLst/>
          </a:prstGeom>
        </p:spPr>
        <p:txBody>
          <a:bodyPr/>
          <a:lstStyle/>
          <a:p>
            <a:pPr marL="609600" indent="-609600" algn="just">
              <a:buSzPct val="100000"/>
              <a:buAutoNum type="arabicPeriod" startAt="1"/>
            </a:pPr>
            <a:r>
              <a:rPr>
                <a:latin typeface="宋体"/>
                <a:ea typeface="宋体"/>
                <a:cs typeface="宋体"/>
                <a:sym typeface="宋体"/>
              </a:rPr>
              <a:t>用于描述以几何级数递增或递减的现象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609600" indent="-609600" algn="just">
              <a:buSzPct val="100000"/>
              <a:buAutoNum type="arabicPeriod" startAt="1"/>
            </a:pPr>
            <a:r>
              <a:rPr>
                <a:latin typeface="宋体"/>
                <a:ea typeface="宋体"/>
                <a:cs typeface="宋体"/>
                <a:sym typeface="宋体"/>
              </a:rPr>
              <a:t>一般形式为</a:t>
            </a:r>
          </a:p>
        </p:txBody>
      </p:sp>
      <p:sp>
        <p:nvSpPr>
          <p:cNvPr id="516" name="指数曲线 (exponential curve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822959">
              <a:defRPr sz="3600">
                <a:effectLst>
                  <a:outerShdw sx="100000" sy="100000" kx="0" ky="0" algn="b" rotWithShape="0" blurRad="11430" dist="2286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指数曲线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3239">
                <a:solidFill>
                  <a:srgbClr val="FE9B03"/>
                </a:solidFill>
              </a:rPr>
              <a:t>(exponential curve) </a:t>
            </a:r>
          </a:p>
        </p:txBody>
      </p:sp>
      <p:sp>
        <p:nvSpPr>
          <p:cNvPr id="517" name="a，b为未知常数…"/>
          <p:cNvSpPr txBox="1"/>
          <p:nvPr/>
        </p:nvSpPr>
        <p:spPr>
          <a:xfrm>
            <a:off x="1112838" y="4038600"/>
            <a:ext cx="7451724" cy="2422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marL="609600" indent="-609600" algn="just">
              <a:spcBef>
                <a:spcPts val="600"/>
              </a:spcBef>
              <a:buClr>
                <a:srgbClr val="FE9B03"/>
              </a:buClr>
              <a:buSzPct val="100000"/>
              <a:buChar char="▪"/>
              <a:defRPr i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</a:t>
            </a:r>
            <a:r>
              <a:rPr i="0"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t>b</a:t>
            </a:r>
            <a:r>
              <a:rPr i="0">
                <a:latin typeface="宋体"/>
                <a:ea typeface="宋体"/>
                <a:cs typeface="宋体"/>
                <a:sym typeface="宋体"/>
              </a:rPr>
              <a:t>为未知常数</a:t>
            </a:r>
          </a:p>
          <a:p>
            <a:pPr marL="609600" indent="-609600" algn="just">
              <a:spcBef>
                <a:spcPts val="600"/>
              </a:spcBef>
              <a:buClr>
                <a:srgbClr val="FE9B03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若</a:t>
            </a:r>
            <a:r>
              <a:rPr i="1"/>
              <a:t>b</a:t>
            </a:r>
            <a:r>
              <a:t>&gt;1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，增长率随着时间</a:t>
            </a:r>
            <a:r>
              <a:rPr i="1"/>
              <a:t>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的增加而增加</a:t>
            </a:r>
          </a:p>
          <a:p>
            <a:pPr marL="609600" indent="-609600" algn="just">
              <a:spcBef>
                <a:spcPts val="600"/>
              </a:spcBef>
              <a:buClr>
                <a:srgbClr val="FE9B03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若</a:t>
            </a:r>
            <a:r>
              <a:rPr i="1"/>
              <a:t>b</a:t>
            </a:r>
            <a:r>
              <a:t>&lt;1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，增长率随着时间</a:t>
            </a:r>
            <a:r>
              <a:rPr i="1"/>
              <a:t>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的增加而降低</a:t>
            </a:r>
          </a:p>
          <a:p>
            <a:pPr marL="609600" indent="-609600" algn="just">
              <a:spcBef>
                <a:spcPts val="600"/>
              </a:spcBef>
              <a:buClr>
                <a:srgbClr val="FE9B03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若</a:t>
            </a:r>
            <a:r>
              <a:rPr i="1"/>
              <a:t>a</a:t>
            </a:r>
            <a:r>
              <a:t>&gt;0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i="1"/>
              <a:t>b</a:t>
            </a:r>
            <a:r>
              <a:t>&lt;1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，趋势值逐渐降低到以</a:t>
            </a:r>
            <a:r>
              <a:t>0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为极限</a:t>
            </a:r>
          </a:p>
        </p:txBody>
      </p:sp>
      <p:pic>
        <p:nvPicPr>
          <p:cNvPr id="518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4600" y="3200400"/>
            <a:ext cx="1471613" cy="6873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21" name="指数曲线 (a，b 的求解方法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指数曲线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i="1" sz="2844">
                <a:solidFill>
                  <a:srgbClr val="FE9B03"/>
                </a:solidFill>
              </a:rPr>
              <a:t>a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i="1" sz="2844">
                <a:solidFill>
                  <a:srgbClr val="FE9B03"/>
                </a:solidFill>
              </a:rPr>
              <a:t>b 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的求解方法</a:t>
            </a:r>
            <a:r>
              <a:rPr sz="2844">
                <a:solidFill>
                  <a:srgbClr val="FE9B03"/>
                </a:solidFill>
              </a:rPr>
              <a:t>) </a:t>
            </a:r>
          </a:p>
        </p:txBody>
      </p:sp>
      <p:pic>
        <p:nvPicPr>
          <p:cNvPr id="522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3429000"/>
            <a:ext cx="5181600" cy="1524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sp>
        <p:nvSpPr>
          <p:cNvPr id="523" name="采取“线性化”手段将其化为对数直线形式…"/>
          <p:cNvSpPr txBox="1"/>
          <p:nvPr>
            <p:ph type="body" idx="1"/>
          </p:nvPr>
        </p:nvSpPr>
        <p:spPr>
          <a:xfrm>
            <a:off x="533400" y="1828800"/>
            <a:ext cx="8153400" cy="4191000"/>
          </a:xfrm>
          <a:prstGeom prst="rect">
            <a:avLst/>
          </a:prstGeom>
        </p:spPr>
        <p:txBody>
          <a:bodyPr/>
          <a:lstStyle/>
          <a:p>
            <a:pPr marL="525780" indent="-525780" algn="just" defTabSz="841247">
              <a:lnSpc>
                <a:spcPct val="90000"/>
              </a:lnSpc>
              <a:buSzPct val="100000"/>
              <a:buAutoNum type="arabicPeriod" startAt="1"/>
              <a:defRPr sz="2944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采取</a:t>
            </a:r>
            <a:r>
              <a:t>“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线性化</a:t>
            </a:r>
            <a:r>
              <a:t>”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手段将其化为对数直线形式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525780" indent="-525780" algn="just" defTabSz="841247">
              <a:lnSpc>
                <a:spcPct val="90000"/>
              </a:lnSpc>
              <a:buSzPct val="100000"/>
              <a:buAutoNum type="arabicPeriod" startAt="1"/>
              <a:defRPr sz="2944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根据最小二乘法，得到求解 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lg</a:t>
            </a:r>
            <a:r>
              <a:rPr b="1"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、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lg</a:t>
            </a:r>
            <a:r>
              <a:rPr b="1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的标准方程为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5780" indent="-525780" algn="just" defTabSz="841247">
              <a:lnSpc>
                <a:spcPct val="90000"/>
              </a:lnSpc>
              <a:buSzPct val="100000"/>
              <a:buAutoNum type="arabicPeriod" startAt="1"/>
              <a:defRPr sz="2944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25780" indent="-525780" algn="just" defTabSz="841247">
              <a:lnSpc>
                <a:spcPct val="90000"/>
              </a:lnSpc>
              <a:buSzPct val="100000"/>
              <a:buAutoNum type="arabicPeriod" startAt="4"/>
              <a:defRPr sz="2944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25780" indent="-525780" algn="just" defTabSz="841247">
              <a:lnSpc>
                <a:spcPct val="90000"/>
              </a:lnSpc>
              <a:buSzPct val="100000"/>
              <a:buAutoNum type="arabicPeriod" startAt="5"/>
              <a:defRPr sz="2944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25780" indent="-525780" algn="just" defTabSz="841247">
              <a:lnSpc>
                <a:spcPct val="90000"/>
              </a:lnSpc>
              <a:buSzPct val="100000"/>
              <a:buAutoNum type="arabicPeriod" startAt="3"/>
              <a:defRPr sz="2944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求出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lg</a:t>
            </a:r>
            <a:r>
              <a:rPr b="1"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和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lg</a:t>
            </a:r>
            <a:r>
              <a:rPr b="1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后，再取其反对数，即得算术形式的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和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26" name="指数曲线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指数曲线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 </a:t>
            </a:r>
          </a:p>
        </p:txBody>
      </p:sp>
      <p:sp>
        <p:nvSpPr>
          <p:cNvPr id="527" name="【例】根据人均GDP数据，确定指数曲线方程，计算出各期的趋势值和预测误差，预测2001年的人均GDP，并将原序列和各期的趋势值序列绘制成图形进行比较"/>
          <p:cNvSpPr/>
          <p:nvPr/>
        </p:nvSpPr>
        <p:spPr>
          <a:xfrm>
            <a:off x="533400" y="1676400"/>
            <a:ext cx="8077200" cy="2173201"/>
          </a:xfrm>
          <a:prstGeom prst="rect">
            <a:avLst/>
          </a:prstGeom>
          <a:ln w="12700">
            <a:solidFill>
              <a:srgbClr val="00DFC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defRPr sz="2800">
                <a:solidFill>
                  <a:srgbClr val="FFFF9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【例】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根据人均</a:t>
            </a:r>
            <a:r>
              <a:rPr>
                <a:solidFill>
                  <a:srgbClr val="FFFFFF"/>
                </a:solidFill>
              </a:rPr>
              <a:t>GDP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数据，确定指数曲线方程，计算出各期的趋势值和预测误差，预测</a:t>
            </a:r>
            <a:r>
              <a:rPr>
                <a:solidFill>
                  <a:srgbClr val="FFFFFF"/>
                </a:solidFill>
              </a:rPr>
              <a:t>2001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年的人均</a:t>
            </a:r>
            <a:r>
              <a:rPr>
                <a:solidFill>
                  <a:srgbClr val="FFFFFF"/>
                </a:solidFill>
              </a:rPr>
              <a:t>GDP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，并将原序列和各期的趋势值序列绘制成图形进行比较 </a:t>
            </a:r>
          </a:p>
        </p:txBody>
      </p:sp>
      <p:sp>
        <p:nvSpPr>
          <p:cNvPr id="528" name="指数曲线趋势方程：…"/>
          <p:cNvSpPr txBox="1"/>
          <p:nvPr/>
        </p:nvSpPr>
        <p:spPr>
          <a:xfrm>
            <a:off x="576600" y="3532187"/>
            <a:ext cx="8143200" cy="204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457200" indent="-457200" algn="just">
              <a:spcBef>
                <a:spcPts val="1600"/>
              </a:spcBef>
              <a:buSzPct val="100000"/>
              <a:buAutoNum type="arabicPeriod" startAt="1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指数曲线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趋势方程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：</a:t>
            </a:r>
          </a:p>
          <a:p>
            <a:pPr marL="457200" indent="-457200" algn="just">
              <a:spcBef>
                <a:spcPts val="1600"/>
              </a:spcBef>
              <a:buSzPct val="100000"/>
              <a:buAutoNum type="arabicPeriod" startAt="1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预测的估计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标准误差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： </a:t>
            </a:r>
          </a:p>
          <a:p>
            <a:pPr marL="457200" indent="-457200" algn="just">
              <a:spcBef>
                <a:spcPts val="1600"/>
              </a:spcBef>
              <a:buSzPct val="100000"/>
              <a:buAutoNum type="arabicPeriod" startAt="1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2001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年人均</a:t>
            </a:r>
            <a:r>
              <a:t>GDP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的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预测值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： </a:t>
            </a:r>
          </a:p>
        </p:txBody>
      </p:sp>
      <p:pic>
        <p:nvPicPr>
          <p:cNvPr id="529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4191000"/>
            <a:ext cx="1801813" cy="508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530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3400" y="3505200"/>
            <a:ext cx="4267200" cy="609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531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6400" y="5410200"/>
            <a:ext cx="6477000" cy="609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34" name="指数曲线 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指数曲线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) </a:t>
            </a:r>
          </a:p>
        </p:txBody>
      </p:sp>
      <p:pic>
        <p:nvPicPr>
          <p:cNvPr id="53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38" name="指数曲线 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指数曲线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)</a:t>
            </a:r>
          </a:p>
        </p:txBody>
      </p:sp>
      <p:graphicFrame>
        <p:nvGraphicFramePr>
          <p:cNvPr id="539" name="人均GDP的指数曲线趋势"/>
          <p:cNvGraphicFramePr/>
          <p:nvPr/>
        </p:nvGraphicFramePr>
        <p:xfrm>
          <a:off x="1035698" y="1132662"/>
          <a:ext cx="7269033" cy="505539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42" name="指数曲线与直线的比较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>
            <a:lvl1pPr>
              <a:defRPr b="0" sz="40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指数曲线与直线的比较</a:t>
            </a:r>
          </a:p>
        </p:txBody>
      </p:sp>
      <p:sp>
        <p:nvSpPr>
          <p:cNvPr id="543" name="比一般的趋势直线有着更广泛的应用…"/>
          <p:cNvSpPr txBox="1"/>
          <p:nvPr/>
        </p:nvSpPr>
        <p:spPr>
          <a:xfrm>
            <a:off x="503238" y="1752600"/>
            <a:ext cx="8137524" cy="3716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marL="609600" indent="-609600" algn="just">
              <a:spcBef>
                <a:spcPts val="700"/>
              </a:spcBef>
              <a:buSzPct val="100000"/>
              <a:buAutoNum type="arabicPeriod" startAt="1"/>
              <a:def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比一般的趋势直线有着更广泛的应用</a:t>
            </a:r>
          </a:p>
          <a:p>
            <a:pPr marL="609600" indent="-609600" algn="just">
              <a:spcBef>
                <a:spcPts val="700"/>
              </a:spcBef>
              <a:buSzPct val="100000"/>
              <a:buAutoNum type="arabicPeriod" startAt="1"/>
              <a:def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可以反应现象的相对发展变化程度</a:t>
            </a:r>
          </a:p>
          <a:p>
            <a:pPr lvl="1" marL="1219200" indent="-533400" algn="just">
              <a:spcBef>
                <a:spcPts val="600"/>
              </a:spcBef>
              <a:buClr>
                <a:srgbClr val="FE9B03"/>
              </a:buClr>
              <a:buSzPct val="100000"/>
              <a:buChar char="▪"/>
              <a:defRPr sz="2800">
                <a:solidFill>
                  <a:srgbClr val="F0F0F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上例中，</a:t>
            </a:r>
            <a:r>
              <a:rPr i="1">
                <a:solidFill>
                  <a:srgbClr val="FFFFB1"/>
                </a:solidFill>
              </a:rPr>
              <a:t>b</a:t>
            </a:r>
            <a:r>
              <a:rPr>
                <a:solidFill>
                  <a:srgbClr val="FFFFB1"/>
                </a:solidFill>
              </a:rPr>
              <a:t>=0.170406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表示</a:t>
            </a:r>
            <a:r>
              <a:rPr>
                <a:solidFill>
                  <a:srgbClr val="FFFFFF"/>
                </a:solidFill>
              </a:rPr>
              <a:t>1986—2000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年人均</a:t>
            </a:r>
            <a:r>
              <a:rPr>
                <a:solidFill>
                  <a:srgbClr val="FFFFFF"/>
                </a:solidFill>
              </a:rPr>
              <a:t>GDP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的年平均增长率为</a:t>
            </a:r>
            <a:r>
              <a:rPr>
                <a:solidFill>
                  <a:srgbClr val="FFFFFF"/>
                </a:solidFill>
              </a:rPr>
              <a:t>17.0406% </a:t>
            </a:r>
            <a:endParaRPr>
              <a:solidFill>
                <a:srgbClr val="FFFFFF"/>
              </a:solidFill>
            </a:endParaRPr>
          </a:p>
          <a:p>
            <a:pPr marL="609600" indent="-609600" algn="just">
              <a:spcBef>
                <a:spcPts val="700"/>
              </a:spcBef>
              <a:buSzPct val="100000"/>
              <a:buAutoNum type="arabicPeriod" startAt="1"/>
              <a:def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不同序列的指数曲线可以进行比较</a:t>
            </a:r>
          </a:p>
          <a:p>
            <a:pPr lvl="1" marL="1219200" indent="-533400" algn="just">
              <a:spcBef>
                <a:spcPts val="600"/>
              </a:spcBef>
              <a:buClr>
                <a:srgbClr val="FE9B03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比较分析相对增长程度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3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46" name="在一般指数曲线的方程上增加一个常数项K…"/>
          <p:cNvSpPr txBox="1"/>
          <p:nvPr>
            <p:ph type="body" sz="quarter" idx="1"/>
          </p:nvPr>
        </p:nvSpPr>
        <p:spPr>
          <a:xfrm>
            <a:off x="304800" y="1828800"/>
            <a:ext cx="8458200" cy="990600"/>
          </a:xfrm>
          <a:prstGeom prst="rect">
            <a:avLst/>
          </a:prstGeom>
        </p:spPr>
        <p:txBody>
          <a:bodyPr/>
          <a:lstStyle/>
          <a:p>
            <a:pPr marL="530352" indent="-530352" algn="just" defTabSz="795527">
              <a:lnSpc>
                <a:spcPct val="90000"/>
              </a:lnSpc>
              <a:spcBef>
                <a:spcPts val="500"/>
              </a:spcBef>
              <a:buSzPct val="100000"/>
              <a:buAutoNum type="arabicPeriod" startAt="1"/>
              <a:defRPr sz="2436">
                <a:effectLst>
                  <a:outerShdw sx="100000" sy="100000" kx="0" ky="0" algn="b" rotWithShape="0" blurRad="11049" dist="2209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在一般指数曲线的方程上增加一个常数项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0352" indent="-530352" algn="just" defTabSz="795527">
              <a:lnSpc>
                <a:spcPct val="90000"/>
              </a:lnSpc>
              <a:spcBef>
                <a:spcPts val="500"/>
              </a:spcBef>
              <a:buSzPct val="100000"/>
              <a:buAutoNum type="arabicPeriod" startAt="1"/>
              <a:defRPr sz="2436">
                <a:effectLst>
                  <a:outerShdw sx="100000" sy="100000" kx="0" ky="0" algn="b" rotWithShape="0" blurRad="11049" dist="2209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一般形式为</a:t>
            </a:r>
          </a:p>
        </p:txBody>
      </p:sp>
      <p:sp>
        <p:nvSpPr>
          <p:cNvPr id="547" name="修正指数曲线 (modified exponential curve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822959">
              <a:defRPr sz="3600">
                <a:effectLst>
                  <a:outerShdw sx="100000" sy="100000" kx="0" ky="0" algn="b" rotWithShape="0" blurRad="11430" dist="2286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修正指数曲线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3239">
                <a:solidFill>
                  <a:srgbClr val="FE9B03"/>
                </a:solidFill>
              </a:rPr>
              <a:t>(modified exponential curve) </a:t>
            </a:r>
          </a:p>
        </p:txBody>
      </p:sp>
      <p:sp>
        <p:nvSpPr>
          <p:cNvPr id="548" name="K，a，b 为未知常数…"/>
          <p:cNvSpPr txBox="1"/>
          <p:nvPr/>
        </p:nvSpPr>
        <p:spPr>
          <a:xfrm>
            <a:off x="2255838" y="3657599"/>
            <a:ext cx="4784724" cy="120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marL="609600" indent="-609600" algn="just">
              <a:spcBef>
                <a:spcPts val="600"/>
              </a:spcBef>
              <a:buClr>
                <a:srgbClr val="FE9B03"/>
              </a:buClr>
              <a:buSzPct val="100000"/>
              <a:buChar char="▪"/>
              <a:defRPr i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</a:t>
            </a:r>
            <a:r>
              <a:rPr i="0"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t>a</a:t>
            </a:r>
            <a:r>
              <a:rPr i="0"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t>b </a:t>
            </a:r>
            <a:r>
              <a:rPr i="0">
                <a:latin typeface="宋体"/>
                <a:ea typeface="宋体"/>
                <a:cs typeface="宋体"/>
                <a:sym typeface="宋体"/>
              </a:rPr>
              <a:t>为未知常数</a:t>
            </a:r>
          </a:p>
          <a:p>
            <a:pPr marL="609600" indent="-609600" algn="just">
              <a:spcBef>
                <a:spcPts val="600"/>
              </a:spcBef>
              <a:buClr>
                <a:srgbClr val="FE9B03"/>
              </a:buClr>
              <a:buSzPct val="100000"/>
              <a:buChar char="▪"/>
              <a:defRPr i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 </a:t>
            </a:r>
            <a:r>
              <a:rPr i="0"/>
              <a:t>&gt; 0</a:t>
            </a:r>
            <a:r>
              <a:rPr i="0"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t>a </a:t>
            </a:r>
            <a:r>
              <a:rPr i="0"/>
              <a:t>≠ 0</a:t>
            </a:r>
            <a:r>
              <a:rPr i="0"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i="0"/>
              <a:t>0 &lt; </a:t>
            </a:r>
            <a:r>
              <a:t>b </a:t>
            </a:r>
            <a:r>
              <a:rPr i="0"/>
              <a:t>≠ 1</a:t>
            </a:r>
          </a:p>
        </p:txBody>
      </p:sp>
      <p:sp>
        <p:nvSpPr>
          <p:cNvPr id="549" name="用于描述的现象：初期增长迅速，随后增长率逐渐降低，最终则以K为增长极限"/>
          <p:cNvSpPr txBox="1"/>
          <p:nvPr/>
        </p:nvSpPr>
        <p:spPr>
          <a:xfrm>
            <a:off x="503238" y="4800600"/>
            <a:ext cx="7908924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marL="609600" indent="-609600" algn="just">
              <a:spcBef>
                <a:spcPts val="700"/>
              </a:spcBef>
              <a:buSzPct val="100000"/>
              <a:buAutoNum type="arabicPeriod" startAt="3"/>
              <a:def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用于描述的现象：初期增长迅速，随后增长率逐渐降低，最终则以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为增长极限</a:t>
            </a:r>
          </a:p>
        </p:txBody>
      </p:sp>
      <p:pic>
        <p:nvPicPr>
          <p:cNvPr id="550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2971800"/>
            <a:ext cx="2286000" cy="762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5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1000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1000"/>
                                        <p:tgtEl>
                                          <p:spTgt spid="5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1000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1000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8" grpId="3"/>
      <p:bldP build="whole" bldLvl="1" animBg="1" rev="0" advAuto="0" spid="550" grpId="2"/>
      <p:bldP build="p" bldLvl="5" animBg="1" rev="0" advAuto="0" spid="549" grpId="4"/>
      <p:bldP build="p" bldLvl="1" animBg="1" rev="0" advAuto="0" spid="546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53" name="修正指数曲线 (求解k，a，b 的三和法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修正指数曲线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求解</a:t>
            </a:r>
            <a:r>
              <a:rPr i="1"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i="1"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i="1"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的三和法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)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554" name="趋势值K无法事先确定时采用…"/>
          <p:cNvSpPr txBox="1"/>
          <p:nvPr/>
        </p:nvSpPr>
        <p:spPr>
          <a:xfrm>
            <a:off x="503238" y="1981200"/>
            <a:ext cx="8137524" cy="346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marL="609600" indent="-609600" algn="just">
              <a:spcBef>
                <a:spcPts val="1900"/>
              </a:spcBef>
              <a:buSzPct val="100000"/>
              <a:buAutoNum type="arabicPeriod" startAt="1"/>
              <a:defRPr sz="3200">
                <a:solidFill>
                  <a:srgbClr val="F0F0F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趋势值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无法事先确定时采用</a:t>
            </a:r>
          </a:p>
          <a:p>
            <a:pPr marL="609600" indent="-609600" algn="just">
              <a:spcBef>
                <a:spcPts val="1900"/>
              </a:spcBef>
              <a:buSzPct val="100000"/>
              <a:buAutoNum type="arabicPeriod" startAt="1"/>
              <a:defRPr sz="3200">
                <a:solidFill>
                  <a:srgbClr val="F0F0F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将时间序列观察值等分为三个部分，每部分有</a:t>
            </a:r>
            <a:r>
              <a:rPr b="1" i="1">
                <a:solidFill>
                  <a:srgbClr val="FFFF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个时期</a:t>
            </a:r>
          </a:p>
          <a:p>
            <a:pPr marL="609600" indent="-609600" algn="just">
              <a:spcBef>
                <a:spcPts val="1900"/>
              </a:spcBef>
              <a:buSzPct val="100000"/>
              <a:buAutoNum type="arabicPeriod" startAt="1"/>
              <a:defRPr sz="3200">
                <a:solidFill>
                  <a:srgbClr val="F0F0F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令趋势值的三个局部总和分别等于原序列 观察值的三个局部总和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5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幻灯片编号"/>
          <p:cNvSpPr txBox="1"/>
          <p:nvPr>
            <p:ph type="sldNum" sz="quarter" idx="2"/>
          </p:nvPr>
        </p:nvSpPr>
        <p:spPr>
          <a:xfrm>
            <a:off x="609600" y="6172200"/>
            <a:ext cx="242863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1" name="时间序列的构成要素"/>
          <p:cNvSpPr txBox="1"/>
          <p:nvPr>
            <p:ph type="title"/>
          </p:nvPr>
        </p:nvSpPr>
        <p:spPr>
          <a:xfrm>
            <a:off x="1905000" y="228599"/>
            <a:ext cx="6781800" cy="1143002"/>
          </a:xfrm>
          <a:prstGeom prst="rect">
            <a:avLst/>
          </a:prstGeom>
        </p:spPr>
        <p:txBody>
          <a:bodyPr/>
          <a:lstStyle>
            <a:lvl1pPr>
              <a:defRPr b="0" sz="40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时间序列的构成要素</a:t>
            </a:r>
          </a:p>
        </p:txBody>
      </p:sp>
      <p:pic>
        <p:nvPicPr>
          <p:cNvPr id="202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011362"/>
            <a:ext cx="8229600" cy="3627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d"/>
      </p:transition>
    </mc:Choice>
    <mc:Fallback>
      <p:transition spd="fast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57" name="修正指数曲线 (求解k，a，b 的三和法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修正指数曲线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求解</a:t>
            </a:r>
            <a:r>
              <a:rPr i="1"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i="1"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i="1"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的三和法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)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558" name="根据三和法求得"/>
          <p:cNvSpPr txBox="1"/>
          <p:nvPr/>
        </p:nvSpPr>
        <p:spPr>
          <a:xfrm>
            <a:off x="424200" y="3124200"/>
            <a:ext cx="7914600" cy="6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marL="457200" indent="-457200">
              <a:spcBef>
                <a:spcPts val="1800"/>
              </a:spcBef>
              <a:buSzPct val="100000"/>
              <a:buAutoNum type="arabicPeriod" startAt="2"/>
              <a:defRPr sz="3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 根据三和法求得</a:t>
            </a:r>
          </a:p>
        </p:txBody>
      </p:sp>
      <p:sp>
        <p:nvSpPr>
          <p:cNvPr id="559" name="设观察值的三个局部总和分别为S1，S2，S3"/>
          <p:cNvSpPr txBox="1"/>
          <p:nvPr/>
        </p:nvSpPr>
        <p:spPr>
          <a:xfrm>
            <a:off x="424200" y="1752600"/>
            <a:ext cx="8295600" cy="671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457200" indent="-457200">
              <a:spcBef>
                <a:spcPts val="1800"/>
              </a:spcBef>
              <a:buSzPct val="100000"/>
              <a:buAutoNum type="arabicPeriod" startAt="1"/>
              <a:defRPr sz="3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 设观察值的三个局部总和分别为</a:t>
            </a:r>
            <a:r>
              <a:rPr b="1" i="1">
                <a:solidFill>
                  <a:srgbClr val="FFFF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baseline="-30000">
                <a:solidFill>
                  <a:srgbClr val="FFFF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b="1" i="1">
                <a:solidFill>
                  <a:srgbClr val="FFFF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baseline="-30000">
                <a:solidFill>
                  <a:srgbClr val="FFFF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b="1" i="1">
                <a:solidFill>
                  <a:srgbClr val="FFFF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baseline="-30000">
                <a:solidFill>
                  <a:srgbClr val="FFFF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</a:p>
        </p:txBody>
      </p:sp>
      <p:pic>
        <p:nvPicPr>
          <p:cNvPr id="560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2286000"/>
            <a:ext cx="5257800" cy="8382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561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0" y="3581400"/>
            <a:ext cx="3276600" cy="2895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59" grpId="1"/>
      <p:bldP build="whole" bldLvl="1" animBg="1" rev="0" advAuto="0" spid="561" grpId="4"/>
      <p:bldP build="whole" bldLvl="1" animBg="1" rev="0" advAuto="0" spid="560" grpId="2"/>
      <p:bldP build="p" bldLvl="5" animBg="1" rev="0" advAuto="0" spid="558" grpId="3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64" name="修正指数曲线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修正指数曲线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 </a:t>
            </a:r>
          </a:p>
        </p:txBody>
      </p:sp>
      <p:sp>
        <p:nvSpPr>
          <p:cNvPr id="565" name="【例】我国1983—2000年的糖产量数据如表。试确定修正指数曲线方程，计算出各期的趋势值和预测误差，预测2001年的糖产量，并将原序列和各期的趋势值序列绘制成图形进行比较"/>
          <p:cNvSpPr txBox="1"/>
          <p:nvPr/>
        </p:nvSpPr>
        <p:spPr>
          <a:xfrm>
            <a:off x="228600" y="1676400"/>
            <a:ext cx="2895600" cy="5307608"/>
          </a:xfrm>
          <a:prstGeom prst="rect">
            <a:avLst/>
          </a:prstGeom>
          <a:ln w="12700">
            <a:solidFill>
              <a:srgbClr val="00DFC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spcBef>
                <a:spcPts val="1500"/>
              </a:spcBef>
              <a:defRPr sz="2600">
                <a:solidFill>
                  <a:srgbClr val="FFFFB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【例】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我国</a:t>
            </a:r>
            <a:r>
              <a:rPr>
                <a:solidFill>
                  <a:srgbClr val="FFFFFF"/>
                </a:solidFill>
              </a:rPr>
              <a:t>1983—2000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年的糖产量数据如表。试确定修正指数曲线方程，计算出各期的趋势值和预测误差，预测</a:t>
            </a:r>
            <a:r>
              <a:rPr>
                <a:solidFill>
                  <a:srgbClr val="FFFFFF"/>
                </a:solidFill>
              </a:rPr>
              <a:t>2001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年的糖产量，并将原序列和各期的趋势值序列绘制成图形进行比较 </a:t>
            </a:r>
          </a:p>
        </p:txBody>
      </p:sp>
      <p:pic>
        <p:nvPicPr>
          <p:cNvPr id="56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1676400"/>
            <a:ext cx="5715000" cy="449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69" name="修正指数曲线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修正指数曲线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 </a:t>
            </a:r>
          </a:p>
        </p:txBody>
      </p:sp>
      <p:pic>
        <p:nvPicPr>
          <p:cNvPr id="57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73" name="修正指数曲线 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修正指数曲线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) </a:t>
            </a:r>
          </a:p>
        </p:txBody>
      </p:sp>
      <p:sp>
        <p:nvSpPr>
          <p:cNvPr id="574" name="解得 K，a ，b 如下"/>
          <p:cNvSpPr txBox="1"/>
          <p:nvPr/>
        </p:nvSpPr>
        <p:spPr>
          <a:xfrm>
            <a:off x="427038" y="1905000"/>
            <a:ext cx="5470524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marL="609600" indent="-609600" algn="just">
              <a:spcBef>
                <a:spcPts val="700"/>
              </a:spcBef>
              <a:defRPr sz="3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解得 </a:t>
            </a:r>
            <a:r>
              <a:rPr b="1" i="1">
                <a:solidFill>
                  <a:srgbClr val="FFFFB1"/>
                </a:solidFill>
              </a:rPr>
              <a:t>K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b="1" i="1">
                <a:solidFill>
                  <a:srgbClr val="FFFFB1"/>
                </a:solidFill>
              </a:rPr>
              <a:t>a</a:t>
            </a:r>
            <a:r>
              <a:rPr i="1">
                <a:solidFill>
                  <a:srgbClr val="FFFFB1"/>
                </a:solidFill>
              </a:rPr>
              <a:t> 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b="1" i="1">
                <a:solidFill>
                  <a:srgbClr val="FFFFB1"/>
                </a:solidFill>
              </a:rPr>
              <a:t>b</a:t>
            </a:r>
            <a:r>
              <a:t>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如下</a:t>
            </a:r>
          </a:p>
        </p:txBody>
      </p:sp>
      <p:pic>
        <p:nvPicPr>
          <p:cNvPr id="575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2743200"/>
            <a:ext cx="8153400" cy="2971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8398" dir="3806097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78" name="修正指数曲线 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修正指数曲线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) </a:t>
            </a:r>
          </a:p>
        </p:txBody>
      </p:sp>
      <p:sp>
        <p:nvSpPr>
          <p:cNvPr id="579" name="糖产量的修正指数曲线方程…"/>
          <p:cNvSpPr txBox="1"/>
          <p:nvPr/>
        </p:nvSpPr>
        <p:spPr>
          <a:xfrm>
            <a:off x="500400" y="1905000"/>
            <a:ext cx="8219400" cy="343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defRPr sz="3000">
                <a:solidFill>
                  <a:srgbClr val="00DFC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Wingdings 3"/>
                <a:ea typeface="Wingdings 3"/>
                <a:cs typeface="Wingdings 3"/>
                <a:sym typeface="Wingdings 3"/>
              </a:rPr>
              <a:t>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糖产量的修正指数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曲线方程</a:t>
            </a:r>
            <a:endParaRPr b="1">
              <a:solidFill>
                <a:srgbClr val="FFFFB1"/>
              </a:solidFill>
            </a:endParaRPr>
          </a:p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buClr>
                <a:srgbClr val="00DFCA"/>
              </a:buClr>
              <a:buSzPct val="100000"/>
              <a:buChar char=""/>
              <a:defRPr sz="3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2001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年糖产量的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预测值</a:t>
            </a:r>
            <a:endParaRPr b="1">
              <a:solidFill>
                <a:srgbClr val="FFFFB1"/>
              </a:solidFill>
            </a:endParaRPr>
          </a:p>
          <a:p>
            <a:pPr>
              <a:buSzPct val="100000"/>
              <a:buChar char=""/>
              <a:defRPr sz="3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buSzPct val="100000"/>
              <a:buChar char=""/>
              <a:defRPr sz="3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buClr>
                <a:srgbClr val="00DFCA"/>
              </a:buClr>
              <a:buSzPct val="100000"/>
              <a:buChar char=""/>
              <a:defRPr sz="3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预测的估计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标准误差</a:t>
            </a:r>
          </a:p>
        </p:txBody>
      </p:sp>
      <p:sp>
        <p:nvSpPr>
          <p:cNvPr id="580" name=""/>
          <p:cNvSpPr txBox="1"/>
          <p:nvPr/>
        </p:nvSpPr>
        <p:spPr>
          <a:xfrm>
            <a:off x="1555750" y="2514600"/>
            <a:ext cx="458788" cy="415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>
                <a:solidFill>
                  <a:srgbClr val="F0F0F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MT Extra"/>
                <a:ea typeface="MT Extra"/>
                <a:cs typeface="MT Extra"/>
                <a:sym typeface="MT Extra"/>
              </a:defRPr>
            </a:lvl1pPr>
          </a:lstStyle>
          <a:p>
            <a:pPr/>
            <a:r>
              <a:t></a:t>
            </a:r>
          </a:p>
        </p:txBody>
      </p:sp>
      <p:sp>
        <p:nvSpPr>
          <p:cNvPr id="581" name="Yt = 753.71415 – 558.37179×( 0.82187 ) t"/>
          <p:cNvSpPr txBox="1"/>
          <p:nvPr/>
        </p:nvSpPr>
        <p:spPr>
          <a:xfrm>
            <a:off x="1414800" y="2590800"/>
            <a:ext cx="6847800" cy="58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800"/>
              </a:spcBef>
              <a:defRPr b="1" i="1" sz="3000">
                <a:solidFill>
                  <a:srgbClr val="F0F0F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</a:t>
            </a:r>
            <a:r>
              <a:rPr baseline="-25000"/>
              <a:t>t</a:t>
            </a:r>
            <a:r>
              <a:t> </a:t>
            </a:r>
            <a:r>
              <a:rPr i="0"/>
              <a:t>= 753.71415 – 558.37179</a:t>
            </a:r>
            <a:r>
              <a:rPr b="0" i="0">
                <a:latin typeface="Symbol"/>
                <a:ea typeface="Symbol"/>
                <a:cs typeface="Symbol"/>
                <a:sym typeface="Symbol"/>
              </a:rPr>
              <a:t>´</a:t>
            </a:r>
            <a:r>
              <a:rPr i="0"/>
              <a:t>( 0.82187 ) </a:t>
            </a:r>
            <a:r>
              <a:rPr baseline="30000"/>
              <a:t>t</a:t>
            </a:r>
          </a:p>
        </p:txBody>
      </p:sp>
      <p:pic>
        <p:nvPicPr>
          <p:cNvPr id="582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3962400"/>
            <a:ext cx="7315200" cy="609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583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0987" y="5257800"/>
            <a:ext cx="1851026" cy="5905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86" name="修正指数曲线 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修正指数曲线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  <a:latin typeface="+mn-lt"/>
                <a:ea typeface="+mn-ea"/>
                <a:cs typeface="+mn-cs"/>
                <a:sym typeface="Arial"/>
              </a:rPr>
              <a:t>) </a:t>
            </a:r>
          </a:p>
        </p:txBody>
      </p:sp>
      <p:graphicFrame>
        <p:nvGraphicFramePr>
          <p:cNvPr id="587" name="糖产量的修正指数曲线趋势"/>
          <p:cNvGraphicFramePr/>
          <p:nvPr/>
        </p:nvGraphicFramePr>
        <p:xfrm>
          <a:off x="1116890" y="1131036"/>
          <a:ext cx="7152792" cy="511966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90" name="以英国统计学家和数学家 B·Gompertz 的名字而命名…"/>
          <p:cNvSpPr txBox="1"/>
          <p:nvPr>
            <p:ph type="body" sz="quarter" idx="1"/>
          </p:nvPr>
        </p:nvSpPr>
        <p:spPr>
          <a:xfrm>
            <a:off x="304800" y="1752600"/>
            <a:ext cx="8382000" cy="1371600"/>
          </a:xfrm>
          <a:prstGeom prst="rect">
            <a:avLst/>
          </a:prstGeom>
        </p:spPr>
        <p:txBody>
          <a:bodyPr/>
          <a:lstStyle/>
          <a:p>
            <a:pPr marL="609600" indent="-609600" algn="just">
              <a:spcBef>
                <a:spcPts val="600"/>
              </a:spcBef>
              <a:buSzPct val="100000"/>
              <a:buAutoNum type="arabicPeriod" startAt="1"/>
              <a:defRPr sz="26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以英国统计学家和数学家 </a:t>
            </a:r>
            <a:r>
              <a:t>B·Gompertz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的名字而命名</a:t>
            </a:r>
          </a:p>
          <a:p>
            <a:pPr marL="609600" indent="-609600" algn="just">
              <a:spcBef>
                <a:spcPts val="600"/>
              </a:spcBef>
              <a:buSzPct val="100000"/>
              <a:buAutoNum type="arabicPeriod" startAt="1"/>
              <a:defRPr sz="26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一般形式为</a:t>
            </a:r>
          </a:p>
        </p:txBody>
      </p:sp>
      <p:sp>
        <p:nvSpPr>
          <p:cNvPr id="591" name="Gompertz 曲线 (Gompertz curve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95527">
              <a:defRPr sz="3480">
                <a:effectLst>
                  <a:outerShdw sx="100000" sy="100000" kx="0" ky="0" algn="b" rotWithShape="0" blurRad="11049" dist="22098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Gompertz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3132">
                <a:solidFill>
                  <a:srgbClr val="FE9B03"/>
                </a:solidFill>
              </a:rPr>
              <a:t>(Gompertz curve) </a:t>
            </a:r>
          </a:p>
        </p:txBody>
      </p:sp>
      <p:sp>
        <p:nvSpPr>
          <p:cNvPr id="592" name="描述的现象：初期增长缓慢，以后逐渐加快，当达到一定程度后，增长率又逐渐下降，最后接近一条水平线…"/>
          <p:cNvSpPr txBox="1"/>
          <p:nvPr/>
        </p:nvSpPr>
        <p:spPr>
          <a:xfrm>
            <a:off x="424200" y="4191000"/>
            <a:ext cx="8448000" cy="217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457200" indent="-457200" algn="just">
              <a:spcBef>
                <a:spcPts val="1500"/>
              </a:spcBef>
              <a:buSzPct val="100000"/>
              <a:buAutoNum type="arabicPeriod" startAt="3"/>
              <a:defRPr sz="2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描述的现象：初期增长缓慢，以后逐渐加快，当达到一定程度后，增长率又逐渐下降，最后接近一条水平线</a:t>
            </a:r>
          </a:p>
          <a:p>
            <a:pPr marL="457200" indent="-457200" algn="just">
              <a:spcBef>
                <a:spcPts val="1500"/>
              </a:spcBef>
              <a:buSzPct val="100000"/>
              <a:buAutoNum type="arabicPeriod" startAt="3"/>
              <a:defRPr sz="2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两端都有渐近线，上渐近线为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t>,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下渐近线为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t>=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 0</a:t>
            </a:r>
          </a:p>
        </p:txBody>
      </p:sp>
      <p:grpSp>
        <p:nvGrpSpPr>
          <p:cNvPr id="595" name="成组"/>
          <p:cNvGrpSpPr/>
          <p:nvPr/>
        </p:nvGrpSpPr>
        <p:grpSpPr>
          <a:xfrm>
            <a:off x="2438400" y="2666999"/>
            <a:ext cx="4830762" cy="1622802"/>
            <a:chOff x="0" y="0"/>
            <a:chExt cx="4830761" cy="1622800"/>
          </a:xfrm>
        </p:grpSpPr>
        <p:sp>
          <p:nvSpPr>
            <p:cNvPr id="593" name="K，a，b为未知常数…"/>
            <p:cNvSpPr txBox="1"/>
            <p:nvPr/>
          </p:nvSpPr>
          <p:spPr>
            <a:xfrm>
              <a:off x="122238" y="609600"/>
              <a:ext cx="4708524" cy="101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/>
            <a:p>
              <a:pPr marL="609600" indent="-609600">
                <a:spcBef>
                  <a:spcPts val="500"/>
                </a:spcBef>
                <a:buClr>
                  <a:srgbClr val="FE9B03"/>
                </a:buClr>
                <a:buSzPct val="100000"/>
                <a:buChar char="▪"/>
                <a:defRPr i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K</a:t>
              </a:r>
              <a:r>
                <a:rPr i="0">
                  <a:latin typeface="宋体"/>
                  <a:ea typeface="宋体"/>
                  <a:cs typeface="宋体"/>
                  <a:sym typeface="宋体"/>
                </a:rPr>
                <a:t>，</a:t>
              </a:r>
              <a:r>
                <a:t>a</a:t>
              </a:r>
              <a:r>
                <a:rPr i="0">
                  <a:latin typeface="宋体"/>
                  <a:ea typeface="宋体"/>
                  <a:cs typeface="宋体"/>
                  <a:sym typeface="宋体"/>
                </a:rPr>
                <a:t>，</a:t>
              </a:r>
              <a:r>
                <a:t>b</a:t>
              </a:r>
              <a:r>
                <a:rPr i="0">
                  <a:latin typeface="宋体"/>
                  <a:ea typeface="宋体"/>
                  <a:cs typeface="宋体"/>
                  <a:sym typeface="宋体"/>
                </a:rPr>
                <a:t>为未知常数</a:t>
              </a:r>
            </a:p>
            <a:p>
              <a:pPr marL="609600" indent="-609600">
                <a:spcBef>
                  <a:spcPts val="500"/>
                </a:spcBef>
                <a:buClr>
                  <a:srgbClr val="FE9B03"/>
                </a:buClr>
                <a:buSzPct val="100000"/>
                <a:buChar char="▪"/>
                <a:defRPr i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K </a:t>
              </a:r>
              <a:r>
                <a:rPr i="0"/>
                <a:t>&gt; 0</a:t>
              </a:r>
              <a:r>
                <a:rPr i="0">
                  <a:latin typeface="宋体"/>
                  <a:ea typeface="宋体"/>
                  <a:cs typeface="宋体"/>
                  <a:sym typeface="宋体"/>
                </a:rPr>
                <a:t>，</a:t>
              </a:r>
              <a:r>
                <a:rPr i="0"/>
                <a:t>0 &lt; </a:t>
              </a:r>
              <a:r>
                <a:t>a </a:t>
              </a:r>
              <a:r>
                <a:rPr i="0"/>
                <a:t>≠ 1</a:t>
              </a:r>
              <a:r>
                <a:rPr i="0">
                  <a:latin typeface="宋体"/>
                  <a:ea typeface="宋体"/>
                  <a:cs typeface="宋体"/>
                  <a:sym typeface="宋体"/>
                </a:rPr>
                <a:t>，</a:t>
              </a:r>
              <a:r>
                <a:rPr i="0"/>
                <a:t>0 &lt; </a:t>
              </a:r>
              <a:r>
                <a:t>b</a:t>
              </a:r>
              <a:r>
                <a:rPr i="0"/>
                <a:t> ≠ 1</a:t>
              </a:r>
            </a:p>
          </p:txBody>
        </p:sp>
        <p:pic>
          <p:nvPicPr>
            <p:cNvPr id="594" name="image.pdf" descr="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681163" cy="72231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17960" dir="2700000">
                <a:srgbClr val="000000"/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5" grpId="3"/>
      <p:bldP build="whole" bldLvl="1" animBg="1" rev="0" advAuto="0" spid="592" grpId="2"/>
      <p:bldP build="p" bldLvl="1" animBg="1" rev="0" advAuto="0" spid="590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98" name="Gompertz 曲线 (求解K，a，b 的三和法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Gompertz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求解</a:t>
            </a:r>
            <a:r>
              <a:rPr i="1"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i="1"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i="1"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的三和法</a:t>
            </a:r>
            <a:r>
              <a:rPr sz="2844">
                <a:solidFill>
                  <a:srgbClr val="FE9B03"/>
                </a:solidFill>
              </a:rPr>
              <a:t>)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599" name="仿照修正指数曲线的常数确定方法，求出 lg a、lg K、b…"/>
          <p:cNvSpPr txBox="1"/>
          <p:nvPr/>
        </p:nvSpPr>
        <p:spPr>
          <a:xfrm>
            <a:off x="576600" y="2362200"/>
            <a:ext cx="8219400" cy="1127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457200" indent="-457200">
              <a:spcBef>
                <a:spcPts val="1400"/>
              </a:spcBef>
              <a:buSzPct val="100000"/>
              <a:buAutoNum type="arabicPeriod" startAt="2"/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仿照修正指数曲线的常数确定方法，求出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lg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、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lg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、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457200">
              <a:spcBef>
                <a:spcPts val="1400"/>
              </a:spcBef>
              <a:buSzPct val="100000"/>
              <a:buAutoNum type="arabicPeriod" startAt="3"/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取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lg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、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lg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K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的反对数求得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和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</a:p>
        </p:txBody>
      </p:sp>
      <p:grpSp>
        <p:nvGrpSpPr>
          <p:cNvPr id="602" name="成组"/>
          <p:cNvGrpSpPr/>
          <p:nvPr/>
        </p:nvGrpSpPr>
        <p:grpSpPr>
          <a:xfrm>
            <a:off x="1643400" y="4114800"/>
            <a:ext cx="4757400" cy="2514600"/>
            <a:chOff x="0" y="0"/>
            <a:chExt cx="4757399" cy="2514600"/>
          </a:xfrm>
        </p:grpSpPr>
        <p:sp>
          <p:nvSpPr>
            <p:cNvPr id="600" name="则有："/>
            <p:cNvSpPr txBox="1"/>
            <p:nvPr/>
          </p:nvSpPr>
          <p:spPr>
            <a:xfrm>
              <a:off x="0" y="539750"/>
              <a:ext cx="3318788" cy="512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spcBef>
                  <a:spcPts val="1400"/>
                </a:spcBef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则有： </a:t>
              </a:r>
            </a:p>
          </p:txBody>
        </p:sp>
        <p:pic>
          <p:nvPicPr>
            <p:cNvPr id="601" name="image.pdf" descr="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77562" y="0"/>
              <a:ext cx="3779838" cy="25146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17960" dir="2700000">
                <a:srgbClr val="000000"/>
              </a:outerShdw>
            </a:effectLst>
          </p:spPr>
        </p:pic>
      </p:grpSp>
      <p:grpSp>
        <p:nvGrpSpPr>
          <p:cNvPr id="605" name="成组"/>
          <p:cNvGrpSpPr/>
          <p:nvPr/>
        </p:nvGrpSpPr>
        <p:grpSpPr>
          <a:xfrm>
            <a:off x="576599" y="1676400"/>
            <a:ext cx="6862427" cy="611188"/>
            <a:chOff x="0" y="0"/>
            <a:chExt cx="6862425" cy="611187"/>
          </a:xfrm>
        </p:grpSpPr>
        <p:pic>
          <p:nvPicPr>
            <p:cNvPr id="603" name="image.pdf" descr="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14399" y="0"/>
              <a:ext cx="3248026" cy="6111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17960" dir="2700000">
                <a:srgbClr val="000000"/>
              </a:outerShdw>
            </a:effectLst>
          </p:spPr>
        </p:pic>
        <p:sp>
          <p:nvSpPr>
            <p:cNvPr id="604" name="将其改写为对数形式："/>
            <p:cNvSpPr txBox="1"/>
            <p:nvPr/>
          </p:nvSpPr>
          <p:spPr>
            <a:xfrm>
              <a:off x="0" y="76200"/>
              <a:ext cx="3611500" cy="512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t">
              <a:spAutoFit/>
            </a:bodyPr>
            <a:lstStyle>
              <a:lvl1pPr marL="457200" indent="-457200">
                <a:buSzPct val="100000"/>
                <a:buAutoNum type="arabicPeriod" startAt="1"/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将其改写为对数形式：</a:t>
              </a:r>
            </a:p>
          </p:txBody>
        </p:sp>
      </p:grpSp>
      <p:grpSp>
        <p:nvGrpSpPr>
          <p:cNvPr id="608" name="成组"/>
          <p:cNvGrpSpPr/>
          <p:nvPr/>
        </p:nvGrpSpPr>
        <p:grpSpPr>
          <a:xfrm>
            <a:off x="1643399" y="3276600"/>
            <a:ext cx="6510002" cy="838200"/>
            <a:chOff x="0" y="0"/>
            <a:chExt cx="6510000" cy="838200"/>
          </a:xfrm>
        </p:grpSpPr>
        <p:pic>
          <p:nvPicPr>
            <p:cNvPr id="606" name="image.pdf" descr="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94999" y="0"/>
              <a:ext cx="5715001" cy="8382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17960" dir="2700000">
                <a:srgbClr val="000000"/>
              </a:outerShdw>
            </a:effectLst>
          </p:spPr>
        </p:pic>
        <p:sp>
          <p:nvSpPr>
            <p:cNvPr id="607" name="令："/>
            <p:cNvSpPr txBox="1"/>
            <p:nvPr/>
          </p:nvSpPr>
          <p:spPr>
            <a:xfrm>
              <a:off x="0" y="152400"/>
              <a:ext cx="715900" cy="512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令：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5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5" grpId="1"/>
      <p:bldP build="whole" bldLvl="1" animBg="1" rev="0" advAuto="0" spid="608" grpId="4"/>
      <p:bldP build="p" bldLvl="5" animBg="1" rev="0" advAuto="0" spid="599" grpId="2"/>
      <p:bldP build="whole" bldLvl="1" animBg="1" rev="0" advAuto="0" spid="602" grpId="3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11" name="Gompertz 曲线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Gompertz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 </a:t>
            </a:r>
          </a:p>
        </p:txBody>
      </p:sp>
      <p:sp>
        <p:nvSpPr>
          <p:cNvPr id="612" name="【例】我国1983—2000年的糖产量数据如表。试确定修正指数曲线方程，计算出各期的趋势值和预测误差，预测2001年的糖产量，并将原序列和各期的趋势值序列绘制成图形进行比较"/>
          <p:cNvSpPr txBox="1"/>
          <p:nvPr/>
        </p:nvSpPr>
        <p:spPr>
          <a:xfrm>
            <a:off x="228600" y="1676400"/>
            <a:ext cx="2895600" cy="5307608"/>
          </a:xfrm>
          <a:prstGeom prst="rect">
            <a:avLst/>
          </a:prstGeom>
          <a:ln w="12700">
            <a:solidFill>
              <a:srgbClr val="00DFC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spcBef>
                <a:spcPts val="1500"/>
              </a:spcBef>
              <a:defRPr sz="2600">
                <a:solidFill>
                  <a:srgbClr val="FFFFB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【例】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我国</a:t>
            </a:r>
            <a:r>
              <a:rPr>
                <a:solidFill>
                  <a:srgbClr val="FFFFFF"/>
                </a:solidFill>
              </a:rPr>
              <a:t>1983—2000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年的糖产量数据如表。试确定修正指数曲线方程，计算出各期的趋势值和预测误差，预测</a:t>
            </a:r>
            <a:r>
              <a:rPr>
                <a:solidFill>
                  <a:srgbClr val="FFFFFF"/>
                </a:solidFill>
              </a:rPr>
              <a:t>2001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年的糖产量，并将原序列和各期的趋势值序列绘制成图形进行比较 </a:t>
            </a:r>
          </a:p>
        </p:txBody>
      </p:sp>
      <p:pic>
        <p:nvPicPr>
          <p:cNvPr id="61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1676400"/>
            <a:ext cx="5715000" cy="449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16" name="Gompertz 曲线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Gompertz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 </a:t>
            </a:r>
          </a:p>
        </p:txBody>
      </p:sp>
      <p:pic>
        <p:nvPicPr>
          <p:cNvPr id="61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幻灯片编号"/>
          <p:cNvSpPr txBox="1"/>
          <p:nvPr>
            <p:ph type="sldNum" sz="quarter" idx="2"/>
          </p:nvPr>
        </p:nvSpPr>
        <p:spPr>
          <a:xfrm>
            <a:off x="609600" y="6172200"/>
            <a:ext cx="242863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5" name="趋势、季节、周期、随机性"/>
          <p:cNvSpPr txBox="1"/>
          <p:nvPr>
            <p:ph type="title"/>
          </p:nvPr>
        </p:nvSpPr>
        <p:spPr>
          <a:xfrm>
            <a:off x="2057400" y="228599"/>
            <a:ext cx="6553200" cy="1143002"/>
          </a:xfrm>
          <a:prstGeom prst="rect">
            <a:avLst/>
          </a:prstGeom>
        </p:spPr>
        <p:txBody>
          <a:bodyPr/>
          <a:lstStyle>
            <a:lvl1pPr>
              <a:defRPr b="0" sz="40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趋势、季节、周期、随机性</a:t>
            </a:r>
          </a:p>
        </p:txBody>
      </p:sp>
      <p:sp>
        <p:nvSpPr>
          <p:cNvPr id="206" name="趋势(trend)…"/>
          <p:cNvSpPr txBox="1"/>
          <p:nvPr>
            <p:ph type="body" idx="1"/>
          </p:nvPr>
        </p:nvSpPr>
        <p:spPr>
          <a:xfrm>
            <a:off x="457200" y="1600200"/>
            <a:ext cx="8305800" cy="4800600"/>
          </a:xfrm>
          <a:prstGeom prst="rect">
            <a:avLst/>
          </a:prstGeom>
        </p:spPr>
        <p:txBody>
          <a:bodyPr/>
          <a:lstStyle/>
          <a:p>
            <a:pPr marL="585215" indent="-585215" algn="just" defTabSz="877823">
              <a:lnSpc>
                <a:spcPct val="90000"/>
              </a:lnSpc>
              <a:spcBef>
                <a:spcPts val="600"/>
              </a:spcBef>
              <a:buSzPct val="100000"/>
              <a:buAutoNum type="arabicPeriod" startAt="1"/>
              <a:defRPr sz="2688"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趋势</a:t>
            </a:r>
            <a:r>
              <a:rPr>
                <a:solidFill>
                  <a:srgbClr val="FFFF91"/>
                </a:solidFill>
              </a:rPr>
              <a:t>(trend)</a:t>
            </a:r>
            <a:endParaRPr>
              <a:solidFill>
                <a:srgbClr val="FFFF91"/>
              </a:solidFill>
            </a:endParaRPr>
          </a:p>
          <a:p>
            <a:pPr lvl="1" marL="1170431" indent="-512063" algn="just" defTabSz="877823">
              <a:lnSpc>
                <a:spcPct val="90000"/>
              </a:lnSpc>
              <a:spcBef>
                <a:spcPts val="0"/>
              </a:spcBef>
              <a:buClr>
                <a:srgbClr val="FE9B03"/>
              </a:buClr>
              <a:defRPr sz="2304"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呈现出某种持续向上或持续下降的状态或规律 </a:t>
            </a:r>
          </a:p>
          <a:p>
            <a:pPr marL="585215" indent="-585215" algn="just" defTabSz="87782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AutoNum type="arabicPeriod" startAt="2"/>
              <a:defRPr sz="2688"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季节性</a:t>
            </a:r>
            <a:r>
              <a:rPr>
                <a:solidFill>
                  <a:srgbClr val="FFFF91"/>
                </a:solidFill>
              </a:rPr>
              <a:t>(seasonality)</a:t>
            </a:r>
            <a:endParaRPr>
              <a:solidFill>
                <a:srgbClr val="FFFF91"/>
              </a:solidFill>
            </a:endParaRPr>
          </a:p>
          <a:p>
            <a:pPr lvl="1" marL="1170431" indent="-512063" algn="just" defTabSz="877823">
              <a:lnSpc>
                <a:spcPct val="90000"/>
              </a:lnSpc>
              <a:spcBef>
                <a:spcPts val="0"/>
              </a:spcBef>
              <a:buClr>
                <a:srgbClr val="FE9B03"/>
              </a:buClr>
              <a:buSzPct val="100000"/>
              <a:buChar char="▪"/>
              <a:defRPr sz="2304"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也称季节变动</a:t>
            </a:r>
            <a:r>
              <a:t>(Seasonal fluctuation)</a:t>
            </a:r>
          </a:p>
          <a:p>
            <a:pPr lvl="1" marL="1170431" indent="-512063" algn="just" defTabSz="877823">
              <a:lnSpc>
                <a:spcPct val="90000"/>
              </a:lnSpc>
              <a:spcBef>
                <a:spcPts val="0"/>
              </a:spcBef>
              <a:buClr>
                <a:srgbClr val="FE9B03"/>
              </a:buClr>
              <a:buSzPct val="100000"/>
              <a:buChar char="▪"/>
              <a:defRPr sz="2304"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时间序列在一年内重复出现的周期性波动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</a:t>
            </a:r>
          </a:p>
          <a:p>
            <a:pPr marL="585215" indent="-585215" algn="just" defTabSz="877823">
              <a:lnSpc>
                <a:spcPct val="90000"/>
              </a:lnSpc>
              <a:spcBef>
                <a:spcPts val="600"/>
              </a:spcBef>
              <a:buSzPct val="100000"/>
              <a:buAutoNum type="arabicPeriod" startAt="3"/>
              <a:defRPr sz="2688"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周期性</a:t>
            </a:r>
            <a:r>
              <a:rPr>
                <a:solidFill>
                  <a:srgbClr val="FFFF91"/>
                </a:solidFill>
              </a:rPr>
              <a:t>(cyclity)</a:t>
            </a:r>
            <a:r>
              <a:t> </a:t>
            </a:r>
          </a:p>
          <a:p>
            <a:pPr lvl="1" marL="1170431" indent="-512063" algn="just" defTabSz="877823">
              <a:lnSpc>
                <a:spcPct val="90000"/>
              </a:lnSpc>
              <a:spcBef>
                <a:spcPts val="0"/>
              </a:spcBef>
              <a:buClr>
                <a:srgbClr val="FE9B03"/>
              </a:buClr>
              <a:defRPr sz="2304"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也称循环波动</a:t>
            </a:r>
            <a:r>
              <a:t>(Cyclical fluctuation) </a:t>
            </a:r>
          </a:p>
          <a:p>
            <a:pPr lvl="1" marL="1170431" indent="-512063" algn="just" defTabSz="877823">
              <a:lnSpc>
                <a:spcPct val="90000"/>
              </a:lnSpc>
              <a:spcBef>
                <a:spcPts val="0"/>
              </a:spcBef>
              <a:buClr>
                <a:srgbClr val="FE9B03"/>
              </a:buClr>
              <a:defRPr sz="2304"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围绕长期趋势的一种波浪形或振荡式变动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</a:t>
            </a:r>
          </a:p>
          <a:p>
            <a:pPr marL="585215" indent="-585215" algn="just" defTabSz="877823">
              <a:lnSpc>
                <a:spcPct val="90000"/>
              </a:lnSpc>
              <a:spcBef>
                <a:spcPts val="600"/>
              </a:spcBef>
              <a:buSzPct val="100000"/>
              <a:buAutoNum type="arabicPeriod" startAt="4"/>
              <a:defRPr sz="2688"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随机性</a:t>
            </a:r>
            <a:r>
              <a:rPr>
                <a:solidFill>
                  <a:srgbClr val="FFFF91"/>
                </a:solidFill>
              </a:rPr>
              <a:t>(random)</a:t>
            </a:r>
            <a:r>
              <a:t> </a:t>
            </a:r>
          </a:p>
          <a:p>
            <a:pPr lvl="1" marL="1170431" indent="-512063" algn="just" defTabSz="877823">
              <a:lnSpc>
                <a:spcPct val="90000"/>
              </a:lnSpc>
              <a:spcBef>
                <a:spcPts val="0"/>
              </a:spcBef>
              <a:buClr>
                <a:srgbClr val="FE9B03"/>
              </a:buClr>
              <a:defRPr sz="2304"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也称不规则波动</a:t>
            </a:r>
            <a:r>
              <a:t>(Irregular variations) </a:t>
            </a:r>
          </a:p>
          <a:p>
            <a:pPr lvl="1" marL="1170431" indent="-512063" algn="just" defTabSz="877823">
              <a:lnSpc>
                <a:spcPct val="90000"/>
              </a:lnSpc>
              <a:spcBef>
                <a:spcPts val="0"/>
              </a:spcBef>
              <a:buClr>
                <a:srgbClr val="FE9B03"/>
              </a:buClr>
              <a:defRPr sz="2304"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除去趋势、周期性和季节性之后的偶然性波动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0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1000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000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1000"/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1000"/>
                                        <p:tgtEl>
                                          <p:spTgt spid="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6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20" name="Gompertz 曲线 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Gompertz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 </a:t>
            </a:r>
          </a:p>
        </p:txBody>
      </p:sp>
      <p:pic>
        <p:nvPicPr>
          <p:cNvPr id="621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676400"/>
            <a:ext cx="8610600" cy="4572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24" name="Gompertz 曲线 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Gompertz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 </a:t>
            </a:r>
          </a:p>
        </p:txBody>
      </p:sp>
      <p:sp>
        <p:nvSpPr>
          <p:cNvPr id="625" name="糖产量的Gompertz曲线方程…"/>
          <p:cNvSpPr txBox="1"/>
          <p:nvPr/>
        </p:nvSpPr>
        <p:spPr>
          <a:xfrm>
            <a:off x="652800" y="1828800"/>
            <a:ext cx="7914600" cy="3714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defRPr sz="3200">
                <a:solidFill>
                  <a:srgbClr val="00DFC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Wingdings 3"/>
                <a:ea typeface="Wingdings 3"/>
                <a:cs typeface="Wingdings 3"/>
                <a:sym typeface="Wingdings 3"/>
              </a:rPr>
              <a:t>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糖产量的</a:t>
            </a:r>
            <a:r>
              <a:rPr>
                <a:solidFill>
                  <a:srgbClr val="FFFFFF"/>
                </a:solidFill>
              </a:rPr>
              <a:t>Gompertz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曲线方程</a:t>
            </a:r>
            <a:endParaRPr b="1">
              <a:solidFill>
                <a:srgbClr val="FFFFB1"/>
              </a:solidFill>
            </a:endParaRPr>
          </a:p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defRPr sz="3200">
                <a:solidFill>
                  <a:srgbClr val="00DFC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Wingdings 3"/>
                <a:ea typeface="Wingdings 3"/>
                <a:cs typeface="Wingdings 3"/>
                <a:sym typeface="Wingdings 3"/>
              </a:rPr>
              <a:t> </a:t>
            </a:r>
            <a:r>
              <a:rPr>
                <a:solidFill>
                  <a:srgbClr val="FFFFFF"/>
                </a:solidFill>
              </a:rPr>
              <a:t>2001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年糖产量的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预测值</a:t>
            </a:r>
            <a:endParaRPr b="1">
              <a:solidFill>
                <a:srgbClr val="FFFFB1"/>
              </a:solidFill>
            </a:endParaRPr>
          </a:p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defRPr sz="3200">
                <a:solidFill>
                  <a:srgbClr val="00DFC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Wingdings 3"/>
                <a:ea typeface="Wingdings 3"/>
                <a:cs typeface="Wingdings 3"/>
                <a:sym typeface="Wingdings 3"/>
              </a:rPr>
              <a:t></a:t>
            </a:r>
            <a:r>
              <a: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预测的估计</a:t>
            </a:r>
            <a:r>
              <a:rPr>
                <a:solidFill>
                  <a:srgbClr val="FFFFB1"/>
                </a:solidFill>
                <a:latin typeface="宋体"/>
                <a:ea typeface="宋体"/>
                <a:cs typeface="宋体"/>
                <a:sym typeface="宋体"/>
              </a:rPr>
              <a:t>标准误差</a:t>
            </a:r>
          </a:p>
        </p:txBody>
      </p:sp>
      <p:pic>
        <p:nvPicPr>
          <p:cNvPr id="626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2514600"/>
            <a:ext cx="5867400" cy="685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627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800" y="4038600"/>
            <a:ext cx="6553200" cy="609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  <p:pic>
        <p:nvPicPr>
          <p:cNvPr id="628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8512" y="5410200"/>
            <a:ext cx="1817688" cy="6175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31" name="Gompertz 曲线 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Gompertz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 </a:t>
            </a:r>
          </a:p>
        </p:txBody>
      </p:sp>
      <p:graphicFrame>
        <p:nvGraphicFramePr>
          <p:cNvPr id="632" name="糖产量的Gompertz曲线趋势"/>
          <p:cNvGraphicFramePr/>
          <p:nvPr/>
        </p:nvGraphicFramePr>
        <p:xfrm>
          <a:off x="1102666" y="987786"/>
          <a:ext cx="7109561" cy="529175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35" name="罗吉斯蒂曲线 (Logistic curve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822959">
              <a:defRPr sz="3600">
                <a:effectLst>
                  <a:outerShdw sx="100000" sy="100000" kx="0" ky="0" algn="b" rotWithShape="0" blurRad="11430" dist="2286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罗吉斯蒂曲线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3239">
                <a:solidFill>
                  <a:srgbClr val="FE9B03"/>
                </a:solidFill>
              </a:rPr>
              <a:t>(Logistic curve) </a:t>
            </a:r>
          </a:p>
        </p:txBody>
      </p:sp>
      <p:sp>
        <p:nvSpPr>
          <p:cNvPr id="636" name="1838年比利时数学家 Verhulst所确定的名称…"/>
          <p:cNvSpPr txBox="1"/>
          <p:nvPr/>
        </p:nvSpPr>
        <p:spPr>
          <a:xfrm>
            <a:off x="503238" y="1905000"/>
            <a:ext cx="8366124" cy="2171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marL="609600" indent="-609600" algn="just">
              <a:spcBef>
                <a:spcPts val="1800"/>
              </a:spcBef>
              <a:buSzPct val="100000"/>
              <a:buAutoNum type="arabicPeriod" startAt="1"/>
              <a:defRPr sz="3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1838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年比利时数学家 </a:t>
            </a:r>
            <a:r>
              <a:t>Verhulst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所确定的名称</a:t>
            </a:r>
          </a:p>
          <a:p>
            <a:pPr marL="609600" indent="-609600" algn="just">
              <a:spcBef>
                <a:spcPts val="1800"/>
              </a:spcBef>
              <a:buSzPct val="100000"/>
              <a:buAutoNum type="arabicPeriod" startAt="1"/>
              <a:defRPr sz="3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该曲线所描述的现象的与</a:t>
            </a:r>
            <a:r>
              <a:t>Gompertz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曲线类似</a:t>
            </a:r>
          </a:p>
          <a:p>
            <a:pPr marL="609600" indent="-609600" algn="just">
              <a:spcBef>
                <a:spcPts val="1800"/>
              </a:spcBef>
              <a:defRPr sz="3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3. 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其曲线方程为</a:t>
            </a:r>
          </a:p>
        </p:txBody>
      </p:sp>
      <p:grpSp>
        <p:nvGrpSpPr>
          <p:cNvPr id="639" name="成组"/>
          <p:cNvGrpSpPr/>
          <p:nvPr/>
        </p:nvGrpSpPr>
        <p:grpSpPr>
          <a:xfrm>
            <a:off x="2636838" y="3962399"/>
            <a:ext cx="4556124" cy="2188777"/>
            <a:chOff x="0" y="0"/>
            <a:chExt cx="4556123" cy="2188775"/>
          </a:xfrm>
        </p:grpSpPr>
        <p:sp>
          <p:nvSpPr>
            <p:cNvPr id="637" name="K，a，b 为未知常数…"/>
            <p:cNvSpPr txBox="1"/>
            <p:nvPr/>
          </p:nvSpPr>
          <p:spPr>
            <a:xfrm>
              <a:off x="0" y="1066800"/>
              <a:ext cx="4556124" cy="11219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/>
            <a:p>
              <a:pPr marL="609600" indent="-609600" algn="just">
                <a:spcBef>
                  <a:spcPts val="600"/>
                </a:spcBef>
                <a:buClr>
                  <a:srgbClr val="FE9B03"/>
                </a:buClr>
                <a:buSzPct val="100000"/>
                <a:buChar char="▪"/>
                <a:defRPr i="1" sz="26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K</a:t>
              </a:r>
              <a:r>
                <a:rPr i="0">
                  <a:latin typeface="宋体"/>
                  <a:ea typeface="宋体"/>
                  <a:cs typeface="宋体"/>
                  <a:sym typeface="宋体"/>
                </a:rPr>
                <a:t>，</a:t>
              </a:r>
              <a:r>
                <a:t>a</a:t>
              </a:r>
              <a:r>
                <a:rPr i="0">
                  <a:latin typeface="宋体"/>
                  <a:ea typeface="宋体"/>
                  <a:cs typeface="宋体"/>
                  <a:sym typeface="宋体"/>
                </a:rPr>
                <a:t>，</a:t>
              </a:r>
              <a:r>
                <a:t>b </a:t>
              </a:r>
              <a:r>
                <a:rPr i="0">
                  <a:latin typeface="宋体"/>
                  <a:ea typeface="宋体"/>
                  <a:cs typeface="宋体"/>
                  <a:sym typeface="宋体"/>
                </a:rPr>
                <a:t>为未知常数</a:t>
              </a:r>
            </a:p>
            <a:p>
              <a:pPr marL="609600" indent="-609600" algn="just">
                <a:spcBef>
                  <a:spcPts val="600"/>
                </a:spcBef>
                <a:buClr>
                  <a:srgbClr val="FE9B03"/>
                </a:buClr>
                <a:buSzPct val="100000"/>
                <a:buChar char="▪"/>
                <a:defRPr i="1" sz="26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K </a:t>
              </a:r>
              <a:r>
                <a:rPr i="0"/>
                <a:t>&gt; 0</a:t>
              </a:r>
              <a:r>
                <a:rPr i="0">
                  <a:latin typeface="宋体"/>
                  <a:ea typeface="宋体"/>
                  <a:cs typeface="宋体"/>
                  <a:sym typeface="宋体"/>
                </a:rPr>
                <a:t>，</a:t>
              </a:r>
              <a:r>
                <a:t>a </a:t>
              </a:r>
              <a:r>
                <a:rPr i="0"/>
                <a:t>&gt; 0</a:t>
              </a:r>
              <a:r>
                <a:rPr i="0">
                  <a:latin typeface="宋体"/>
                  <a:ea typeface="宋体"/>
                  <a:cs typeface="宋体"/>
                  <a:sym typeface="宋体"/>
                </a:rPr>
                <a:t>，</a:t>
              </a:r>
              <a:r>
                <a:rPr i="0"/>
                <a:t>0 &lt; </a:t>
              </a:r>
              <a:r>
                <a:t>b </a:t>
              </a:r>
              <a:r>
                <a:rPr i="0"/>
                <a:t>≠1</a:t>
              </a:r>
            </a:p>
          </p:txBody>
        </p:sp>
        <p:pic>
          <p:nvPicPr>
            <p:cNvPr id="638" name="image.pdf" descr="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161" y="0"/>
              <a:ext cx="2312989" cy="10668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17960" dir="2700000">
                <a:srgbClr val="000000"/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36" grpId="1"/>
      <p:bldP build="whole" bldLvl="1" animBg="1" rev="0" advAuto="0" spid="639" grpId="2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42" name="Logistic 曲线 (求解k、a、b 的三和法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Logistic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曲线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求解</a:t>
            </a:r>
            <a:r>
              <a:rPr i="1"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、</a:t>
            </a:r>
            <a:r>
              <a:rPr i="1"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、</a:t>
            </a:r>
            <a:r>
              <a:rPr i="1"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的三和法</a:t>
            </a:r>
            <a:r>
              <a:rPr sz="2844">
                <a:solidFill>
                  <a:srgbClr val="FE9B03"/>
                </a:solidFill>
              </a:rPr>
              <a:t>)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643" name="取观察值Yt的倒数Yt-1…"/>
          <p:cNvSpPr txBox="1"/>
          <p:nvPr/>
        </p:nvSpPr>
        <p:spPr>
          <a:xfrm>
            <a:off x="500400" y="1752600"/>
            <a:ext cx="8219400" cy="1858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457200" indent="-457200" algn="just">
              <a:spcBef>
                <a:spcPts val="1600"/>
              </a:spcBef>
              <a:buSzPct val="100000"/>
              <a:buAutoNum type="arabicPeriod" startAt="1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取观察值</a:t>
            </a:r>
            <a:r>
              <a:rPr b="1"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b="1" baseline="-30000" i="1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的倒数</a:t>
            </a:r>
            <a:r>
              <a:rPr b="1"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b="1" baseline="-25000" i="1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1" baseline="30000"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914400" indent="-457200" algn="just">
              <a:spcBef>
                <a:spcPts val="1000"/>
              </a:spcBef>
              <a:buClr>
                <a:srgbClr val="FE9B03"/>
              </a:buClr>
              <a:buSzPct val="100000"/>
              <a:buChar char="▪"/>
              <a:defRPr sz="1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当</a:t>
            </a:r>
            <a:r>
              <a:rPr b="1" i="1"/>
              <a:t>Y</a:t>
            </a:r>
            <a:r>
              <a:rPr b="1" baseline="-25000" i="1"/>
              <a:t>t</a:t>
            </a:r>
            <a:r>
              <a:rPr b="1" baseline="30000"/>
              <a:t>-1</a:t>
            </a:r>
            <a:r>
              <a:rPr b="1"/>
              <a:t>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很小时，可乘以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10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的适当次方</a:t>
            </a:r>
          </a:p>
          <a:p>
            <a:pPr marL="457200" indent="-457200" algn="just">
              <a:spcBef>
                <a:spcPts val="1600"/>
              </a:spcBef>
              <a:buSzPct val="100000"/>
              <a:buAutoNum type="arabicPeriod" startAt="1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K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的求解方程为</a:t>
            </a:r>
          </a:p>
        </p:txBody>
      </p:sp>
      <p:pic>
        <p:nvPicPr>
          <p:cNvPr id="644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3352800"/>
            <a:ext cx="3505200" cy="31242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4" grpId="2"/>
      <p:bldP build="p" bldLvl="5" animBg="1" rev="0" advAuto="0" spid="643" grpId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47" name="趋势线的选择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>
            <a:lvl1pPr>
              <a:defRPr b="0" sz="40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趋势线的选择</a:t>
            </a:r>
          </a:p>
        </p:txBody>
      </p:sp>
      <p:sp>
        <p:nvSpPr>
          <p:cNvPr id="648" name="观察散点图…"/>
          <p:cNvSpPr txBox="1"/>
          <p:nvPr>
            <p:ph type="body" idx="1"/>
          </p:nvPr>
        </p:nvSpPr>
        <p:spPr>
          <a:xfrm>
            <a:off x="457200" y="1752599"/>
            <a:ext cx="8382000" cy="4572002"/>
          </a:xfrm>
          <a:prstGeom prst="rect">
            <a:avLst/>
          </a:prstGeom>
        </p:spPr>
        <p:txBody>
          <a:bodyPr/>
          <a:lstStyle/>
          <a:p>
            <a:pPr marL="579119" indent="-579119" algn="just" defTabSz="86868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266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观察散点图</a:t>
            </a:r>
          </a:p>
          <a:p>
            <a:pPr marL="579119" indent="-579119" algn="just" defTabSz="868680">
              <a:lnSpc>
                <a:spcPct val="90000"/>
              </a:lnSpc>
              <a:spcBef>
                <a:spcPts val="1000"/>
              </a:spcBef>
              <a:buSzPct val="100000"/>
              <a:buAutoNum type="arabicPeriod" startAt="1"/>
              <a:defRPr sz="266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根据观察数据本身，按以下标准选择趋势线</a:t>
            </a:r>
            <a:endParaRPr>
              <a:solidFill>
                <a:srgbClr val="00DFCA"/>
              </a:solidFill>
            </a:endParaRPr>
          </a:p>
          <a:p>
            <a:pPr lvl="1" marL="1158239" indent="-506729" algn="just" defTabSz="868680">
              <a:lnSpc>
                <a:spcPct val="90000"/>
              </a:lnSpc>
              <a:spcBef>
                <a:spcPts val="900"/>
              </a:spcBef>
              <a:buClr>
                <a:srgbClr val="FE9B03"/>
              </a:buClr>
              <a:defRPr sz="228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一次差大体相同，配合直线</a:t>
            </a:r>
          </a:p>
          <a:p>
            <a:pPr lvl="1" marL="1158239" indent="-506729" algn="just" defTabSz="868680">
              <a:lnSpc>
                <a:spcPct val="90000"/>
              </a:lnSpc>
              <a:spcBef>
                <a:spcPts val="900"/>
              </a:spcBef>
              <a:buClr>
                <a:srgbClr val="FE9B03"/>
              </a:buClr>
              <a:defRPr sz="228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二次差大体相同，配合二次曲线</a:t>
            </a:r>
          </a:p>
          <a:p>
            <a:pPr lvl="1" marL="1158239" indent="-506729" algn="just" defTabSz="868680">
              <a:lnSpc>
                <a:spcPct val="90000"/>
              </a:lnSpc>
              <a:spcBef>
                <a:spcPts val="900"/>
              </a:spcBef>
              <a:buClr>
                <a:srgbClr val="FE9B03"/>
              </a:buClr>
              <a:defRPr sz="228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对数的一次差大体相同，配合指数曲线</a:t>
            </a:r>
          </a:p>
          <a:p>
            <a:pPr lvl="1" marL="1158239" indent="-506729" algn="just" defTabSz="868680">
              <a:lnSpc>
                <a:spcPct val="90000"/>
              </a:lnSpc>
              <a:spcBef>
                <a:spcPts val="900"/>
              </a:spcBef>
              <a:buClr>
                <a:srgbClr val="FE9B03"/>
              </a:buClr>
              <a:defRPr sz="228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一次差的环比值大体相同，配合修正指数曲线</a:t>
            </a:r>
          </a:p>
          <a:p>
            <a:pPr lvl="1" marL="1158239" indent="-506729" algn="just" defTabSz="868680">
              <a:lnSpc>
                <a:spcPct val="90000"/>
              </a:lnSpc>
              <a:spcBef>
                <a:spcPts val="900"/>
              </a:spcBef>
              <a:buClr>
                <a:srgbClr val="FE9B03"/>
              </a:buClr>
              <a:defRPr sz="228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对数一次差的环比值大体相同，配合 </a:t>
            </a:r>
            <a:r>
              <a:t>Gompertz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曲线</a:t>
            </a:r>
          </a:p>
          <a:p>
            <a:pPr lvl="1" marL="1158239" indent="-506729" algn="just" defTabSz="868680">
              <a:lnSpc>
                <a:spcPct val="90000"/>
              </a:lnSpc>
              <a:spcBef>
                <a:spcPts val="900"/>
              </a:spcBef>
              <a:buClr>
                <a:srgbClr val="FE9B03"/>
              </a:buClr>
              <a:defRPr sz="228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倒数一次差的环比值大体相同，配合</a:t>
            </a:r>
            <a:r>
              <a:t>Logistic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曲线</a:t>
            </a:r>
          </a:p>
          <a:p>
            <a:pPr marL="579119" indent="-579119" algn="just" defTabSz="868680">
              <a:lnSpc>
                <a:spcPct val="90000"/>
              </a:lnSpc>
              <a:spcBef>
                <a:spcPts val="1000"/>
              </a:spcBef>
              <a:defRPr sz="266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t>3.    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比较估计标准误差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6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6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6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1000"/>
                                        <p:tgtEl>
                                          <p:spTgt spid="6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1000"/>
                                        <p:tgtEl>
                                          <p:spTgt spid="6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48" grpId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51" name="复合型序列的分解"/>
          <p:cNvSpPr txBox="1"/>
          <p:nvPr/>
        </p:nvSpPr>
        <p:spPr>
          <a:xfrm>
            <a:off x="1951038" y="457199"/>
            <a:ext cx="668972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 anchor="ctr">
            <a:spAutoFit/>
          </a:bodyPr>
          <a:lstStyle>
            <a:lvl1pPr algn="ctr">
              <a:lnSpc>
                <a:spcPct val="95000"/>
              </a:lnSpc>
              <a:defRPr sz="3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复合型序列的分解</a:t>
            </a:r>
          </a:p>
        </p:txBody>
      </p:sp>
      <p:sp>
        <p:nvSpPr>
          <p:cNvPr id="652" name="季节性分析…"/>
          <p:cNvSpPr txBox="1"/>
          <p:nvPr/>
        </p:nvSpPr>
        <p:spPr>
          <a:xfrm>
            <a:off x="655638" y="1981200"/>
            <a:ext cx="8061324" cy="1998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100000"/>
              <a:buChar char=""/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 季节性分析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100000"/>
              <a:buChar char=""/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 趋势分析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100000"/>
              <a:buChar char=""/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 周期性分析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ircle/>
      </p:transition>
    </mc:Choice>
    <mc:Fallback>
      <p:transition spd="fast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55" name="季节性分析"/>
          <p:cNvSpPr txBox="1"/>
          <p:nvPr>
            <p:ph type="title"/>
          </p:nvPr>
        </p:nvSpPr>
        <p:spPr>
          <a:xfrm>
            <a:off x="685800" y="22859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 b="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季节性分析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ircle/>
      </p:transition>
    </mc:Choice>
    <mc:Fallback>
      <p:transition spd="fast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58" name="季节指数 (seasonal index)"/>
          <p:cNvSpPr txBox="1"/>
          <p:nvPr>
            <p:ph type="title"/>
          </p:nvPr>
        </p:nvSpPr>
        <p:spPr>
          <a:xfrm>
            <a:off x="1905000" y="304799"/>
            <a:ext cx="6781800" cy="1143002"/>
          </a:xfrm>
          <a:prstGeom prst="rect">
            <a:avLst/>
          </a:prstGeom>
        </p:spPr>
        <p:txBody>
          <a:bodyPr/>
          <a:lstStyle/>
          <a:p>
            <a:pPr defTabSz="822959">
              <a:defRPr sz="3600">
                <a:effectLst>
                  <a:outerShdw sx="100000" sy="100000" kx="0" ky="0" algn="b" rotWithShape="0" blurRad="11430" dist="2286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季节指数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3239">
                <a:solidFill>
                  <a:srgbClr val="FE9B03"/>
                </a:solidFill>
              </a:rPr>
              <a:t>(seasonal index)</a:t>
            </a:r>
          </a:p>
        </p:txBody>
      </p:sp>
      <p:sp>
        <p:nvSpPr>
          <p:cNvPr id="659" name="刻画序列在一个年度内各月或季的典型季节特征…"/>
          <p:cNvSpPr txBox="1"/>
          <p:nvPr>
            <p:ph type="body" idx="1"/>
          </p:nvPr>
        </p:nvSpPr>
        <p:spPr>
          <a:xfrm>
            <a:off x="609600" y="1752600"/>
            <a:ext cx="8153400" cy="4419600"/>
          </a:xfrm>
          <a:prstGeom prst="rect">
            <a:avLst/>
          </a:prstGeom>
        </p:spPr>
        <p:txBody>
          <a:bodyPr/>
          <a:lstStyle/>
          <a:p>
            <a:pPr marL="560831" indent="-560831" algn="just" defTabSz="841247">
              <a:lnSpc>
                <a:spcPct val="90000"/>
              </a:lnSpc>
              <a:spcBef>
                <a:spcPts val="1400"/>
              </a:spcBef>
              <a:buSzPct val="100000"/>
              <a:buAutoNum type="arabicPeriod" startAt="1"/>
              <a:defRPr sz="2392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刻画序列在一个年度内各月或季的典型季节特征</a:t>
            </a:r>
          </a:p>
          <a:p>
            <a:pPr marL="560831" indent="-560831" algn="just" defTabSz="841247">
              <a:lnSpc>
                <a:spcPct val="90000"/>
              </a:lnSpc>
              <a:spcBef>
                <a:spcPts val="1400"/>
              </a:spcBef>
              <a:buSzPct val="100000"/>
              <a:buAutoNum type="arabicPeriod" startAt="1"/>
              <a:defRPr sz="2392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以其平均数等于</a:t>
            </a:r>
            <a:r>
              <a:t>100%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为条件而构成</a:t>
            </a:r>
          </a:p>
          <a:p>
            <a:pPr marL="560831" indent="-560831" algn="just" defTabSz="841247">
              <a:lnSpc>
                <a:spcPct val="90000"/>
              </a:lnSpc>
              <a:spcBef>
                <a:spcPts val="1400"/>
              </a:spcBef>
              <a:buSzPct val="100000"/>
              <a:buAutoNum type="arabicPeriod" startAt="1"/>
              <a:defRPr sz="2392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反映某一月份或季度的数值占全年平均数值的大小</a:t>
            </a:r>
          </a:p>
          <a:p>
            <a:pPr marL="560831" indent="-560831" algn="just" defTabSz="841247">
              <a:lnSpc>
                <a:spcPct val="90000"/>
              </a:lnSpc>
              <a:spcBef>
                <a:spcPts val="1400"/>
              </a:spcBef>
              <a:buSzPct val="100000"/>
              <a:buAutoNum type="arabicPeriod" startAt="1"/>
              <a:defRPr sz="2392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如果现象的发展没有季节变动，则各期的季节指数应等于</a:t>
            </a:r>
            <a:r>
              <a:t>100%</a:t>
            </a:r>
          </a:p>
          <a:p>
            <a:pPr marL="560831" indent="-560831" algn="just" defTabSz="841247">
              <a:lnSpc>
                <a:spcPct val="90000"/>
              </a:lnSpc>
              <a:spcBef>
                <a:spcPts val="1400"/>
              </a:spcBef>
              <a:buSzPct val="100000"/>
              <a:buAutoNum type="arabicPeriod" startAt="1"/>
              <a:defRPr sz="2392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季节变动的程度是根据各季节指数与其平均数</a:t>
            </a:r>
            <a:r>
              <a:t>(100%)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的偏差程度来测定</a:t>
            </a:r>
          </a:p>
          <a:p>
            <a:pPr lvl="1" marL="1121663" indent="-490727" algn="just" defTabSz="841247">
              <a:lnSpc>
                <a:spcPct val="90000"/>
              </a:lnSpc>
              <a:spcBef>
                <a:spcPts val="1200"/>
              </a:spcBef>
              <a:buClr>
                <a:srgbClr val="FE9B03"/>
              </a:buClr>
              <a:defRPr sz="2024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如果某一月份或季度有明显的季节变化，则各期的季节指数应大于或小于</a:t>
            </a:r>
            <a:r>
              <a:t>100%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1000"/>
                                        <p:tgtEl>
                                          <p:spTgt spid="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59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62" name="季节指数 (计算步骤)"/>
          <p:cNvSpPr txBox="1"/>
          <p:nvPr>
            <p:ph type="title"/>
          </p:nvPr>
        </p:nvSpPr>
        <p:spPr>
          <a:xfrm>
            <a:off x="1905000" y="304799"/>
            <a:ext cx="67818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季节指数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b="0" sz="284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计算步骤</a:t>
            </a:r>
            <a:r>
              <a:rPr sz="2844">
                <a:solidFill>
                  <a:srgbClr val="FE9B03"/>
                </a:solidFill>
              </a:rPr>
              <a:t>)</a:t>
            </a:r>
          </a:p>
        </p:txBody>
      </p:sp>
      <p:sp>
        <p:nvSpPr>
          <p:cNvPr id="663" name="计算移动平均值(季度数据采用4项移动平均，月份数据采用12项移动平均)，并将其结果进行“中心化”处理…"/>
          <p:cNvSpPr txBox="1"/>
          <p:nvPr>
            <p:ph type="body" idx="1"/>
          </p:nvPr>
        </p:nvSpPr>
        <p:spPr>
          <a:xfrm>
            <a:off x="304800" y="1676400"/>
            <a:ext cx="8458200" cy="4648200"/>
          </a:xfrm>
          <a:prstGeom prst="rect">
            <a:avLst/>
          </a:prstGeom>
        </p:spPr>
        <p:txBody>
          <a:bodyPr/>
          <a:lstStyle/>
          <a:p>
            <a:pPr marL="542544" indent="-542544" algn="just" defTabSz="813816">
              <a:lnSpc>
                <a:spcPct val="90000"/>
              </a:lnSpc>
              <a:spcBef>
                <a:spcPts val="1300"/>
              </a:spcBef>
              <a:buSzPct val="100000"/>
              <a:buAutoNum type="arabicPeriod" startAt="1"/>
              <a:defRPr sz="2314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计算移动平均值</a:t>
            </a:r>
            <a:r>
              <a:t>(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季度数据采用</a:t>
            </a:r>
            <a:r>
              <a:t>4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项移动平均，月份数据采用</a:t>
            </a:r>
            <a:r>
              <a:t>12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项移动平均</a:t>
            </a:r>
            <a:r>
              <a:t>)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，并将其结果进行</a:t>
            </a:r>
            <a:r>
              <a:t>“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中心化</a:t>
            </a:r>
            <a:r>
              <a:t>”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处理</a:t>
            </a:r>
          </a:p>
          <a:p>
            <a:pPr lvl="1" marL="1085088" indent="-474726" algn="just" defTabSz="813816">
              <a:lnSpc>
                <a:spcPct val="90000"/>
              </a:lnSpc>
              <a:spcBef>
                <a:spcPts val="1100"/>
              </a:spcBef>
              <a:buClr>
                <a:srgbClr val="FE9B03"/>
              </a:buClr>
              <a:defRPr sz="1869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将移动平均的结果再进行一次二项的移动平均，即得出</a:t>
            </a:r>
            <a:r>
              <a:t>“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中心化移动平均值</a:t>
            </a:r>
            <a:r>
              <a:t>”(</a:t>
            </a:r>
            <a:r>
              <a:rPr i="1"/>
              <a:t>CMA</a:t>
            </a:r>
            <a:r>
              <a:t>)</a:t>
            </a:r>
          </a:p>
          <a:p>
            <a:pPr marL="542544" indent="-542544" algn="just" defTabSz="813816">
              <a:lnSpc>
                <a:spcPct val="90000"/>
              </a:lnSpc>
              <a:spcBef>
                <a:spcPts val="1300"/>
              </a:spcBef>
              <a:buSzPct val="100000"/>
              <a:buAutoNum type="arabicPeriod" startAt="1"/>
              <a:defRPr sz="2314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计算移动平均的比值，也成为季节比率</a:t>
            </a:r>
          </a:p>
          <a:p>
            <a:pPr lvl="1" marL="1085088" indent="-474726" algn="just" defTabSz="813816">
              <a:lnSpc>
                <a:spcPct val="90000"/>
              </a:lnSpc>
              <a:spcBef>
                <a:spcPts val="1100"/>
              </a:spcBef>
              <a:buClr>
                <a:srgbClr val="FE9B03"/>
              </a:buClr>
              <a:defRPr sz="1869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即将序列的各观察值除以相应的中心化移动平均值，然后再计算出各比值的季度</a:t>
            </a:r>
            <a:r>
              <a:t>(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或月份</a:t>
            </a:r>
            <a:r>
              <a:t>)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平均值，即季节指数</a:t>
            </a:r>
          </a:p>
          <a:p>
            <a:pPr marL="542544" indent="-542544" algn="just" defTabSz="813816">
              <a:lnSpc>
                <a:spcPct val="90000"/>
              </a:lnSpc>
              <a:spcBef>
                <a:spcPts val="1300"/>
              </a:spcBef>
              <a:buSzPct val="100000"/>
              <a:buAutoNum type="arabicPeriod" startAt="1"/>
              <a:defRPr sz="2314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季节指数调整</a:t>
            </a:r>
          </a:p>
          <a:p>
            <a:pPr lvl="1" marL="1085088" indent="-474726" algn="just" defTabSz="813816">
              <a:lnSpc>
                <a:spcPct val="90000"/>
              </a:lnSpc>
              <a:spcBef>
                <a:spcPts val="1100"/>
              </a:spcBef>
              <a:buClr>
                <a:srgbClr val="FE9B03"/>
              </a:buClr>
              <a:defRPr sz="1869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各季节指数的平均数应等于</a:t>
            </a:r>
            <a:r>
              <a:t>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或</a:t>
            </a:r>
            <a:r>
              <a:t>100%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，若根据第二步计算的季节比率的平均值不等于</a:t>
            </a:r>
            <a:r>
              <a:t>1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时，则需要进行调整</a:t>
            </a:r>
          </a:p>
          <a:p>
            <a:pPr lvl="2" marL="1373314" indent="-406908" algn="just" defTabSz="813816">
              <a:lnSpc>
                <a:spcPct val="90000"/>
              </a:lnSpc>
              <a:spcBef>
                <a:spcPts val="1000"/>
              </a:spcBef>
              <a:buClr>
                <a:srgbClr val="00DFCA"/>
              </a:buClr>
              <a:defRPr sz="1691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具体方法是：将第二步计算的每个季节比率的平均值除以它们的总平均值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000"/>
                                        <p:tgtEl>
                                          <p:spTgt spid="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1000"/>
                                        <p:tgtEl>
                                          <p:spTgt spid="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6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6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幻灯片编号"/>
          <p:cNvSpPr txBox="1"/>
          <p:nvPr>
            <p:ph type="sldNum" sz="quarter" idx="2"/>
          </p:nvPr>
        </p:nvSpPr>
        <p:spPr>
          <a:xfrm>
            <a:off x="609600" y="6172200"/>
            <a:ext cx="242863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9" name="时间序列的构成模型"/>
          <p:cNvSpPr txBox="1"/>
          <p:nvPr>
            <p:ph type="title"/>
          </p:nvPr>
        </p:nvSpPr>
        <p:spPr>
          <a:xfrm>
            <a:off x="1828800" y="228599"/>
            <a:ext cx="6781800" cy="1143002"/>
          </a:xfrm>
          <a:prstGeom prst="rect">
            <a:avLst/>
          </a:prstGeom>
        </p:spPr>
        <p:txBody>
          <a:bodyPr/>
          <a:lstStyle>
            <a:lvl1pPr>
              <a:defRPr b="0" sz="40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时间序列的构成模型</a:t>
            </a:r>
          </a:p>
        </p:txBody>
      </p:sp>
      <p:sp>
        <p:nvSpPr>
          <p:cNvPr id="210" name="时间序列的构成要素分为四种，即趋势(T)、季节性或季节变动(S)、周期性或循环波动(C)、随机性或不规则波动(I)非平稳序列…"/>
          <p:cNvSpPr txBox="1"/>
          <p:nvPr>
            <p:ph type="body" idx="1"/>
          </p:nvPr>
        </p:nvSpPr>
        <p:spPr>
          <a:xfrm>
            <a:off x="457200" y="1676400"/>
            <a:ext cx="8153400" cy="4419600"/>
          </a:xfrm>
          <a:prstGeom prst="rect">
            <a:avLst/>
          </a:prstGeom>
        </p:spPr>
        <p:txBody>
          <a:bodyPr/>
          <a:lstStyle/>
          <a:p>
            <a:pPr marL="579119" indent="-579119" algn="just" defTabSz="868680">
              <a:lnSpc>
                <a:spcPct val="90000"/>
              </a:lnSpc>
              <a:buSzPct val="100000"/>
              <a:buAutoNum type="arabicPeriod" startAt="1"/>
              <a:defRPr sz="304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时间序列的构成要素分为四种，即趋势</a:t>
            </a:r>
            <a:r>
              <a:rPr>
                <a:solidFill>
                  <a:srgbClr val="FFF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>
                <a:solidFill>
                  <a:srgbClr val="FFF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>
                <a:solidFill>
                  <a:srgbClr val="FFF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、季节性或季节变动</a:t>
            </a:r>
            <a:r>
              <a:rPr>
                <a:solidFill>
                  <a:srgbClr val="FFF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>
                <a:solidFill>
                  <a:srgbClr val="FFF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>
                <a:solidFill>
                  <a:srgbClr val="FFF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、周期性或循环波动</a:t>
            </a:r>
            <a:r>
              <a:rPr>
                <a:solidFill>
                  <a:srgbClr val="FFF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>
                <a:solidFill>
                  <a:srgbClr val="FFF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>
                <a:solidFill>
                  <a:srgbClr val="FFF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、随机性或不规则波动</a:t>
            </a:r>
            <a:r>
              <a:rPr>
                <a:solidFill>
                  <a:srgbClr val="FFF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>
                <a:solidFill>
                  <a:srgbClr val="FFF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>
                <a:solidFill>
                  <a:srgbClr val="FFF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非平稳序列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579119" indent="-579119" algn="just" defTabSz="868680">
              <a:lnSpc>
                <a:spcPct val="90000"/>
              </a:lnSpc>
              <a:buSzPct val="100000"/>
              <a:buAutoNum type="arabicPeriod" startAt="1"/>
              <a:defRPr sz="304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时间序列的分解模型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lvl="1" marL="1158239" indent="-506729" algn="just" defTabSz="868680">
              <a:lnSpc>
                <a:spcPct val="90000"/>
              </a:lnSpc>
              <a:spcBef>
                <a:spcPts val="0"/>
              </a:spcBef>
              <a:buClr>
                <a:srgbClr val="FE9B03"/>
              </a:buClr>
              <a:defRPr sz="266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乘法模型</a:t>
            </a:r>
          </a:p>
          <a:p>
            <a:pPr lvl="1" marL="506729" indent="144779" algn="just" defTabSz="868680">
              <a:lnSpc>
                <a:spcPct val="90000"/>
              </a:lnSpc>
              <a:spcBef>
                <a:spcPts val="0"/>
              </a:spcBef>
              <a:buSzTx/>
              <a:buNone/>
              <a:defRPr i="1" sz="3040">
                <a:solidFill>
                  <a:srgbClr val="FFFF91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</a:t>
            </a:r>
            <a:r>
              <a:rPr b="1" sz="2660"/>
              <a:t>Y</a:t>
            </a:r>
            <a:r>
              <a:rPr b="1" baseline="-31263" sz="2660"/>
              <a:t>i</a:t>
            </a:r>
            <a:r>
              <a:rPr b="1" i="0" sz="2660"/>
              <a:t>=</a:t>
            </a:r>
            <a:r>
              <a:rPr b="1" sz="2660"/>
              <a:t>T</a:t>
            </a:r>
            <a:r>
              <a:rPr b="1" baseline="-31263" sz="2660"/>
              <a:t>i</a:t>
            </a:r>
            <a:r>
              <a:rPr b="1" i="0" sz="2660"/>
              <a:t>×</a:t>
            </a:r>
            <a:r>
              <a:rPr b="1" sz="2660"/>
              <a:t>S</a:t>
            </a:r>
            <a:r>
              <a:rPr b="1" baseline="-31263" sz="2660"/>
              <a:t>i</a:t>
            </a:r>
            <a:r>
              <a:rPr b="1" i="0" sz="2660"/>
              <a:t>×</a:t>
            </a:r>
            <a:r>
              <a:rPr b="1" sz="2660"/>
              <a:t>C</a:t>
            </a:r>
            <a:r>
              <a:rPr b="1" baseline="-31263" sz="2660"/>
              <a:t>i</a:t>
            </a:r>
            <a:r>
              <a:rPr b="1" i="0" sz="2660"/>
              <a:t>×</a:t>
            </a:r>
            <a:r>
              <a:rPr b="1" sz="2660"/>
              <a:t>I</a:t>
            </a:r>
            <a:r>
              <a:rPr b="1" baseline="-31263" sz="2660"/>
              <a:t>i</a:t>
            </a:r>
            <a:endParaRPr b="1" sz="2660">
              <a:latin typeface="+mn-lt"/>
              <a:ea typeface="+mn-ea"/>
              <a:cs typeface="+mn-cs"/>
              <a:sym typeface="Arial"/>
            </a:endParaRPr>
          </a:p>
          <a:p>
            <a:pPr lvl="1" marL="1158239" indent="-506729" algn="just" defTabSz="868680">
              <a:lnSpc>
                <a:spcPct val="90000"/>
              </a:lnSpc>
              <a:spcBef>
                <a:spcPts val="0"/>
              </a:spcBef>
              <a:buClr>
                <a:srgbClr val="FE9B03"/>
              </a:buClr>
              <a:defRPr sz="266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加法模型</a:t>
            </a:r>
          </a:p>
          <a:p>
            <a:pPr lvl="1" marL="506729" indent="144779" algn="just" defTabSz="868680">
              <a:lnSpc>
                <a:spcPct val="90000"/>
              </a:lnSpc>
              <a:spcBef>
                <a:spcPts val="0"/>
              </a:spcBef>
              <a:buSzTx/>
              <a:buNone/>
              <a:defRPr i="1" sz="2660">
                <a:solidFill>
                  <a:srgbClr val="FFFF91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</a:t>
            </a:r>
            <a:r>
              <a:rPr b="1"/>
              <a:t>Y</a:t>
            </a:r>
            <a:r>
              <a:rPr b="1" baseline="-31263"/>
              <a:t>i</a:t>
            </a:r>
            <a:r>
              <a:rPr b="1" i="0"/>
              <a:t>=</a:t>
            </a:r>
            <a:r>
              <a:rPr b="1"/>
              <a:t>T</a:t>
            </a:r>
            <a:r>
              <a:rPr b="1" baseline="-31263"/>
              <a:t>i</a:t>
            </a:r>
            <a:r>
              <a:rPr b="1" i="0"/>
              <a:t>+</a:t>
            </a:r>
            <a:r>
              <a:rPr b="1"/>
              <a:t>S</a:t>
            </a:r>
            <a:r>
              <a:rPr b="1" baseline="-31263"/>
              <a:t>i</a:t>
            </a:r>
            <a:r>
              <a:rPr b="1" i="0"/>
              <a:t>+</a:t>
            </a:r>
            <a:r>
              <a:rPr b="1"/>
              <a:t>C</a:t>
            </a:r>
            <a:r>
              <a:rPr b="1" baseline="-31263"/>
              <a:t>i</a:t>
            </a:r>
            <a:r>
              <a:rPr b="1" i="0"/>
              <a:t>+</a:t>
            </a:r>
            <a:r>
              <a:rPr b="1"/>
              <a:t>I</a:t>
            </a:r>
            <a:r>
              <a:rPr b="1" baseline="-31263"/>
              <a:t>i</a:t>
            </a:r>
            <a:r>
              <a:rPr sz="3040">
                <a:solidFill>
                  <a:srgbClr val="FFFFFF"/>
                </a:solidFill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0" grpId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66" name="季节指数 (例题分析)"/>
          <p:cNvSpPr txBox="1"/>
          <p:nvPr>
            <p:ph type="title"/>
          </p:nvPr>
        </p:nvSpPr>
        <p:spPr>
          <a:xfrm>
            <a:off x="1905000" y="304800"/>
            <a:ext cx="6781800" cy="1066800"/>
          </a:xfrm>
          <a:prstGeom prst="rect">
            <a:avLst/>
          </a:prstGeom>
        </p:spPr>
        <p:txBody>
          <a:bodyPr/>
          <a:lstStyle/>
          <a:p>
            <a:pPr defTabSz="676655">
              <a:defRPr sz="2960">
                <a:effectLst>
                  <a:outerShdw sx="100000" sy="100000" kx="0" ky="0" algn="b" rotWithShape="0" blurRad="9398" dist="1879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季节指数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664">
                <a:solidFill>
                  <a:srgbClr val="FE9B03"/>
                </a:solidFill>
              </a:rPr>
              <a:t>(</a:t>
            </a:r>
            <a:r>
              <a:rPr sz="266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例题分析</a:t>
            </a:r>
            <a:r>
              <a:rPr sz="2664">
                <a:solidFill>
                  <a:srgbClr val="FE9B03"/>
                </a:solidFill>
              </a:rPr>
              <a:t>)</a:t>
            </a:r>
          </a:p>
        </p:txBody>
      </p:sp>
      <p:sp>
        <p:nvSpPr>
          <p:cNvPr id="667" name="【例】下表是一家啤酒生产企业1997—2002年各季度的啤酒销售量数据。试计算各季的季节指数"/>
          <p:cNvSpPr txBox="1"/>
          <p:nvPr>
            <p:ph type="body" sz="quarter" idx="1"/>
          </p:nvPr>
        </p:nvSpPr>
        <p:spPr>
          <a:xfrm>
            <a:off x="685800" y="1676400"/>
            <a:ext cx="7772400" cy="990600"/>
          </a:xfrm>
          <a:prstGeom prst="rect">
            <a:avLst/>
          </a:prstGeom>
          <a:ln>
            <a:solidFill>
              <a:srgbClr val="00DFCA"/>
            </a:solidFill>
            <a:round/>
          </a:ln>
        </p:spPr>
        <p:txBody>
          <a:bodyPr/>
          <a:lstStyle/>
          <a:p>
            <a:pPr marL="585215" indent="-585215" algn="just" defTabSz="877823">
              <a:spcBef>
                <a:spcPts val="1400"/>
              </a:spcBef>
              <a:defRPr b="1" sz="2496">
                <a:solidFill>
                  <a:srgbClr val="FFFF91"/>
                </a:solidFill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【例】</a:t>
            </a:r>
            <a:r>
              <a:rPr b="0"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下表是一家啤酒生产企业</a:t>
            </a:r>
            <a:r>
              <a:rPr b="0">
                <a:solidFill>
                  <a:srgbClr val="FFFFFF"/>
                </a:solidFill>
              </a:rPr>
              <a:t>1997—2002</a:t>
            </a:r>
            <a:r>
              <a:rPr b="0"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rPr>
              <a:t>年各季度的啤酒销售量数据。试计算各季的季节指数 </a:t>
            </a:r>
          </a:p>
        </p:txBody>
      </p:sp>
      <p:pic>
        <p:nvPicPr>
          <p:cNvPr id="66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743200"/>
            <a:ext cx="6553200" cy="3810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91" name="成组"/>
          <p:cNvGrpSpPr/>
          <p:nvPr/>
        </p:nvGrpSpPr>
        <p:grpSpPr>
          <a:xfrm>
            <a:off x="7315200" y="3733800"/>
            <a:ext cx="1508125" cy="3105088"/>
            <a:chOff x="0" y="0"/>
            <a:chExt cx="1508125" cy="3105087"/>
          </a:xfrm>
        </p:grpSpPr>
        <p:grpSp>
          <p:nvGrpSpPr>
            <p:cNvPr id="674" name="成组"/>
            <p:cNvGrpSpPr/>
            <p:nvPr/>
          </p:nvGrpSpPr>
          <p:grpSpPr>
            <a:xfrm>
              <a:off x="381000" y="0"/>
              <a:ext cx="746125" cy="1733488"/>
              <a:chOff x="0" y="0"/>
              <a:chExt cx="746125" cy="1733487"/>
            </a:xfrm>
          </p:grpSpPr>
          <p:grpSp>
            <p:nvGrpSpPr>
              <p:cNvPr id="672" name="成组"/>
              <p:cNvGrpSpPr/>
              <p:nvPr/>
            </p:nvGrpSpPr>
            <p:grpSpPr>
              <a:xfrm>
                <a:off x="0" y="0"/>
                <a:ext cx="746125" cy="1447800"/>
                <a:chOff x="0" y="0"/>
                <a:chExt cx="746125" cy="1447800"/>
              </a:xfrm>
            </p:grpSpPr>
            <p:pic>
              <p:nvPicPr>
                <p:cNvPr id="669" name="image.pdf" descr="image.pdf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746125" cy="144780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107763" dir="2700000">
                    <a:srgbClr val="000000"/>
                  </a:outerShdw>
                </a:effectLst>
              </p:spPr>
            </p:pic>
            <p:sp>
              <p:nvSpPr>
                <p:cNvPr id="670" name="圆形"/>
                <p:cNvSpPr/>
                <p:nvPr/>
              </p:nvSpPr>
              <p:spPr>
                <a:xfrm>
                  <a:off x="123825" y="423862"/>
                  <a:ext cx="520700" cy="520701"/>
                </a:xfrm>
                <a:prstGeom prst="ellipse">
                  <a:avLst/>
                </a:prstGeom>
                <a:solidFill>
                  <a:srgbClr val="FC0128"/>
                </a:solidFill>
                <a:ln w="12700" cap="flat">
                  <a:solidFill>
                    <a:schemeClr val="accent1"/>
                  </a:solidFill>
                  <a:prstDash val="solid"/>
                  <a:round/>
                </a:ln>
                <a:effectLst/>
              </p:spPr>
              <p:txBody>
                <a:bodyPr wrap="square" lIns="46799" tIns="46799" rIns="46799" bIns="4679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671" name="形状"/>
                <p:cNvSpPr/>
                <p:nvPr/>
              </p:nvSpPr>
              <p:spPr>
                <a:xfrm>
                  <a:off x="112712" y="669925"/>
                  <a:ext cx="557213" cy="280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554" y="1464"/>
                      </a:moveTo>
                      <a:lnTo>
                        <a:pt x="8308" y="1464"/>
                      </a:lnTo>
                      <a:lnTo>
                        <a:pt x="8862" y="0"/>
                      </a:lnTo>
                      <a:lnTo>
                        <a:pt x="9969" y="0"/>
                      </a:lnTo>
                      <a:lnTo>
                        <a:pt x="9969" y="1098"/>
                      </a:lnTo>
                      <a:lnTo>
                        <a:pt x="21600" y="1098"/>
                      </a:lnTo>
                      <a:lnTo>
                        <a:pt x="21600" y="3661"/>
                      </a:lnTo>
                      <a:lnTo>
                        <a:pt x="21046" y="3661"/>
                      </a:lnTo>
                      <a:lnTo>
                        <a:pt x="20492" y="4759"/>
                      </a:lnTo>
                      <a:lnTo>
                        <a:pt x="20492" y="6224"/>
                      </a:lnTo>
                      <a:lnTo>
                        <a:pt x="19938" y="6224"/>
                      </a:lnTo>
                      <a:lnTo>
                        <a:pt x="19938" y="7322"/>
                      </a:lnTo>
                      <a:lnTo>
                        <a:pt x="19385" y="8786"/>
                      </a:lnTo>
                      <a:lnTo>
                        <a:pt x="19385" y="9885"/>
                      </a:lnTo>
                      <a:lnTo>
                        <a:pt x="18831" y="9885"/>
                      </a:lnTo>
                      <a:lnTo>
                        <a:pt x="18831" y="11349"/>
                      </a:lnTo>
                      <a:lnTo>
                        <a:pt x="18277" y="11349"/>
                      </a:lnTo>
                      <a:lnTo>
                        <a:pt x="17723" y="12447"/>
                      </a:lnTo>
                      <a:lnTo>
                        <a:pt x="17169" y="13912"/>
                      </a:lnTo>
                      <a:lnTo>
                        <a:pt x="16615" y="13912"/>
                      </a:lnTo>
                      <a:lnTo>
                        <a:pt x="16615" y="16475"/>
                      </a:lnTo>
                      <a:lnTo>
                        <a:pt x="15508" y="16475"/>
                      </a:lnTo>
                      <a:lnTo>
                        <a:pt x="14954" y="17573"/>
                      </a:lnTo>
                      <a:lnTo>
                        <a:pt x="14400" y="19037"/>
                      </a:lnTo>
                      <a:lnTo>
                        <a:pt x="13292" y="19037"/>
                      </a:lnTo>
                      <a:lnTo>
                        <a:pt x="12738" y="20136"/>
                      </a:lnTo>
                      <a:lnTo>
                        <a:pt x="11631" y="20136"/>
                      </a:lnTo>
                      <a:lnTo>
                        <a:pt x="11077" y="21600"/>
                      </a:lnTo>
                      <a:lnTo>
                        <a:pt x="9969" y="21600"/>
                      </a:lnTo>
                      <a:lnTo>
                        <a:pt x="9969" y="20502"/>
                      </a:lnTo>
                      <a:lnTo>
                        <a:pt x="6092" y="20502"/>
                      </a:lnTo>
                      <a:lnTo>
                        <a:pt x="6092" y="17939"/>
                      </a:lnTo>
                      <a:lnTo>
                        <a:pt x="4431" y="17939"/>
                      </a:lnTo>
                      <a:lnTo>
                        <a:pt x="3877" y="16841"/>
                      </a:lnTo>
                      <a:lnTo>
                        <a:pt x="3877" y="15376"/>
                      </a:lnTo>
                      <a:lnTo>
                        <a:pt x="2769" y="15376"/>
                      </a:lnTo>
                      <a:lnTo>
                        <a:pt x="2769" y="14278"/>
                      </a:lnTo>
                      <a:lnTo>
                        <a:pt x="2215" y="12814"/>
                      </a:lnTo>
                      <a:lnTo>
                        <a:pt x="1662" y="12814"/>
                      </a:lnTo>
                      <a:lnTo>
                        <a:pt x="1662" y="11715"/>
                      </a:lnTo>
                      <a:lnTo>
                        <a:pt x="1108" y="10251"/>
                      </a:lnTo>
                      <a:lnTo>
                        <a:pt x="1108" y="7688"/>
                      </a:lnTo>
                      <a:lnTo>
                        <a:pt x="554" y="6590"/>
                      </a:lnTo>
                      <a:lnTo>
                        <a:pt x="554" y="4027"/>
                      </a:lnTo>
                      <a:lnTo>
                        <a:pt x="0" y="2563"/>
                      </a:lnTo>
                      <a:lnTo>
                        <a:pt x="554" y="1464"/>
                      </a:lnTo>
                    </a:path>
                  </a:pathLst>
                </a:custGeom>
                <a:solidFill>
                  <a:srgbClr val="063DE8"/>
                </a:solidFill>
                <a:ln w="12700" cap="rnd">
                  <a:solidFill>
                    <a:srgbClr val="FC0128"/>
                  </a:solidFill>
                  <a:prstDash val="solid"/>
                  <a:round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</p:grpSp>
          <p:sp>
            <p:nvSpPr>
              <p:cNvPr id="673" name="BEER"/>
              <p:cNvSpPr txBox="1"/>
              <p:nvPr/>
            </p:nvSpPr>
            <p:spPr>
              <a:xfrm>
                <a:off x="43200" y="928687"/>
                <a:ext cx="675600" cy="804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6799" tIns="46799" rIns="46799" bIns="46799" numCol="1" anchor="t">
                <a:spAutoFit/>
              </a:bodyPr>
              <a:lstStyle>
                <a:lvl1pPr>
                  <a:spcBef>
                    <a:spcPts val="1000"/>
                  </a:spcBef>
                  <a:defRPr sz="1800">
                    <a:solidFill>
                      <a:srgbClr val="0066FF"/>
                    </a:solidFill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/>
                <a:r>
                  <a:t>BEER</a:t>
                </a:r>
              </a:p>
            </p:txBody>
          </p:sp>
        </p:grpSp>
        <p:sp>
          <p:nvSpPr>
            <p:cNvPr id="675" name="朝日"/>
            <p:cNvSpPr txBox="1"/>
            <p:nvPr/>
          </p:nvSpPr>
          <p:spPr>
            <a:xfrm>
              <a:off x="500400" y="152400"/>
              <a:ext cx="599400" cy="41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spcBef>
                  <a:spcPts val="1000"/>
                </a:spcBef>
                <a:defRPr sz="1800">
                  <a:solidFill>
                    <a:srgbClr val="FE9B03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华文行楷"/>
                  <a:ea typeface="华文行楷"/>
                  <a:cs typeface="华文行楷"/>
                  <a:sym typeface="华文行楷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华文行楷"/>
                  <a:ea typeface="华文行楷"/>
                  <a:cs typeface="华文行楷"/>
                  <a:sym typeface="华文行楷"/>
                </a:rPr>
                <a:t>朝日</a:t>
              </a:r>
            </a:p>
          </p:txBody>
        </p:sp>
        <p:grpSp>
          <p:nvGrpSpPr>
            <p:cNvPr id="683" name="成组"/>
            <p:cNvGrpSpPr/>
            <p:nvPr/>
          </p:nvGrpSpPr>
          <p:grpSpPr>
            <a:xfrm>
              <a:off x="0" y="1371600"/>
              <a:ext cx="746125" cy="1733488"/>
              <a:chOff x="0" y="0"/>
              <a:chExt cx="746125" cy="1733487"/>
            </a:xfrm>
          </p:grpSpPr>
          <p:grpSp>
            <p:nvGrpSpPr>
              <p:cNvPr id="681" name="成组"/>
              <p:cNvGrpSpPr/>
              <p:nvPr/>
            </p:nvGrpSpPr>
            <p:grpSpPr>
              <a:xfrm>
                <a:off x="0" y="0"/>
                <a:ext cx="746125" cy="1733488"/>
                <a:chOff x="0" y="0"/>
                <a:chExt cx="746125" cy="1733487"/>
              </a:xfrm>
            </p:grpSpPr>
            <p:grpSp>
              <p:nvGrpSpPr>
                <p:cNvPr id="679" name="成组"/>
                <p:cNvGrpSpPr/>
                <p:nvPr/>
              </p:nvGrpSpPr>
              <p:grpSpPr>
                <a:xfrm>
                  <a:off x="0" y="0"/>
                  <a:ext cx="746125" cy="1447800"/>
                  <a:chOff x="0" y="0"/>
                  <a:chExt cx="746125" cy="1447800"/>
                </a:xfrm>
              </p:grpSpPr>
              <p:pic>
                <p:nvPicPr>
                  <p:cNvPr id="676" name="image.pdf" descr="image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746125" cy="144780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63500" dist="107763" dir="2700000">
                      <a:srgbClr val="000000"/>
                    </a:outerShdw>
                  </a:effectLst>
                </p:spPr>
              </p:pic>
              <p:sp>
                <p:nvSpPr>
                  <p:cNvPr id="677" name="圆形"/>
                  <p:cNvSpPr/>
                  <p:nvPr/>
                </p:nvSpPr>
                <p:spPr>
                  <a:xfrm>
                    <a:off x="123825" y="423862"/>
                    <a:ext cx="520700" cy="520701"/>
                  </a:xfrm>
                  <a:prstGeom prst="ellipse">
                    <a:avLst/>
                  </a:prstGeom>
                  <a:solidFill>
                    <a:srgbClr val="FC0128"/>
                  </a:solidFill>
                  <a:ln w="12700" cap="flat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46799" tIns="46799" rIns="46799" bIns="4679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</a:p>
                </p:txBody>
              </p:sp>
              <p:sp>
                <p:nvSpPr>
                  <p:cNvPr id="678" name="形状"/>
                  <p:cNvSpPr/>
                  <p:nvPr/>
                </p:nvSpPr>
                <p:spPr>
                  <a:xfrm>
                    <a:off x="112712" y="669925"/>
                    <a:ext cx="557213" cy="2809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554" y="1464"/>
                        </a:moveTo>
                        <a:lnTo>
                          <a:pt x="8308" y="1464"/>
                        </a:lnTo>
                        <a:lnTo>
                          <a:pt x="8862" y="0"/>
                        </a:lnTo>
                        <a:lnTo>
                          <a:pt x="9969" y="0"/>
                        </a:lnTo>
                        <a:lnTo>
                          <a:pt x="9969" y="1098"/>
                        </a:lnTo>
                        <a:lnTo>
                          <a:pt x="21600" y="1098"/>
                        </a:lnTo>
                        <a:lnTo>
                          <a:pt x="21600" y="3661"/>
                        </a:lnTo>
                        <a:lnTo>
                          <a:pt x="21046" y="3661"/>
                        </a:lnTo>
                        <a:lnTo>
                          <a:pt x="20492" y="4759"/>
                        </a:lnTo>
                        <a:lnTo>
                          <a:pt x="20492" y="6224"/>
                        </a:lnTo>
                        <a:lnTo>
                          <a:pt x="19938" y="6224"/>
                        </a:lnTo>
                        <a:lnTo>
                          <a:pt x="19938" y="7322"/>
                        </a:lnTo>
                        <a:lnTo>
                          <a:pt x="19385" y="8786"/>
                        </a:lnTo>
                        <a:lnTo>
                          <a:pt x="19385" y="9885"/>
                        </a:lnTo>
                        <a:lnTo>
                          <a:pt x="18831" y="9885"/>
                        </a:lnTo>
                        <a:lnTo>
                          <a:pt x="18831" y="11349"/>
                        </a:lnTo>
                        <a:lnTo>
                          <a:pt x="18277" y="11349"/>
                        </a:lnTo>
                        <a:lnTo>
                          <a:pt x="17723" y="12447"/>
                        </a:lnTo>
                        <a:lnTo>
                          <a:pt x="17169" y="13912"/>
                        </a:lnTo>
                        <a:lnTo>
                          <a:pt x="16615" y="13912"/>
                        </a:lnTo>
                        <a:lnTo>
                          <a:pt x="16615" y="16475"/>
                        </a:lnTo>
                        <a:lnTo>
                          <a:pt x="15508" y="16475"/>
                        </a:lnTo>
                        <a:lnTo>
                          <a:pt x="14954" y="17573"/>
                        </a:lnTo>
                        <a:lnTo>
                          <a:pt x="14400" y="19037"/>
                        </a:lnTo>
                        <a:lnTo>
                          <a:pt x="13292" y="19037"/>
                        </a:lnTo>
                        <a:lnTo>
                          <a:pt x="12738" y="20136"/>
                        </a:lnTo>
                        <a:lnTo>
                          <a:pt x="11631" y="20136"/>
                        </a:lnTo>
                        <a:lnTo>
                          <a:pt x="11077" y="21600"/>
                        </a:lnTo>
                        <a:lnTo>
                          <a:pt x="9969" y="21600"/>
                        </a:lnTo>
                        <a:lnTo>
                          <a:pt x="9969" y="20502"/>
                        </a:lnTo>
                        <a:lnTo>
                          <a:pt x="6092" y="20502"/>
                        </a:lnTo>
                        <a:lnTo>
                          <a:pt x="6092" y="17939"/>
                        </a:lnTo>
                        <a:lnTo>
                          <a:pt x="4431" y="17939"/>
                        </a:lnTo>
                        <a:lnTo>
                          <a:pt x="3877" y="16841"/>
                        </a:lnTo>
                        <a:lnTo>
                          <a:pt x="3877" y="15376"/>
                        </a:lnTo>
                        <a:lnTo>
                          <a:pt x="2769" y="15376"/>
                        </a:lnTo>
                        <a:lnTo>
                          <a:pt x="2769" y="14278"/>
                        </a:lnTo>
                        <a:lnTo>
                          <a:pt x="2215" y="12814"/>
                        </a:lnTo>
                        <a:lnTo>
                          <a:pt x="1662" y="12814"/>
                        </a:lnTo>
                        <a:lnTo>
                          <a:pt x="1662" y="11715"/>
                        </a:lnTo>
                        <a:lnTo>
                          <a:pt x="1108" y="10251"/>
                        </a:lnTo>
                        <a:lnTo>
                          <a:pt x="1108" y="7688"/>
                        </a:lnTo>
                        <a:lnTo>
                          <a:pt x="554" y="6590"/>
                        </a:lnTo>
                        <a:lnTo>
                          <a:pt x="554" y="4027"/>
                        </a:lnTo>
                        <a:lnTo>
                          <a:pt x="0" y="2563"/>
                        </a:lnTo>
                        <a:lnTo>
                          <a:pt x="554" y="1464"/>
                        </a:lnTo>
                      </a:path>
                    </a:pathLst>
                  </a:custGeom>
                  <a:solidFill>
                    <a:srgbClr val="063DE8"/>
                  </a:solidFill>
                  <a:ln w="12700" cap="rnd">
                    <a:solidFill>
                      <a:srgbClr val="FC0128"/>
                    </a:solidFill>
                    <a:prstDash val="solid"/>
                    <a:round/>
                  </a:ln>
                  <a:effectLst/>
                </p:spPr>
                <p:txBody>
                  <a:bodyPr wrap="square" lIns="46799" tIns="46799" rIns="46799" bIns="4679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</a:p>
                </p:txBody>
              </p:sp>
            </p:grpSp>
            <p:sp>
              <p:nvSpPr>
                <p:cNvPr id="680" name="BEER"/>
                <p:cNvSpPr txBox="1"/>
                <p:nvPr/>
              </p:nvSpPr>
              <p:spPr>
                <a:xfrm>
                  <a:off x="43200" y="928687"/>
                  <a:ext cx="675600" cy="8048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6799" tIns="46799" rIns="46799" bIns="46799" numCol="1" anchor="t">
                  <a:spAutoFit/>
                </a:bodyPr>
                <a:lstStyle>
                  <a:lvl1pPr>
                    <a:spcBef>
                      <a:spcPts val="1000"/>
                    </a:spcBef>
                    <a:defRPr sz="1800">
                      <a:solidFill>
                        <a:srgbClr val="0066FF"/>
                      </a:solidFill>
                      <a:latin typeface="Monotype Corsiva"/>
                      <a:ea typeface="Monotype Corsiva"/>
                      <a:cs typeface="Monotype Corsiva"/>
                      <a:sym typeface="Monotype Corsiva"/>
                    </a:defRPr>
                  </a:lvl1pPr>
                </a:lstStyle>
                <a:p>
                  <a:pPr/>
                  <a:r>
                    <a:t>BEER</a:t>
                  </a:r>
                </a:p>
              </p:txBody>
            </p:sp>
          </p:grpSp>
          <p:sp>
            <p:nvSpPr>
              <p:cNvPr id="682" name="朝日"/>
              <p:cNvSpPr txBox="1"/>
              <p:nvPr/>
            </p:nvSpPr>
            <p:spPr>
              <a:xfrm>
                <a:off x="119400" y="152400"/>
                <a:ext cx="599400" cy="411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6799" tIns="46799" rIns="46799" bIns="46799" numCol="1" anchor="t">
                <a:spAutoFit/>
              </a:bodyPr>
              <a:lstStyle>
                <a:lvl1pPr>
                  <a:spcBef>
                    <a:spcPts val="1000"/>
                  </a:spcBef>
                  <a:defRPr sz="1800">
                    <a:solidFill>
                      <a:srgbClr val="FE9B03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  <a:latin typeface="华文行楷"/>
                    <a:ea typeface="华文行楷"/>
                    <a:cs typeface="华文行楷"/>
                    <a:sym typeface="华文行楷"/>
                  </a:defRPr>
                </a:lvl1pPr>
              </a:lstStyle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  <a:r>
                  <a:rPr>
                    <a:latin typeface="华文行楷"/>
                    <a:ea typeface="华文行楷"/>
                    <a:cs typeface="华文行楷"/>
                    <a:sym typeface="华文行楷"/>
                  </a:rPr>
                  <a:t>朝日</a:t>
                </a:r>
              </a:p>
            </p:txBody>
          </p:sp>
        </p:grpSp>
        <p:grpSp>
          <p:nvGrpSpPr>
            <p:cNvPr id="689" name="成组"/>
            <p:cNvGrpSpPr/>
            <p:nvPr/>
          </p:nvGrpSpPr>
          <p:grpSpPr>
            <a:xfrm>
              <a:off x="762000" y="1371600"/>
              <a:ext cx="746125" cy="1733488"/>
              <a:chOff x="0" y="0"/>
              <a:chExt cx="746125" cy="1733487"/>
            </a:xfrm>
          </p:grpSpPr>
          <p:grpSp>
            <p:nvGrpSpPr>
              <p:cNvPr id="687" name="成组"/>
              <p:cNvGrpSpPr/>
              <p:nvPr/>
            </p:nvGrpSpPr>
            <p:grpSpPr>
              <a:xfrm>
                <a:off x="0" y="0"/>
                <a:ext cx="746125" cy="1447800"/>
                <a:chOff x="0" y="0"/>
                <a:chExt cx="746125" cy="1447800"/>
              </a:xfrm>
            </p:grpSpPr>
            <p:pic>
              <p:nvPicPr>
                <p:cNvPr id="684" name="image.pdf" descr="image.pdf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746125" cy="144780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107763" dir="2700000">
                    <a:srgbClr val="000000"/>
                  </a:outerShdw>
                </a:effectLst>
              </p:spPr>
            </p:pic>
            <p:sp>
              <p:nvSpPr>
                <p:cNvPr id="685" name="圆形"/>
                <p:cNvSpPr/>
                <p:nvPr/>
              </p:nvSpPr>
              <p:spPr>
                <a:xfrm>
                  <a:off x="123825" y="423862"/>
                  <a:ext cx="520700" cy="520701"/>
                </a:xfrm>
                <a:prstGeom prst="ellipse">
                  <a:avLst/>
                </a:prstGeom>
                <a:solidFill>
                  <a:srgbClr val="FC0128"/>
                </a:solidFill>
                <a:ln w="12700" cap="flat">
                  <a:solidFill>
                    <a:schemeClr val="accent1"/>
                  </a:solidFill>
                  <a:prstDash val="solid"/>
                  <a:round/>
                </a:ln>
                <a:effectLst/>
              </p:spPr>
              <p:txBody>
                <a:bodyPr wrap="square" lIns="46799" tIns="46799" rIns="46799" bIns="4679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686" name="形状"/>
                <p:cNvSpPr/>
                <p:nvPr/>
              </p:nvSpPr>
              <p:spPr>
                <a:xfrm>
                  <a:off x="112712" y="669925"/>
                  <a:ext cx="557213" cy="280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554" y="1464"/>
                      </a:moveTo>
                      <a:lnTo>
                        <a:pt x="8308" y="1464"/>
                      </a:lnTo>
                      <a:lnTo>
                        <a:pt x="8862" y="0"/>
                      </a:lnTo>
                      <a:lnTo>
                        <a:pt x="9969" y="0"/>
                      </a:lnTo>
                      <a:lnTo>
                        <a:pt x="9969" y="1098"/>
                      </a:lnTo>
                      <a:lnTo>
                        <a:pt x="21600" y="1098"/>
                      </a:lnTo>
                      <a:lnTo>
                        <a:pt x="21600" y="3661"/>
                      </a:lnTo>
                      <a:lnTo>
                        <a:pt x="21046" y="3661"/>
                      </a:lnTo>
                      <a:lnTo>
                        <a:pt x="20492" y="4759"/>
                      </a:lnTo>
                      <a:lnTo>
                        <a:pt x="20492" y="6224"/>
                      </a:lnTo>
                      <a:lnTo>
                        <a:pt x="19938" y="6224"/>
                      </a:lnTo>
                      <a:lnTo>
                        <a:pt x="19938" y="7322"/>
                      </a:lnTo>
                      <a:lnTo>
                        <a:pt x="19385" y="8786"/>
                      </a:lnTo>
                      <a:lnTo>
                        <a:pt x="19385" y="9885"/>
                      </a:lnTo>
                      <a:lnTo>
                        <a:pt x="18831" y="9885"/>
                      </a:lnTo>
                      <a:lnTo>
                        <a:pt x="18831" y="11349"/>
                      </a:lnTo>
                      <a:lnTo>
                        <a:pt x="18277" y="11349"/>
                      </a:lnTo>
                      <a:lnTo>
                        <a:pt x="17723" y="12447"/>
                      </a:lnTo>
                      <a:lnTo>
                        <a:pt x="17169" y="13912"/>
                      </a:lnTo>
                      <a:lnTo>
                        <a:pt x="16615" y="13912"/>
                      </a:lnTo>
                      <a:lnTo>
                        <a:pt x="16615" y="16475"/>
                      </a:lnTo>
                      <a:lnTo>
                        <a:pt x="15508" y="16475"/>
                      </a:lnTo>
                      <a:lnTo>
                        <a:pt x="14954" y="17573"/>
                      </a:lnTo>
                      <a:lnTo>
                        <a:pt x="14400" y="19037"/>
                      </a:lnTo>
                      <a:lnTo>
                        <a:pt x="13292" y="19037"/>
                      </a:lnTo>
                      <a:lnTo>
                        <a:pt x="12738" y="20136"/>
                      </a:lnTo>
                      <a:lnTo>
                        <a:pt x="11631" y="20136"/>
                      </a:lnTo>
                      <a:lnTo>
                        <a:pt x="11077" y="21600"/>
                      </a:lnTo>
                      <a:lnTo>
                        <a:pt x="9969" y="21600"/>
                      </a:lnTo>
                      <a:lnTo>
                        <a:pt x="9969" y="20502"/>
                      </a:lnTo>
                      <a:lnTo>
                        <a:pt x="6092" y="20502"/>
                      </a:lnTo>
                      <a:lnTo>
                        <a:pt x="6092" y="17939"/>
                      </a:lnTo>
                      <a:lnTo>
                        <a:pt x="4431" y="17939"/>
                      </a:lnTo>
                      <a:lnTo>
                        <a:pt x="3877" y="16841"/>
                      </a:lnTo>
                      <a:lnTo>
                        <a:pt x="3877" y="15376"/>
                      </a:lnTo>
                      <a:lnTo>
                        <a:pt x="2769" y="15376"/>
                      </a:lnTo>
                      <a:lnTo>
                        <a:pt x="2769" y="14278"/>
                      </a:lnTo>
                      <a:lnTo>
                        <a:pt x="2215" y="12814"/>
                      </a:lnTo>
                      <a:lnTo>
                        <a:pt x="1662" y="12814"/>
                      </a:lnTo>
                      <a:lnTo>
                        <a:pt x="1662" y="11715"/>
                      </a:lnTo>
                      <a:lnTo>
                        <a:pt x="1108" y="10251"/>
                      </a:lnTo>
                      <a:lnTo>
                        <a:pt x="1108" y="7688"/>
                      </a:lnTo>
                      <a:lnTo>
                        <a:pt x="554" y="6590"/>
                      </a:lnTo>
                      <a:lnTo>
                        <a:pt x="554" y="4027"/>
                      </a:lnTo>
                      <a:lnTo>
                        <a:pt x="0" y="2563"/>
                      </a:lnTo>
                      <a:lnTo>
                        <a:pt x="554" y="1464"/>
                      </a:lnTo>
                    </a:path>
                  </a:pathLst>
                </a:custGeom>
                <a:solidFill>
                  <a:srgbClr val="063DE8"/>
                </a:solidFill>
                <a:ln w="12700" cap="rnd">
                  <a:solidFill>
                    <a:srgbClr val="FC0128"/>
                  </a:solidFill>
                  <a:prstDash val="solid"/>
                  <a:round/>
                </a:ln>
                <a:effectLst/>
              </p:spPr>
              <p:txBody>
                <a:bodyPr wrap="square" lIns="46799" tIns="46799" rIns="46799" bIns="4679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</p:grpSp>
          <p:sp>
            <p:nvSpPr>
              <p:cNvPr id="688" name="BEER"/>
              <p:cNvSpPr txBox="1"/>
              <p:nvPr/>
            </p:nvSpPr>
            <p:spPr>
              <a:xfrm>
                <a:off x="43200" y="928687"/>
                <a:ext cx="675600" cy="804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6799" tIns="46799" rIns="46799" bIns="46799" numCol="1" anchor="t">
                <a:spAutoFit/>
              </a:bodyPr>
              <a:lstStyle>
                <a:lvl1pPr>
                  <a:spcBef>
                    <a:spcPts val="1000"/>
                  </a:spcBef>
                  <a:defRPr sz="1800">
                    <a:solidFill>
                      <a:srgbClr val="0066FF"/>
                    </a:solidFill>
                    <a:latin typeface="Monotype Corsiva"/>
                    <a:ea typeface="Monotype Corsiva"/>
                    <a:cs typeface="Monotype Corsiva"/>
                    <a:sym typeface="Monotype Corsiva"/>
                  </a:defRPr>
                </a:lvl1pPr>
              </a:lstStyle>
              <a:p>
                <a:pPr/>
                <a:r>
                  <a:t>BEER</a:t>
                </a:r>
              </a:p>
            </p:txBody>
          </p:sp>
        </p:grpSp>
        <p:sp>
          <p:nvSpPr>
            <p:cNvPr id="690" name="朝日"/>
            <p:cNvSpPr txBox="1"/>
            <p:nvPr/>
          </p:nvSpPr>
          <p:spPr>
            <a:xfrm>
              <a:off x="881400" y="1524000"/>
              <a:ext cx="599400" cy="41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spcBef>
                  <a:spcPts val="1000"/>
                </a:spcBef>
                <a:defRPr sz="1800">
                  <a:solidFill>
                    <a:srgbClr val="FE9B03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华文行楷"/>
                  <a:ea typeface="华文行楷"/>
                  <a:cs typeface="华文行楷"/>
                  <a:sym typeface="华文行楷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华文行楷"/>
                  <a:ea typeface="华文行楷"/>
                  <a:cs typeface="华文行楷"/>
                  <a:sym typeface="华文行楷"/>
                </a:rPr>
                <a:t>朝日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94" name="季节指数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季节指数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</a:t>
            </a:r>
          </a:p>
        </p:txBody>
      </p:sp>
      <p:pic>
        <p:nvPicPr>
          <p:cNvPr id="69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98" name="季节指数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季节指数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</a:t>
            </a:r>
          </a:p>
        </p:txBody>
      </p:sp>
      <p:pic>
        <p:nvPicPr>
          <p:cNvPr id="69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02" name="季节指数 (例题分析)"/>
          <p:cNvSpPr txBox="1"/>
          <p:nvPr>
            <p:ph type="title"/>
          </p:nvPr>
        </p:nvSpPr>
        <p:spPr>
          <a:xfrm>
            <a:off x="1828800" y="228599"/>
            <a:ext cx="7010400" cy="1143002"/>
          </a:xfrm>
          <a:prstGeom prst="rect">
            <a:avLst/>
          </a:prstGeom>
        </p:spPr>
        <p:txBody>
          <a:bodyPr/>
          <a:lstStyle/>
          <a:p>
            <a:pPr defTabSz="722376">
              <a:defRPr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季节指数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844">
                <a:solidFill>
                  <a:srgbClr val="FE9B03"/>
                </a:solidFill>
              </a:rPr>
              <a:t>(</a:t>
            </a:r>
            <a:r>
              <a:rPr sz="2844">
                <a:solidFill>
                  <a:srgbClr val="FE9B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例题分析</a:t>
            </a:r>
            <a:r>
              <a:rPr sz="2844">
                <a:solidFill>
                  <a:srgbClr val="FE9B03"/>
                </a:solidFill>
              </a:rPr>
              <a:t>)</a:t>
            </a:r>
          </a:p>
        </p:txBody>
      </p:sp>
      <p:graphicFrame>
        <p:nvGraphicFramePr>
          <p:cNvPr id="703" name="啤酒销售量的季节变动"/>
          <p:cNvGraphicFramePr/>
          <p:nvPr/>
        </p:nvGraphicFramePr>
        <p:xfrm>
          <a:off x="1261640" y="1071054"/>
          <a:ext cx="6987982" cy="536975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06" name="分离季节因素"/>
          <p:cNvSpPr txBox="1"/>
          <p:nvPr>
            <p:ph type="title"/>
          </p:nvPr>
        </p:nvSpPr>
        <p:spPr>
          <a:xfrm>
            <a:off x="1905000" y="304799"/>
            <a:ext cx="6781800" cy="1143002"/>
          </a:xfrm>
          <a:prstGeom prst="rect">
            <a:avLst/>
          </a:prstGeom>
        </p:spPr>
        <p:txBody>
          <a:bodyPr/>
          <a:lstStyle>
            <a:lvl1pPr>
              <a:defRPr b="0" sz="40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分离季节因素</a:t>
            </a:r>
          </a:p>
        </p:txBody>
      </p:sp>
      <p:sp>
        <p:nvSpPr>
          <p:cNvPr id="707" name="将季节性因素从时间序列中分离出去，以便观察和分析时间序列的其他特征…"/>
          <p:cNvSpPr txBox="1"/>
          <p:nvPr>
            <p:ph type="body" idx="1"/>
          </p:nvPr>
        </p:nvSpPr>
        <p:spPr>
          <a:xfrm>
            <a:off x="533400" y="1752599"/>
            <a:ext cx="8229600" cy="4572002"/>
          </a:xfrm>
          <a:prstGeom prst="rect">
            <a:avLst/>
          </a:prstGeom>
        </p:spPr>
        <p:txBody>
          <a:bodyPr/>
          <a:lstStyle/>
          <a:p>
            <a:pPr marL="585215" indent="-585215" algn="just" defTabSz="877823">
              <a:spcBef>
                <a:spcPts val="1800"/>
              </a:spcBef>
              <a:buSzPct val="100000"/>
              <a:buAutoNum type="arabicPeriod" startAt="1"/>
              <a:defRPr sz="3072"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将季节性因素从时间序列中分离出去，以便观察和分析时间序列的其他特征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585215" indent="-585215" algn="just" defTabSz="877823">
              <a:spcBef>
                <a:spcPts val="1800"/>
              </a:spcBef>
              <a:buSzPct val="100000"/>
              <a:buAutoNum type="arabicPeriod" startAt="1"/>
              <a:defRPr sz="3072"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方法是将原时间序列除以相应的季节指数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585215" indent="-585215" algn="just" defTabSz="877823">
              <a:spcBef>
                <a:spcPts val="1800"/>
              </a:spcBef>
              <a:buSzPct val="100000"/>
              <a:buAutoNum type="arabicPeriod" startAt="1"/>
              <a:defRPr sz="3072"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</a:defRPr>
            </a:pP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585215" indent="-585215" algn="just" defTabSz="877823">
              <a:spcBef>
                <a:spcPts val="1800"/>
              </a:spcBef>
              <a:buSzPct val="100000"/>
              <a:buAutoNum type="arabicPeriod" startAt="3"/>
              <a:defRPr sz="3072"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结果即为季节因素分离后的序列，它反映了在没有季节因素影响的情况下时间序列的变化形态 </a:t>
            </a:r>
          </a:p>
        </p:txBody>
      </p:sp>
      <p:pic>
        <p:nvPicPr>
          <p:cNvPr id="708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3505200"/>
            <a:ext cx="4495800" cy="1066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11" name="趋势分析"/>
          <p:cNvSpPr txBox="1"/>
          <p:nvPr>
            <p:ph type="title"/>
          </p:nvPr>
        </p:nvSpPr>
        <p:spPr>
          <a:xfrm>
            <a:off x="685800" y="22859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 b="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趋势分析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ircle/>
      </p:transition>
    </mc:Choice>
    <mc:Fallback>
      <p:transition spd="fast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14" name="趋势分析"/>
          <p:cNvSpPr txBox="1"/>
          <p:nvPr>
            <p:ph type="title"/>
          </p:nvPr>
        </p:nvSpPr>
        <p:spPr>
          <a:xfrm>
            <a:off x="1905000" y="304799"/>
            <a:ext cx="6781800" cy="1143002"/>
          </a:xfrm>
          <a:prstGeom prst="rect">
            <a:avLst/>
          </a:prstGeom>
        </p:spPr>
        <p:txBody>
          <a:bodyPr/>
          <a:lstStyle>
            <a:lvl1pPr>
              <a:defRPr b="0" sz="40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趋势分析</a:t>
            </a:r>
          </a:p>
        </p:txBody>
      </p:sp>
      <p:sp>
        <p:nvSpPr>
          <p:cNvPr id="715" name="根据分离季节性因素的序列确定线性趋势方程…"/>
          <p:cNvSpPr txBox="1"/>
          <p:nvPr>
            <p:ph type="body" idx="1"/>
          </p:nvPr>
        </p:nvSpPr>
        <p:spPr>
          <a:xfrm>
            <a:off x="533400" y="1828800"/>
            <a:ext cx="8229600" cy="4419600"/>
          </a:xfrm>
          <a:prstGeom prst="rect">
            <a:avLst/>
          </a:prstGeom>
        </p:spPr>
        <p:txBody>
          <a:bodyPr/>
          <a:lstStyle/>
          <a:p>
            <a:pPr marL="560831" indent="-560831" algn="just" defTabSz="841247">
              <a:spcBef>
                <a:spcPts val="1500"/>
              </a:spcBef>
              <a:buSzPct val="100000"/>
              <a:buAutoNum type="arabicPeriod" startAt="1"/>
              <a:defRPr sz="2576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根据分离季节性因素的序列确定线性趋势方程 </a:t>
            </a:r>
          </a:p>
          <a:p>
            <a:pPr marL="560831" indent="-560831" algn="just" defTabSz="841247">
              <a:spcBef>
                <a:spcPts val="1700"/>
              </a:spcBef>
              <a:buSzPct val="100000"/>
              <a:buAutoNum type="arabicPeriod" startAt="1"/>
              <a:defRPr sz="2576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</a:p>
          <a:p>
            <a:pPr marL="560831" indent="-560831" algn="just" defTabSz="841247">
              <a:spcBef>
                <a:spcPts val="1500"/>
              </a:spcBef>
              <a:buSzPct val="100000"/>
              <a:buAutoNum type="arabicPeriod" startAt="2"/>
              <a:defRPr sz="2576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根据趋势方程计算各期趋势值</a:t>
            </a:r>
          </a:p>
          <a:p>
            <a:pPr marL="560831" indent="-560831" algn="just" defTabSz="841247">
              <a:spcBef>
                <a:spcPts val="1500"/>
              </a:spcBef>
              <a:buSzPct val="100000"/>
              <a:buAutoNum type="arabicPeriod" startAt="2"/>
              <a:defRPr sz="2576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根据趋势方程进行预测</a:t>
            </a:r>
          </a:p>
          <a:p>
            <a:pPr lvl="1" marL="1121663" indent="-490727" algn="just" defTabSz="841247">
              <a:spcBef>
                <a:spcPts val="1300"/>
              </a:spcBef>
              <a:buClr>
                <a:srgbClr val="FE9B03"/>
              </a:buClr>
              <a:defRPr sz="2208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该预测值不含季节性因素，即在没有季节因素影响情况下的预测值</a:t>
            </a:r>
          </a:p>
          <a:p>
            <a:pPr lvl="1" marL="1121663" indent="-490727" algn="just" defTabSz="841247">
              <a:spcBef>
                <a:spcPts val="1300"/>
              </a:spcBef>
              <a:buClr>
                <a:srgbClr val="FE9B03"/>
              </a:buClr>
              <a:defRPr sz="2208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如果要求出含有季节性因素的销售量的预测值，则需要将上面的预测值乘以相应的季节指数 </a:t>
            </a:r>
          </a:p>
        </p:txBody>
      </p:sp>
      <p:pic>
        <p:nvPicPr>
          <p:cNvPr id="716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2438400"/>
            <a:ext cx="3429000" cy="6127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19" name="趋势分析 (例题分析)"/>
          <p:cNvSpPr txBox="1"/>
          <p:nvPr>
            <p:ph type="title"/>
          </p:nvPr>
        </p:nvSpPr>
        <p:spPr>
          <a:xfrm>
            <a:off x="1905000" y="304800"/>
            <a:ext cx="6781800" cy="1066800"/>
          </a:xfrm>
          <a:prstGeom prst="rect">
            <a:avLst/>
          </a:prstGeom>
        </p:spPr>
        <p:txBody>
          <a:bodyPr/>
          <a:lstStyle/>
          <a:p>
            <a:pPr defTabSz="676655">
              <a:defRPr sz="2960">
                <a:effectLst>
                  <a:outerShdw sx="100000" sy="100000" kx="0" ky="0" algn="b" rotWithShape="0" blurRad="9398" dist="1879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趋势分析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rPr sz="2664">
                <a:solidFill>
                  <a:srgbClr val="FE9B03"/>
                </a:solidFill>
              </a:rPr>
              <a:t>(</a:t>
            </a:r>
            <a:r>
              <a:rPr b="0" sz="266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664">
                <a:solidFill>
                  <a:srgbClr val="FE9B03"/>
                </a:solidFill>
              </a:rPr>
              <a:t>)</a:t>
            </a:r>
          </a:p>
        </p:txBody>
      </p:sp>
      <p:pic>
        <p:nvPicPr>
          <p:cNvPr id="7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23" name="趋势分析  (例题分析)"/>
          <p:cNvSpPr txBox="1"/>
          <p:nvPr>
            <p:ph type="title"/>
          </p:nvPr>
        </p:nvSpPr>
        <p:spPr>
          <a:xfrm>
            <a:off x="1905000" y="304800"/>
            <a:ext cx="6781800" cy="1066800"/>
          </a:xfrm>
          <a:prstGeom prst="rect">
            <a:avLst/>
          </a:prstGeom>
        </p:spPr>
        <p:txBody>
          <a:bodyPr/>
          <a:lstStyle/>
          <a:p>
            <a:pPr defTabSz="676655">
              <a:defRPr sz="2960">
                <a:effectLst>
                  <a:outerShdw sx="100000" sy="100000" kx="0" ky="0" algn="b" rotWithShape="0" blurRad="9398" dist="1879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趋势分析</a:t>
            </a:r>
            <a:br>
              <a:rPr b="0">
                <a:latin typeface="宋体"/>
                <a:ea typeface="宋体"/>
                <a:cs typeface="宋体"/>
                <a:sym typeface="宋体"/>
              </a:rPr>
            </a:br>
            <a:r>
              <a:t> </a:t>
            </a:r>
            <a:r>
              <a:rPr sz="2664">
                <a:solidFill>
                  <a:srgbClr val="FE9B03"/>
                </a:solidFill>
              </a:rPr>
              <a:t>(</a:t>
            </a:r>
            <a:r>
              <a:rPr b="0" sz="2664">
                <a:solidFill>
                  <a:srgbClr val="FE9B03"/>
                </a:solidFill>
                <a:latin typeface="宋体"/>
                <a:ea typeface="宋体"/>
                <a:cs typeface="宋体"/>
                <a:sym typeface="宋体"/>
              </a:rPr>
              <a:t>例题分析</a:t>
            </a:r>
            <a:r>
              <a:rPr sz="2664">
                <a:solidFill>
                  <a:srgbClr val="FE9B03"/>
                </a:solidFill>
              </a:rPr>
              <a:t>)</a:t>
            </a:r>
          </a:p>
        </p:txBody>
      </p:sp>
      <p:graphicFrame>
        <p:nvGraphicFramePr>
          <p:cNvPr id="724" name="季节分离后的序列及其趋势"/>
          <p:cNvGraphicFramePr/>
          <p:nvPr/>
        </p:nvGraphicFramePr>
        <p:xfrm>
          <a:off x="872280" y="1016889"/>
          <a:ext cx="7321126" cy="563192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幻灯片编号"/>
          <p:cNvSpPr txBox="1"/>
          <p:nvPr>
            <p:ph type="sldNum" sz="quarter" idx="2"/>
          </p:nvPr>
        </p:nvSpPr>
        <p:spPr>
          <a:xfrm>
            <a:off x="609600" y="6172200"/>
            <a:ext cx="384126" cy="37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339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27" name="周期性分析"/>
          <p:cNvSpPr txBox="1"/>
          <p:nvPr>
            <p:ph type="title"/>
          </p:nvPr>
        </p:nvSpPr>
        <p:spPr>
          <a:xfrm>
            <a:off x="685800" y="22859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 b="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周期性分析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ircle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cbensin">
  <a:themeElements>
    <a:clrScheme name="mcbensin">
      <a:dk1>
        <a:srgbClr val="DC0081"/>
      </a:dk1>
      <a:lt1>
        <a:srgbClr val="0A578C"/>
      </a:lt1>
      <a:dk2>
        <a:srgbClr val="A7A7A7"/>
      </a:dk2>
      <a:lt2>
        <a:srgbClr val="535353"/>
      </a:lt2>
      <a:accent1>
        <a:srgbClr val="DC0081"/>
      </a:accent1>
      <a:accent2>
        <a:srgbClr val="FAFD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cbensi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cbens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799" tIns="46799" rIns="46799" bIns="4679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A578C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6799" tIns="46799" rIns="46799" bIns="4679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A578C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cbensin">
  <a:themeElements>
    <a:clrScheme name="mcbens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0081"/>
      </a:accent1>
      <a:accent2>
        <a:srgbClr val="FAFD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cbensi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cbens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799" tIns="46799" rIns="46799" bIns="4679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A578C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6799" tIns="46799" rIns="46799" bIns="4679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A578C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