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9E"/>
        </a:solidFill>
        <a:effectLst/>
        <a:uFillTx/>
        <a:latin typeface="黑体"/>
        <a:ea typeface="黑体"/>
        <a:cs typeface="黑体"/>
        <a:sym typeface="黑体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黑体"/>
          <a:ea typeface="黑体"/>
          <a:cs typeface="黑体"/>
        </a:font>
        <a:srgbClr val="00009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ECACB"/>
          </a:solidFill>
        </a:fill>
      </a:tcStyle>
    </a:wholeTbl>
    <a:band2H>
      <a:tcTxStyle b="def" i="def"/>
      <a:tcStyle>
        <a:tcBdr/>
        <a:fill>
          <a:solidFill>
            <a:srgbClr val="FEE6E7"/>
          </a:solidFill>
        </a:fill>
      </a:tcStyle>
    </a:band2H>
    <a:firstCol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黑体"/>
          <a:ea typeface="黑体"/>
          <a:cs typeface="黑体"/>
        </a:font>
        <a:srgbClr val="00009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黑体"/>
          <a:ea typeface="黑体"/>
          <a:cs typeface="黑体"/>
        </a:font>
        <a:srgbClr val="00009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黑体"/>
          <a:ea typeface="黑体"/>
          <a:cs typeface="黑体"/>
        </a:font>
        <a:srgbClr val="00009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黑体"/>
          <a:ea typeface="黑体"/>
          <a:cs typeface="黑体"/>
        </a:font>
        <a:srgbClr val="00009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9E"/>
              </a:solidFill>
              <a:prstDash val="solid"/>
              <a:round/>
            </a:ln>
          </a:top>
          <a:bottom>
            <a:ln w="25400" cap="flat">
              <a:solidFill>
                <a:srgbClr val="00009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9E"/>
              </a:solidFill>
              <a:prstDash val="solid"/>
              <a:round/>
            </a:ln>
          </a:top>
          <a:bottom>
            <a:ln w="25400" cap="flat">
              <a:solidFill>
                <a:srgbClr val="00009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黑体"/>
          <a:ea typeface="黑体"/>
          <a:cs typeface="黑体"/>
        </a:font>
        <a:srgbClr val="00009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DE"/>
          </a:solidFill>
        </a:fill>
      </a:tcStyle>
    </a:wholeTbl>
    <a:band2H>
      <a:tcTxStyle b="def" i="def"/>
      <a:tcStyle>
        <a:tcBdr/>
        <a:fill>
          <a:solidFill>
            <a:srgbClr val="E6E6EF"/>
          </a:solidFill>
        </a:fill>
      </a:tcStyle>
    </a:band2H>
    <a:firstCol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9E"/>
          </a:solidFill>
        </a:fill>
      </a:tcStyle>
    </a:firstCol>
    <a:la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9E"/>
          </a:solidFill>
        </a:fill>
      </a:tcStyle>
    </a:lastRow>
    <a:fir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9E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黑体"/>
          <a:ea typeface="黑体"/>
          <a:cs typeface="黑体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2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3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93794"/>
          <c:y val="0.0528435"/>
          <c:w val="0.965621"/>
          <c:h val="0.658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经销商进货量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>
              <a:outerShdw sx="100000" sy="100000" kx="0" ky="0" algn="tl" rotWithShape="1" blurRad="0" dist="38100" dir="2700000">
                <a:srgbClr val="000000">
                  <a:alpha val="100000"/>
                </a:srgbClr>
              </a:outerShdw>
            </a:effectLst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115" u="none">
                    <a:solidFill>
                      <a:srgbClr val="FFFFFF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</c:strCache>
            </c:strRef>
          </c:cat>
          <c:val>
            <c:numRef>
              <c:f>Sheet1!$B$2:$G$2</c:f>
              <c:numCache>
                <c:ptCount val="6"/>
                <c:pt idx="0">
                  <c:v>180.000000</c:v>
                </c:pt>
                <c:pt idx="1">
                  <c:v>200.000000</c:v>
                </c:pt>
                <c:pt idx="2">
                  <c:v>180.000000</c:v>
                </c:pt>
                <c:pt idx="3">
                  <c:v>150.000000</c:v>
                </c:pt>
                <c:pt idx="4">
                  <c:v>100.000000</c:v>
                </c:pt>
                <c:pt idx="5">
                  <c:v>60.000000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零售商进货量</c:v>
                </c:pt>
              </c:strCache>
            </c:strRef>
          </c:tx>
          <c:spPr>
            <a:solidFill>
              <a:srgbClr val="624FAC"/>
            </a:solidFill>
            <a:ln w="12700" cap="flat">
              <a:noFill/>
              <a:miter lim="400000"/>
            </a:ln>
            <a:effectLst>
              <a:outerShdw sx="100000" sy="100000" kx="0" ky="0" algn="tl" rotWithShape="1" blurRad="0" dist="38100" dir="2700000">
                <a:srgbClr val="000000">
                  <a:alpha val="100000"/>
                </a:srgbClr>
              </a:outerShdw>
            </a:effectLst>
          </c:spPr>
          <c:invertIfNegative val="0"/>
          <c:dLbls>
            <c:numFmt formatCode="0" sourceLinked="0"/>
            <c:txPr>
              <a:bodyPr/>
              <a:lstStyle/>
              <a:p>
                <a:pPr>
                  <a:defRPr b="0" i="0" strike="noStrike" sz="1115" u="none">
                    <a:solidFill>
                      <a:srgbClr val="FFFFFF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</c:strCache>
            </c:strRef>
          </c:cat>
          <c:val>
            <c:numRef>
              <c:f>Sheet1!$B$3:$G$3</c:f>
              <c:numCache>
                <c:ptCount val="6"/>
                <c:pt idx="0">
                  <c:v>170.000000</c:v>
                </c:pt>
                <c:pt idx="1">
                  <c:v>190.000000</c:v>
                </c:pt>
                <c:pt idx="2">
                  <c:v>180.000000</c:v>
                </c:pt>
                <c:pt idx="3">
                  <c:v>190.000000</c:v>
                </c:pt>
                <c:pt idx="4">
                  <c:v>180.000000</c:v>
                </c:pt>
                <c:pt idx="5">
                  <c:v>190.000000</c:v>
                </c:pt>
              </c:numCache>
            </c:numRef>
          </c:val>
        </c:ser>
        <c:gapWidth val="150"/>
        <c:overlap val="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low"/>
        <c:spPr>
          <a:ln w="12700" cap="flat">
            <a:solidFill>
              <a:srgbClr val="000000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115" u="none">
                <a:solidFill>
                  <a:srgbClr val="000000"/>
                </a:solidFill>
                <a:latin typeface="Arial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2007" u="none">
                <a:solidFill>
                  <a:srgbClr val="FFFFFF"/>
                </a:solidFill>
                <a:latin typeface="黑体"/>
              </a:defRPr>
            </a:pPr>
          </a:p>
        </c:txPr>
        <c:crossAx val="2094734552"/>
        <c:crosses val="autoZero"/>
        <c:crossBetween val="between"/>
        <c:majorUnit val="50"/>
        <c:minorUnit val="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336095"/>
          <c:y val="0.850716"/>
          <c:w val="0.389322"/>
          <c:h val="0.14928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226" u="none">
              <a:solidFill>
                <a:srgbClr val="FFFFFF"/>
              </a:solidFill>
              <a:latin typeface="宋体"/>
            </a:defRPr>
          </a:pPr>
        </a:p>
      </c:txPr>
    </c:legend>
    <c:plotVisOnly val="0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133181"/>
          <c:y val="0.145538"/>
          <c:w val="0.981682"/>
          <c:h val="0.60282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FF0000"/>
            </a:solidFill>
            <a:ln w="38100" cap="flat">
              <a:solidFill>
                <a:srgbClr val="FF0000"/>
              </a:solidFill>
              <a:prstDash val="solid"/>
              <a:round/>
            </a:ln>
            <a:effectLst>
              <a:outerShdw sx="100000" sy="100000" kx="0" ky="0" algn="tl" rotWithShape="1" blurRad="0" dist="38100" dir="2700000">
                <a:srgbClr val="000000">
                  <a:alpha val="100000"/>
                </a:srgbClr>
              </a:outerShdw>
            </a:effectLst>
          </c:spPr>
          <c:marker>
            <c:symbol val="none"/>
            <c:size val="2"/>
            <c:spPr>
              <a:solidFill>
                <a:srgbClr val="FF0000"/>
              </a:solidFill>
              <a:ln w="38100" cap="flat">
                <a:solidFill>
                  <a:srgbClr val="FF0000"/>
                </a:solidFill>
                <a:prstDash val="solid"/>
                <a:round/>
              </a:ln>
              <a:effectLst/>
            </c:spPr>
          </c:marker>
          <c:dLbls>
            <c:numFmt formatCode="[$$-409]#,##0_);[Red]\([$$-409]#,##0\)" sourceLinked="0"/>
            <c:txPr>
              <a:bodyPr/>
              <a:lstStyle/>
              <a:p>
                <a:pPr>
                  <a:defRPr b="0" i="0" strike="noStrike" sz="468" u="none">
                    <a:solidFill>
                      <a:srgbClr val="FFFFFF"/>
                    </a:solidFill>
                    <a:latin typeface="黑体"/>
                  </a:defRPr>
                </a:pPr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Sheet1!$B$2:$E$2</c:f>
              <c:numCache>
                <c:ptCount val="0"/>
              </c:numCache>
            </c:numRef>
          </c:val>
          <c:smooth val="0"/>
        </c:ser>
        <c:marker val="1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FFFFFF"/>
            </a:solidFill>
            <a:prstDash val="solid"/>
            <a:round/>
          </a:ln>
        </c:spPr>
        <c:txPr>
          <a:bodyPr rot="0"/>
          <a:lstStyle/>
          <a:p>
            <a:pPr>
              <a:defRPr b="1" i="0" strike="noStrike" sz="936" u="none">
                <a:solidFill>
                  <a:srgbClr val="FFFFFF"/>
                </a:solidFill>
                <a:latin typeface="Arial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  <c:max val="4000"/>
          <c:min val="-500"/>
        </c:scaling>
        <c:delete val="0"/>
        <c:axPos val="l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1" i="0" strike="noStrike" sz="292" u="none">
                <a:solidFill>
                  <a:srgbClr val="FFFFFF"/>
                </a:solidFill>
                <a:latin typeface="Arial"/>
              </a:defRPr>
            </a:pPr>
          </a:p>
        </c:txPr>
        <c:crossAx val="2094734552"/>
        <c:crosses val="min"/>
        <c:crossBetween val="between"/>
        <c:majorUnit val="900"/>
        <c:minorUnit val="45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133181"/>
          <c:y val="0.145538"/>
          <c:w val="0.981682"/>
          <c:h val="0.60282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FF0000"/>
            </a:solidFill>
            <a:ln w="38100" cap="flat">
              <a:solidFill>
                <a:srgbClr val="FF0000"/>
              </a:solidFill>
              <a:prstDash val="solid"/>
              <a:round/>
            </a:ln>
            <a:effectLst>
              <a:outerShdw sx="100000" sy="100000" kx="0" ky="0" algn="tl" rotWithShape="1" blurRad="0" dist="38100" dir="2700000">
                <a:srgbClr val="000000">
                  <a:alpha val="100000"/>
                </a:srgbClr>
              </a:outerShdw>
            </a:effectLst>
          </c:spPr>
          <c:marker>
            <c:symbol val="none"/>
            <c:size val="2"/>
            <c:spPr>
              <a:solidFill>
                <a:srgbClr val="FF0000"/>
              </a:solidFill>
              <a:ln w="38100" cap="flat">
                <a:solidFill>
                  <a:srgbClr val="FF0000"/>
                </a:solidFill>
                <a:prstDash val="solid"/>
                <a:round/>
              </a:ln>
              <a:effectLst/>
            </c:spPr>
          </c:marker>
          <c:dLbls>
            <c:numFmt formatCode="[$$-409]#,##0_);[Red]\([$$-409]#,##0\)" sourceLinked="0"/>
            <c:txPr>
              <a:bodyPr/>
              <a:lstStyle/>
              <a:p>
                <a:pPr>
                  <a:defRPr b="0" i="0" strike="noStrike" sz="468" u="none">
                    <a:solidFill>
                      <a:srgbClr val="FFFFFF"/>
                    </a:solidFill>
                    <a:latin typeface="黑体"/>
                  </a:defRPr>
                </a:pPr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Sheet1!$B$2:$E$2</c:f>
              <c:numCache>
                <c:ptCount val="0"/>
              </c:numCache>
            </c:numRef>
          </c:val>
          <c:smooth val="0"/>
        </c:ser>
        <c:marker val="1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FFFFFF"/>
            </a:solidFill>
            <a:prstDash val="solid"/>
            <a:round/>
          </a:ln>
        </c:spPr>
        <c:txPr>
          <a:bodyPr rot="0"/>
          <a:lstStyle/>
          <a:p>
            <a:pPr>
              <a:defRPr b="1" i="0" strike="noStrike" sz="936" u="none">
                <a:solidFill>
                  <a:srgbClr val="FFFFFF"/>
                </a:solidFill>
                <a:latin typeface="Arial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  <c:max val="4000"/>
          <c:min val="-500"/>
        </c:scaling>
        <c:delete val="0"/>
        <c:axPos val="l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1" i="0" strike="noStrike" sz="292" u="none">
                <a:solidFill>
                  <a:srgbClr val="FFFFFF"/>
                </a:solidFill>
                <a:latin typeface="Arial"/>
              </a:defRPr>
            </a:pPr>
          </a:p>
        </c:txPr>
        <c:crossAx val="2094734552"/>
        <c:crosses val="min"/>
        <c:crossBetween val="between"/>
        <c:majorUnit val="900"/>
        <c:minorUnit val="45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4" name="Shape 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lnSpc>
        <a:spcPct val="90000"/>
      </a:lnSpc>
      <a:spcBef>
        <a:spcPts val="5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文级别 1…"/>
          <p:cNvSpPr txBox="1"/>
          <p:nvPr>
            <p:ph type="body" sz="quarter" idx="1"/>
          </p:nvPr>
        </p:nvSpPr>
        <p:spPr>
          <a:xfrm>
            <a:off x="4297362" y="4144962"/>
            <a:ext cx="4505326" cy="1838326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</a:lvl1pPr>
            <a:lvl2pPr marL="0" indent="411162" algn="r">
              <a:buClrTx/>
              <a:buSzTx/>
              <a:buNone/>
            </a:lvl2pPr>
            <a:lvl3pPr marL="0" indent="739775" algn="r">
              <a:buClrTx/>
              <a:buSzTx/>
              <a:buNone/>
            </a:lvl3pPr>
            <a:lvl4pPr marL="0" indent="1089025" algn="r">
              <a:buClrTx/>
              <a:buSzTx/>
              <a:buNone/>
            </a:lvl4pPr>
            <a:lvl5pPr marL="1431925" indent="0" algn="r">
              <a:buClrTx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6" name="标题文本"/>
          <p:cNvSpPr txBox="1"/>
          <p:nvPr>
            <p:ph type="title"/>
          </p:nvPr>
        </p:nvSpPr>
        <p:spPr>
          <a:xfrm>
            <a:off x="3984625" y="2286000"/>
            <a:ext cx="4818063" cy="787400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标题文本</a:t>
            </a:r>
          </a:p>
        </p:txBody>
      </p:sp>
      <p:sp>
        <p:nvSpPr>
          <p:cNvPr id="17" name="幻灯片编号"/>
          <p:cNvSpPr txBox="1"/>
          <p:nvPr>
            <p:ph type="sldNum" sz="quarter" idx="2"/>
          </p:nvPr>
        </p:nvSpPr>
        <p:spPr>
          <a:xfrm>
            <a:off x="4495663" y="6521450"/>
            <a:ext cx="228738" cy="2121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8" name="Talent B&amp;G.pdf" descr="Talent B&amp;G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5675" y="1981200"/>
            <a:ext cx="2309813" cy="22352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/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27" name="正文级别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36" name="正文级别 1…"/>
          <p:cNvSpPr txBox="1"/>
          <p:nvPr>
            <p:ph type="body" sz="half" idx="1"/>
          </p:nvPr>
        </p:nvSpPr>
        <p:spPr>
          <a:xfrm>
            <a:off x="685799" y="1447800"/>
            <a:ext cx="3814235" cy="4746625"/>
          </a:xfrm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7" name="矩形"/>
          <p:cNvSpPr/>
          <p:nvPr>
            <p:ph type="body" sz="half" idx="21"/>
          </p:nvPr>
        </p:nvSpPr>
        <p:spPr>
          <a:xfrm>
            <a:off x="4643966" y="1447800"/>
            <a:ext cx="3814235" cy="4746625"/>
          </a:xfrm>
          <a:prstGeom prst="rect">
            <a:avLst/>
          </a:prstGeom>
        </p:spPr>
        <p:txBody>
          <a:bodyPr/>
          <a:lstStyle/>
          <a:p>
            <a:pPr>
              <a:buChar char="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37375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8" cy="212162"/>
          </a:xfrm>
          <a:prstGeom prst="rect">
            <a:avLst/>
          </a:prstGeom>
          <a:ln w="12700">
            <a:miter lim="400000"/>
          </a:ln>
        </p:spPr>
        <p:txBody>
          <a:bodyPr wrap="none" lIns="44450" tIns="44450" rIns="44450" bIns="44450">
            <a:spAutoFit/>
          </a:bodyPr>
          <a:lstStyle>
            <a:lvl1pPr algn="r">
              <a:lnSpc>
                <a:spcPct val="90000"/>
              </a:lnSpc>
              <a:defRPr sz="9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3" name="Talent B&amp;G.pdf" descr="Talent B&amp;G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" y="6324600"/>
            <a:ext cx="393700" cy="3810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35921" dir="2700000">
              <a:srgbClr val="000000"/>
            </a:outerShdw>
          </a:effectLst>
        </p:spPr>
      </p:pic>
      <p:sp>
        <p:nvSpPr>
          <p:cNvPr id="4" name="天册…"/>
          <p:cNvSpPr txBox="1"/>
          <p:nvPr/>
        </p:nvSpPr>
        <p:spPr>
          <a:xfrm>
            <a:off x="605154" y="6249987"/>
            <a:ext cx="459741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天册</a:t>
            </a:r>
          </a:p>
          <a:p>
            <a:pPr algn="ctr">
              <a:defRPr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顾问</a:t>
            </a:r>
          </a:p>
        </p:txBody>
      </p:sp>
      <p:sp>
        <p:nvSpPr>
          <p:cNvPr id="5" name="天册版权所有"/>
          <p:cNvSpPr txBox="1"/>
          <p:nvPr/>
        </p:nvSpPr>
        <p:spPr>
          <a:xfrm>
            <a:off x="3792854" y="6511925"/>
            <a:ext cx="1170941" cy="345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天册版权所有</a:t>
            </a:r>
          </a:p>
        </p:txBody>
      </p:sp>
      <p:sp>
        <p:nvSpPr>
          <p:cNvPr id="6" name="金丝猴食品企业员工培训"/>
          <p:cNvSpPr txBox="1"/>
          <p:nvPr/>
        </p:nvSpPr>
        <p:spPr>
          <a:xfrm>
            <a:off x="6261417" y="6511925"/>
            <a:ext cx="2059941" cy="345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金丝猴食品企业员工培训</a:t>
            </a:r>
          </a:p>
        </p:txBody>
      </p:sp>
      <p:sp>
        <p:nvSpPr>
          <p:cNvPr id="7" name="标题文本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8575" tIns="28575" rIns="28575" bIns="28575">
            <a:normAutofit fontScale="100000" lnSpcReduction="0"/>
          </a:bodyPr>
          <a:lstStyle/>
          <a:p>
            <a:pPr/>
            <a:r>
              <a:t>标题文本</a:t>
            </a:r>
          </a:p>
        </p:txBody>
      </p:sp>
      <p:sp>
        <p:nvSpPr>
          <p:cNvPr id="8" name="正文级别 1…"/>
          <p:cNvSpPr txBox="1"/>
          <p:nvPr>
            <p:ph type="body" idx="1"/>
          </p:nvPr>
        </p:nvSpPr>
        <p:spPr>
          <a:xfrm>
            <a:off x="685800" y="1447800"/>
            <a:ext cx="7772400" cy="4746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normAutofit fontScale="100000" lnSpcReduction="0"/>
          </a:bodyPr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1pPr>
      <a:lvl2pPr marL="0" marR="0" indent="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2pPr>
      <a:lvl3pPr marL="0" marR="0" indent="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3pPr>
      <a:lvl4pPr marL="0" marR="0" indent="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4pPr>
      <a:lvl5pPr marL="0" marR="0" indent="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5pPr>
      <a:lvl6pPr marL="0" marR="0" indent="45720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6pPr>
      <a:lvl7pPr marL="0" marR="0" indent="91440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7pPr>
      <a:lvl8pPr marL="0" marR="0" indent="137160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8pPr>
      <a:lvl9pPr marL="0" marR="0" indent="1828800" algn="ctr" defTabSz="13636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FFFF00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9pPr>
    </p:titleStyle>
    <p:bodyStyle>
      <a:lvl1pPr marL="296862" marR="0" indent="-2968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60000"/>
        <a:buFontTx/>
        <a:buChar char="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1pPr>
      <a:lvl2pPr marL="649287" marR="0" indent="-23812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45000"/>
        <a:buFontTx/>
        <a:buChar char="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2pPr>
      <a:lvl3pPr marL="1033462" marR="0" indent="-29368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50000"/>
        <a:buFontTx/>
        <a:buChar char="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3pPr>
      <a:lvl4pPr marL="1335969" marR="0" indent="-24694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50000"/>
        <a:buFontTx/>
        <a:buChar char="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4pPr>
      <a:lvl5pPr marL="1685925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50000"/>
        <a:buFontTx/>
        <a:buChar char="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5pPr>
      <a:lvl6pPr marL="2143125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50000"/>
        <a:buFont typeface="Monotype Sorts"/>
        <a:buChar char="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6pPr>
      <a:lvl7pPr marL="2600325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50000"/>
        <a:buFont typeface="Monotype Sorts"/>
        <a:buChar char="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7pPr>
      <a:lvl8pPr marL="3057525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50000"/>
        <a:buFont typeface="Monotype Sorts"/>
        <a:buChar char="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8pPr>
      <a:lvl9pPr marL="3514725" marR="0" indent="-254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FF0000"/>
        </a:buClr>
        <a:buSzPct val="50000"/>
        <a:buFont typeface="Monotype Sorts"/>
        <a:buChar char=""/>
        <a:tabLst/>
        <a:defRPr b="0" baseline="0" cap="none" i="0" spc="0" strike="noStrike" sz="20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黑体"/>
          <a:ea typeface="黑体"/>
          <a:cs typeface="黑体"/>
          <a:sym typeface="黑体"/>
        </a:defRPr>
      </a:lvl9pPr>
    </p:bodyStyle>
    <p:otherStyle>
      <a:lvl1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幻灯片编号"/>
          <p:cNvSpPr txBox="1"/>
          <p:nvPr>
            <p:ph type="sldNum" sz="quarter" idx="2"/>
          </p:nvPr>
        </p:nvSpPr>
        <p:spPr>
          <a:xfrm>
            <a:off x="4559231" y="6521450"/>
            <a:ext cx="165169" cy="2121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" name="数据分析技巧"/>
          <p:cNvSpPr txBox="1"/>
          <p:nvPr>
            <p:ph type="title"/>
          </p:nvPr>
        </p:nvSpPr>
        <p:spPr>
          <a:xfrm>
            <a:off x="3984625" y="2286000"/>
            <a:ext cx="4818063" cy="422275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数据分析技巧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5" name="数据分析流程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数据分析流程</a:t>
            </a:r>
          </a:p>
        </p:txBody>
      </p:sp>
      <p:sp>
        <p:nvSpPr>
          <p:cNvPr id="146" name="数据分析流程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数据分析流程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数据分析的目的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解读经营数据与市场调研数据的内在含义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发现企业经营过程中存在的问题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发现造成企业经营问题的原因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为企业经营管理人员提供经营决策依据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发现解决企业经营问题的方向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制订各种改进方案的参考目标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制订各种监测方案执行的方法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幻灯片编号"/>
          <p:cNvSpPr txBox="1"/>
          <p:nvPr>
            <p:ph type="sldNum" sz="quarter" idx="2"/>
          </p:nvPr>
        </p:nvSpPr>
        <p:spPr>
          <a:xfrm>
            <a:off x="8657046" y="6557962"/>
            <a:ext cx="220254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9" name="数据分析流程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数据分析流程</a:t>
            </a:r>
          </a:p>
        </p:txBody>
      </p:sp>
      <p:sp>
        <p:nvSpPr>
          <p:cNvPr id="150" name="数据分析流程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har char=""/>
            </a:lvl1pPr>
            <a:lvl2pPr marL="625475" indent="-214312">
              <a:spcBef>
                <a:spcPts val="0"/>
              </a:spcBef>
              <a:buClr>
                <a:srgbClr val="009900"/>
              </a:buClr>
              <a:defRPr sz="1800"/>
            </a:lvl2pPr>
          </a:lstStyle>
          <a:p>
            <a:pPr/>
            <a:r>
              <a:t>数据分析流程</a:t>
            </a:r>
          </a:p>
          <a:p>
            <a:pPr lvl="1"/>
            <a:r>
              <a:t>数据分析的步骤</a:t>
            </a:r>
          </a:p>
        </p:txBody>
      </p:sp>
      <p:grpSp>
        <p:nvGrpSpPr>
          <p:cNvPr id="153" name="成组"/>
          <p:cNvGrpSpPr/>
          <p:nvPr/>
        </p:nvGrpSpPr>
        <p:grpSpPr>
          <a:xfrm>
            <a:off x="685800" y="2478087"/>
            <a:ext cx="1595438" cy="614363"/>
            <a:chOff x="0" y="0"/>
            <a:chExt cx="1595437" cy="614362"/>
          </a:xfrm>
        </p:grpSpPr>
        <p:sp>
          <p:nvSpPr>
            <p:cNvPr id="151" name="椭圆形"/>
            <p:cNvSpPr/>
            <p:nvPr/>
          </p:nvSpPr>
          <p:spPr>
            <a:xfrm>
              <a:off x="0" y="0"/>
              <a:ext cx="1595438" cy="614363"/>
            </a:xfrm>
            <a:prstGeom prst="ellipse">
              <a:avLst/>
            </a:prstGeom>
            <a:solidFill>
              <a:srgbClr val="5F5F5F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Britannic Bold"/>
                  <a:ea typeface="Britannic Bold"/>
                  <a:cs typeface="Britannic Bold"/>
                  <a:sym typeface="Britannic Bold"/>
                </a:defRPr>
              </a:pPr>
            </a:p>
          </p:txBody>
        </p:sp>
        <p:sp>
          <p:nvSpPr>
            <p:cNvPr id="152" name="品类总体回顾"/>
            <p:cNvSpPr txBox="1"/>
            <p:nvPr/>
          </p:nvSpPr>
          <p:spPr>
            <a:xfrm>
              <a:off x="288448" y="153511"/>
              <a:ext cx="1018541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>
                <a:defRPr b="1"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rPr b="0">
                  <a:latin typeface="宋体"/>
                  <a:ea typeface="宋体"/>
                  <a:cs typeface="宋体"/>
                  <a:sym typeface="宋体"/>
                </a:rPr>
                <a:t>品类总体回顾</a:t>
              </a:r>
            </a:p>
          </p:txBody>
        </p:sp>
      </p:grpSp>
      <p:grpSp>
        <p:nvGrpSpPr>
          <p:cNvPr id="156" name="成组"/>
          <p:cNvGrpSpPr/>
          <p:nvPr/>
        </p:nvGrpSpPr>
        <p:grpSpPr>
          <a:xfrm>
            <a:off x="2036762" y="3130550"/>
            <a:ext cx="1595438" cy="614363"/>
            <a:chOff x="0" y="0"/>
            <a:chExt cx="1595437" cy="614362"/>
          </a:xfrm>
        </p:grpSpPr>
        <p:sp>
          <p:nvSpPr>
            <p:cNvPr id="154" name="椭圆形"/>
            <p:cNvSpPr/>
            <p:nvPr/>
          </p:nvSpPr>
          <p:spPr>
            <a:xfrm>
              <a:off x="0" y="0"/>
              <a:ext cx="1595438" cy="614363"/>
            </a:xfrm>
            <a:prstGeom prst="ellipse">
              <a:avLst/>
            </a:prstGeom>
            <a:solidFill>
              <a:srgbClr val="5F5F5F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Britannic Bold"/>
                  <a:ea typeface="Britannic Bold"/>
                  <a:cs typeface="Britannic Bold"/>
                  <a:sym typeface="Britannic Bold"/>
                </a:defRPr>
              </a:pPr>
            </a:p>
          </p:txBody>
        </p:sp>
        <p:sp>
          <p:nvSpPr>
            <p:cNvPr id="155" name="关键问题确认"/>
            <p:cNvSpPr txBox="1"/>
            <p:nvPr/>
          </p:nvSpPr>
          <p:spPr>
            <a:xfrm>
              <a:off x="288448" y="153511"/>
              <a:ext cx="1018541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>
                <a:defRPr b="1"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rPr b="0">
                  <a:latin typeface="宋体"/>
                  <a:ea typeface="宋体"/>
                  <a:cs typeface="宋体"/>
                  <a:sym typeface="宋体"/>
                </a:rPr>
                <a:t>关键问题确认</a:t>
              </a:r>
            </a:p>
          </p:txBody>
        </p:sp>
      </p:grpSp>
      <p:grpSp>
        <p:nvGrpSpPr>
          <p:cNvPr id="159" name="成组"/>
          <p:cNvGrpSpPr/>
          <p:nvPr/>
        </p:nvGrpSpPr>
        <p:grpSpPr>
          <a:xfrm>
            <a:off x="3581400" y="3706812"/>
            <a:ext cx="1595438" cy="614363"/>
            <a:chOff x="0" y="0"/>
            <a:chExt cx="1595437" cy="614362"/>
          </a:xfrm>
        </p:grpSpPr>
        <p:sp>
          <p:nvSpPr>
            <p:cNvPr id="157" name="椭圆形"/>
            <p:cNvSpPr/>
            <p:nvPr/>
          </p:nvSpPr>
          <p:spPr>
            <a:xfrm>
              <a:off x="0" y="0"/>
              <a:ext cx="1595438" cy="614363"/>
            </a:xfrm>
            <a:prstGeom prst="ellipse">
              <a:avLst/>
            </a:prstGeom>
            <a:solidFill>
              <a:srgbClr val="5F5F5F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Britannic Bold"/>
                  <a:ea typeface="Britannic Bold"/>
                  <a:cs typeface="Britannic Bold"/>
                  <a:sym typeface="Britannic Bold"/>
                </a:defRPr>
              </a:pPr>
            </a:p>
          </p:txBody>
        </p:sp>
        <p:sp>
          <p:nvSpPr>
            <p:cNvPr id="158" name="关键问题分析"/>
            <p:cNvSpPr txBox="1"/>
            <p:nvPr/>
          </p:nvSpPr>
          <p:spPr>
            <a:xfrm>
              <a:off x="288448" y="153511"/>
              <a:ext cx="1018541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>
                <a:defRPr b="1"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rPr b="0">
                  <a:latin typeface="宋体"/>
                  <a:ea typeface="宋体"/>
                  <a:cs typeface="宋体"/>
                  <a:sym typeface="宋体"/>
                </a:rPr>
                <a:t>关键问题分析</a:t>
              </a:r>
            </a:p>
          </p:txBody>
        </p:sp>
      </p:grpSp>
      <p:grpSp>
        <p:nvGrpSpPr>
          <p:cNvPr id="162" name="成组"/>
          <p:cNvGrpSpPr/>
          <p:nvPr/>
        </p:nvGrpSpPr>
        <p:grpSpPr>
          <a:xfrm>
            <a:off x="6772275" y="4935537"/>
            <a:ext cx="1595438" cy="614363"/>
            <a:chOff x="0" y="0"/>
            <a:chExt cx="1595437" cy="614362"/>
          </a:xfrm>
        </p:grpSpPr>
        <p:sp>
          <p:nvSpPr>
            <p:cNvPr id="160" name="椭圆形"/>
            <p:cNvSpPr/>
            <p:nvPr/>
          </p:nvSpPr>
          <p:spPr>
            <a:xfrm>
              <a:off x="0" y="0"/>
              <a:ext cx="1595438" cy="614363"/>
            </a:xfrm>
            <a:prstGeom prst="ellipse">
              <a:avLst/>
            </a:prstGeom>
            <a:solidFill>
              <a:srgbClr val="5F5F5F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Britannic Bold"/>
                  <a:ea typeface="Britannic Bold"/>
                  <a:cs typeface="Britannic Bold"/>
                  <a:sym typeface="Britannic Bold"/>
                </a:defRPr>
              </a:pPr>
            </a:p>
          </p:txBody>
        </p:sp>
        <p:sp>
          <p:nvSpPr>
            <p:cNvPr id="161" name="分析结果总结"/>
            <p:cNvSpPr txBox="1"/>
            <p:nvPr/>
          </p:nvSpPr>
          <p:spPr>
            <a:xfrm>
              <a:off x="288448" y="153511"/>
              <a:ext cx="1018541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>
                <a:defRPr b="1"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rPr b="0">
                  <a:latin typeface="宋体"/>
                  <a:ea typeface="宋体"/>
                  <a:cs typeface="宋体"/>
                  <a:sym typeface="宋体"/>
                </a:rPr>
                <a:t>分析结果总结</a:t>
              </a:r>
            </a:p>
          </p:txBody>
        </p:sp>
      </p:grpSp>
      <p:grpSp>
        <p:nvGrpSpPr>
          <p:cNvPr id="165" name="成组"/>
          <p:cNvGrpSpPr/>
          <p:nvPr/>
        </p:nvGrpSpPr>
        <p:grpSpPr>
          <a:xfrm>
            <a:off x="5176837" y="4321175"/>
            <a:ext cx="1595438" cy="614363"/>
            <a:chOff x="0" y="0"/>
            <a:chExt cx="1595437" cy="614362"/>
          </a:xfrm>
        </p:grpSpPr>
        <p:sp>
          <p:nvSpPr>
            <p:cNvPr id="163" name="椭圆形"/>
            <p:cNvSpPr/>
            <p:nvPr/>
          </p:nvSpPr>
          <p:spPr>
            <a:xfrm>
              <a:off x="0" y="0"/>
              <a:ext cx="1595438" cy="614363"/>
            </a:xfrm>
            <a:prstGeom prst="ellipse">
              <a:avLst/>
            </a:prstGeom>
            <a:solidFill>
              <a:srgbClr val="5F5F5F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Britannic Bold"/>
                  <a:ea typeface="Britannic Bold"/>
                  <a:cs typeface="Britannic Bold"/>
                  <a:sym typeface="Britannic Bold"/>
                </a:defRPr>
              </a:pPr>
            </a:p>
          </p:txBody>
        </p:sp>
        <p:sp>
          <p:nvSpPr>
            <p:cNvPr id="164" name="解决问题建议"/>
            <p:cNvSpPr txBox="1"/>
            <p:nvPr/>
          </p:nvSpPr>
          <p:spPr>
            <a:xfrm>
              <a:off x="288448" y="153511"/>
              <a:ext cx="1018541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00"/>
                  </a:solidFill>
                  <a:effectLst>
                    <a:outerShdw sx="100000" sy="100000" kx="0" ky="0" algn="b" rotWithShape="0" blurRad="12700" dist="25400" dir="2700000">
                      <a:srgbClr val="000000"/>
                    </a:outerShdw>
                  </a:effectLst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>
                <a:defRPr b="1"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rPr b="0">
                  <a:latin typeface="宋体"/>
                  <a:ea typeface="宋体"/>
                  <a:cs typeface="宋体"/>
                  <a:sym typeface="宋体"/>
                </a:rPr>
                <a:t>解决问题建议</a:t>
              </a:r>
            </a:p>
          </p:txBody>
        </p:sp>
      </p:grpSp>
      <p:sp>
        <p:nvSpPr>
          <p:cNvPr id="166" name="箭头"/>
          <p:cNvSpPr/>
          <p:nvPr/>
        </p:nvSpPr>
        <p:spPr>
          <a:xfrm>
            <a:off x="2036762" y="3017837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7" name="箭头"/>
          <p:cNvSpPr/>
          <p:nvPr/>
        </p:nvSpPr>
        <p:spPr>
          <a:xfrm>
            <a:off x="3581400" y="3632200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8" name="箭头"/>
          <p:cNvSpPr/>
          <p:nvPr/>
        </p:nvSpPr>
        <p:spPr>
          <a:xfrm>
            <a:off x="5176837" y="4168775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9" name="箭头"/>
          <p:cNvSpPr/>
          <p:nvPr/>
        </p:nvSpPr>
        <p:spPr>
          <a:xfrm>
            <a:off x="6734175" y="4835525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2" name="数据分析流程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数据分析流程</a:t>
            </a:r>
          </a:p>
        </p:txBody>
      </p:sp>
      <p:sp>
        <p:nvSpPr>
          <p:cNvPr id="173" name="数据分析流程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4987" indent="-284987" defTabSz="877823">
              <a:spcBef>
                <a:spcPts val="500"/>
              </a:spcBef>
              <a:buChar char=""/>
              <a:defRPr sz="1919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数据分析流程</a:t>
            </a:r>
          </a:p>
          <a:p>
            <a:pPr lvl="1" marL="600455" indent="-205739" defTabSz="877823">
              <a:spcBef>
                <a:spcPts val="0"/>
              </a:spcBef>
              <a:buClr>
                <a:srgbClr val="009900"/>
              </a:buClr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数据分析的步骤</a:t>
            </a:r>
          </a:p>
          <a:p>
            <a:pPr lvl="2" marL="935736" indent="-225552" defTabSz="877823">
              <a:spcBef>
                <a:spcPts val="0"/>
              </a:spcBef>
              <a:buClr>
                <a:srgbClr val="FFFF00"/>
              </a:buClr>
              <a:defRPr sz="1536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品类总体回顾：对品类商品的市场表现的总体分析</a:t>
            </a:r>
          </a:p>
          <a:p>
            <a:pPr lvl="3" marL="1258823" indent="-213359" defTabSz="877823">
              <a:spcBef>
                <a:spcPts val="0"/>
              </a:spcBef>
              <a:buClr>
                <a:srgbClr val="9900FF"/>
              </a:buClr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宏观经济变动趋势</a:t>
            </a:r>
          </a:p>
          <a:p>
            <a:pPr lvl="3" marL="1258823" indent="-213359" defTabSz="877823">
              <a:spcBef>
                <a:spcPts val="0"/>
              </a:spcBef>
              <a:buClr>
                <a:srgbClr val="9900FF"/>
              </a:buClr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各品类的总体市场变动趋势</a:t>
            </a:r>
          </a:p>
          <a:p>
            <a:pPr lvl="3" marL="1258823" indent="-213359" defTabSz="877823">
              <a:spcBef>
                <a:spcPts val="0"/>
              </a:spcBef>
              <a:buClr>
                <a:srgbClr val="9900FF"/>
              </a:buClr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品类之内的细分类、品牌变动趋势</a:t>
            </a:r>
          </a:p>
          <a:p>
            <a:pPr lvl="4" marL="1594103" indent="-219455" defTabSz="877823">
              <a:spcBef>
                <a:spcPts val="0"/>
              </a:spcBef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发生了什麽？：问题的提出</a:t>
            </a:r>
          </a:p>
          <a:p>
            <a:pPr lvl="4" marL="1594103" indent="-219455" defTabSz="877823">
              <a:spcBef>
                <a:spcPts val="0"/>
              </a:spcBef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何时发生？：问题产生的时间分析</a:t>
            </a:r>
          </a:p>
          <a:p>
            <a:pPr lvl="4" marL="1594103" indent="-219455" defTabSz="877823">
              <a:spcBef>
                <a:spcPts val="0"/>
              </a:spcBef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在何处发生？：细分市场的确定</a:t>
            </a:r>
          </a:p>
          <a:p>
            <a:pPr lvl="4" marL="1594103" indent="-219455" defTabSz="877823">
              <a:spcBef>
                <a:spcPts val="0"/>
              </a:spcBef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发生的原因？：细分市场的分析</a:t>
            </a:r>
          </a:p>
          <a:p>
            <a:pPr lvl="3" marL="1258823" indent="-213359" defTabSz="877823">
              <a:spcBef>
                <a:spcPts val="0"/>
              </a:spcBef>
              <a:buClr>
                <a:srgbClr val="9900FF"/>
              </a:buClr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品类总体回顾的总结</a:t>
            </a:r>
          </a:p>
          <a:p>
            <a:pPr lvl="4" marL="1594103" indent="-219455" defTabSz="877823">
              <a:spcBef>
                <a:spcPts val="0"/>
              </a:spcBef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SWOT</a:t>
            </a:r>
            <a:r>
              <a:t>分析矩阵</a:t>
            </a:r>
          </a:p>
          <a:p>
            <a:pPr lvl="2" marL="935736" indent="-225552" defTabSz="877823">
              <a:spcBef>
                <a:spcPts val="0"/>
              </a:spcBef>
              <a:buClr>
                <a:srgbClr val="FFFF00"/>
              </a:buClr>
              <a:defRPr sz="1536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关键问题的确认：明确经营过程中的关键问题</a:t>
            </a:r>
          </a:p>
          <a:p>
            <a:pPr lvl="3" marL="1258823" indent="-213359" defTabSz="877823">
              <a:spcBef>
                <a:spcPts val="0"/>
              </a:spcBef>
              <a:buClr>
                <a:srgbClr val="9900FF"/>
              </a:buClr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根据SWOT分析明确所有经营问题</a:t>
            </a:r>
          </a:p>
          <a:p>
            <a:pPr lvl="3" marL="1258823" indent="-213359" defTabSz="877823">
              <a:spcBef>
                <a:spcPts val="0"/>
              </a:spcBef>
              <a:buClr>
                <a:srgbClr val="9900FF"/>
              </a:buClr>
              <a:defRPr sz="1727">
                <a:effectLst>
                  <a:outerShdw sx="100000" sy="100000" kx="0" ky="0" algn="b" rotWithShape="0" blurRad="12192" dist="24384" dir="2700000">
                    <a:srgbClr val="000000"/>
                  </a:outerShdw>
                </a:effectLst>
              </a:defRPr>
            </a:pPr>
            <a:r>
              <a:t>确认最为关键的核心问题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6" name="数据分析流程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数据分析流程</a:t>
            </a:r>
          </a:p>
        </p:txBody>
      </p:sp>
      <p:sp>
        <p:nvSpPr>
          <p:cNvPr id="177" name="数据分析流程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数据分析流程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数据分析的步骤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关键问题的分析：分析各种关键问题的成因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解读关键问题的成因：大胆假设、小心求证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以逻辑顺序列举各种数据支持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细节数据（细分类、品牌、单品）的运算分析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解决问题的建议：提出解决问题的思路与方式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对关键问题的分析进行总结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提出解决问题的思路与方式建议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分析结果总结：下一步行动计划的提出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总体整体分析结果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提出下一步的行动计划与建议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0" name="数据分析技巧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数据分析技巧</a:t>
            </a:r>
          </a:p>
        </p:txBody>
      </p:sp>
      <p:sp>
        <p:nvSpPr>
          <p:cNvPr id="181" name="数据分析技巧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har char=""/>
            </a:lvl1pPr>
            <a:lvl2pPr marL="625475" indent="-214312">
              <a:spcBef>
                <a:spcPts val="0"/>
              </a:spcBef>
              <a:buClr>
                <a:srgbClr val="009900"/>
              </a:buClr>
              <a:defRPr sz="1800"/>
            </a:lvl2pPr>
          </a:lstStyle>
          <a:p>
            <a:pPr/>
            <a:r>
              <a:t>数据分析技巧</a:t>
            </a:r>
          </a:p>
          <a:p>
            <a:pPr lvl="1"/>
            <a:r>
              <a:t>品类分析的技巧</a:t>
            </a:r>
          </a:p>
        </p:txBody>
      </p:sp>
      <p:sp>
        <p:nvSpPr>
          <p:cNvPr id="182" name="变革…"/>
          <p:cNvSpPr txBox="1"/>
          <p:nvPr/>
        </p:nvSpPr>
        <p:spPr>
          <a:xfrm>
            <a:off x="2134869" y="2335529"/>
            <a:ext cx="905512" cy="95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变革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增长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成熟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衰退</a:t>
            </a:r>
          </a:p>
        </p:txBody>
      </p:sp>
      <p:grpSp>
        <p:nvGrpSpPr>
          <p:cNvPr id="185" name="成组"/>
          <p:cNvGrpSpPr/>
          <p:nvPr/>
        </p:nvGrpSpPr>
        <p:grpSpPr>
          <a:xfrm>
            <a:off x="3897312" y="2327592"/>
            <a:ext cx="1558926" cy="955041"/>
            <a:chOff x="0" y="0"/>
            <a:chExt cx="1558925" cy="955039"/>
          </a:xfrm>
        </p:grpSpPr>
        <p:sp>
          <p:nvSpPr>
            <p:cNvPr id="183" name="矩形"/>
            <p:cNvSpPr/>
            <p:nvPr/>
          </p:nvSpPr>
          <p:spPr>
            <a:xfrm>
              <a:off x="0" y="1270"/>
              <a:ext cx="1558925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4" name="市场变动趋势…"/>
            <p:cNvSpPr txBox="1"/>
            <p:nvPr/>
          </p:nvSpPr>
          <p:spPr>
            <a:xfrm>
              <a:off x="50482" y="0"/>
              <a:ext cx="1457961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市场变动趋势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销售量与销售额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价格变动趋势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季节性因素</a:t>
              </a:r>
            </a:p>
          </p:txBody>
        </p:sp>
      </p:grpSp>
      <p:sp>
        <p:nvSpPr>
          <p:cNvPr id="186" name="谁…"/>
          <p:cNvSpPr txBox="1"/>
          <p:nvPr/>
        </p:nvSpPr>
        <p:spPr>
          <a:xfrm>
            <a:off x="6619557" y="2227580"/>
            <a:ext cx="905511" cy="117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谁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什么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何时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何地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为何</a:t>
            </a:r>
          </a:p>
        </p:txBody>
      </p:sp>
      <p:grpSp>
        <p:nvGrpSpPr>
          <p:cNvPr id="189" name="成组"/>
          <p:cNvGrpSpPr/>
          <p:nvPr/>
        </p:nvGrpSpPr>
        <p:grpSpPr>
          <a:xfrm>
            <a:off x="2747962" y="3661092"/>
            <a:ext cx="996951" cy="955041"/>
            <a:chOff x="0" y="0"/>
            <a:chExt cx="996950" cy="955039"/>
          </a:xfrm>
        </p:grpSpPr>
        <p:sp>
          <p:nvSpPr>
            <p:cNvPr id="187" name="矩形"/>
            <p:cNvSpPr/>
            <p:nvPr/>
          </p:nvSpPr>
          <p:spPr>
            <a:xfrm>
              <a:off x="0" y="1270"/>
              <a:ext cx="996950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8" name="细分类…"/>
            <p:cNvSpPr txBox="1"/>
            <p:nvPr/>
          </p:nvSpPr>
          <p:spPr>
            <a:xfrm>
              <a:off x="50482" y="0"/>
              <a:ext cx="895986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细分类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类型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功能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款式</a:t>
              </a:r>
            </a:p>
          </p:txBody>
        </p:sp>
      </p:grpSp>
      <p:grpSp>
        <p:nvGrpSpPr>
          <p:cNvPr id="192" name="成组"/>
          <p:cNvGrpSpPr/>
          <p:nvPr/>
        </p:nvGrpSpPr>
        <p:grpSpPr>
          <a:xfrm>
            <a:off x="3897312" y="3661092"/>
            <a:ext cx="1558926" cy="955041"/>
            <a:chOff x="0" y="0"/>
            <a:chExt cx="1558925" cy="955039"/>
          </a:xfrm>
        </p:grpSpPr>
        <p:sp>
          <p:nvSpPr>
            <p:cNvPr id="190" name="矩形"/>
            <p:cNvSpPr/>
            <p:nvPr/>
          </p:nvSpPr>
          <p:spPr>
            <a:xfrm>
              <a:off x="0" y="1270"/>
              <a:ext cx="1558925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91" name="渠道类型…"/>
            <p:cNvSpPr txBox="1"/>
            <p:nvPr/>
          </p:nvSpPr>
          <p:spPr>
            <a:xfrm>
              <a:off x="50482" y="0"/>
              <a:ext cx="1457961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渠道类型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发展、转移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增长与衰退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铺货率的变化</a:t>
              </a:r>
            </a:p>
          </p:txBody>
        </p:sp>
      </p:grpSp>
      <p:grpSp>
        <p:nvGrpSpPr>
          <p:cNvPr id="195" name="成组"/>
          <p:cNvGrpSpPr/>
          <p:nvPr/>
        </p:nvGrpSpPr>
        <p:grpSpPr>
          <a:xfrm>
            <a:off x="5576887" y="3656330"/>
            <a:ext cx="996951" cy="955040"/>
            <a:chOff x="0" y="0"/>
            <a:chExt cx="996950" cy="955039"/>
          </a:xfrm>
        </p:grpSpPr>
        <p:sp>
          <p:nvSpPr>
            <p:cNvPr id="193" name="矩形"/>
            <p:cNvSpPr/>
            <p:nvPr/>
          </p:nvSpPr>
          <p:spPr>
            <a:xfrm>
              <a:off x="0" y="1270"/>
              <a:ext cx="996950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94" name="地区市场…"/>
            <p:cNvSpPr txBox="1"/>
            <p:nvPr/>
          </p:nvSpPr>
          <p:spPr>
            <a:xfrm>
              <a:off x="50482" y="0"/>
              <a:ext cx="895986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地区市场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发展、转移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地区差异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其他</a:t>
              </a:r>
            </a:p>
          </p:txBody>
        </p:sp>
      </p:grpSp>
      <p:grpSp>
        <p:nvGrpSpPr>
          <p:cNvPr id="198" name="成组"/>
          <p:cNvGrpSpPr/>
          <p:nvPr/>
        </p:nvGrpSpPr>
        <p:grpSpPr>
          <a:xfrm>
            <a:off x="3529012" y="5015230"/>
            <a:ext cx="996951" cy="955040"/>
            <a:chOff x="0" y="0"/>
            <a:chExt cx="996950" cy="955039"/>
          </a:xfrm>
        </p:grpSpPr>
        <p:sp>
          <p:nvSpPr>
            <p:cNvPr id="196" name="矩形"/>
            <p:cNvSpPr/>
            <p:nvPr/>
          </p:nvSpPr>
          <p:spPr>
            <a:xfrm>
              <a:off x="0" y="1270"/>
              <a:ext cx="996950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97" name="消费者偏好…"/>
            <p:cNvSpPr txBox="1"/>
            <p:nvPr/>
          </p:nvSpPr>
          <p:spPr>
            <a:xfrm>
              <a:off x="50482" y="0"/>
              <a:ext cx="895986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消费者偏好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消费者价值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流行趋势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其他</a:t>
              </a:r>
            </a:p>
          </p:txBody>
        </p:sp>
      </p:grpSp>
      <p:grpSp>
        <p:nvGrpSpPr>
          <p:cNvPr id="201" name="成组"/>
          <p:cNvGrpSpPr/>
          <p:nvPr/>
        </p:nvGrpSpPr>
        <p:grpSpPr>
          <a:xfrm>
            <a:off x="4918075" y="5015230"/>
            <a:ext cx="996950" cy="955040"/>
            <a:chOff x="0" y="0"/>
            <a:chExt cx="996950" cy="955039"/>
          </a:xfrm>
        </p:grpSpPr>
        <p:sp>
          <p:nvSpPr>
            <p:cNvPr id="199" name="矩形"/>
            <p:cNvSpPr/>
            <p:nvPr/>
          </p:nvSpPr>
          <p:spPr>
            <a:xfrm>
              <a:off x="0" y="1270"/>
              <a:ext cx="996950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00" name="其他信息…"/>
            <p:cNvSpPr txBox="1"/>
            <p:nvPr/>
          </p:nvSpPr>
          <p:spPr>
            <a:xfrm>
              <a:off x="50482" y="0"/>
              <a:ext cx="895986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其他信息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媒体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消费者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市场考察</a:t>
              </a:r>
            </a:p>
          </p:txBody>
        </p:sp>
      </p:grpSp>
      <p:sp>
        <p:nvSpPr>
          <p:cNvPr id="202" name="箭头"/>
          <p:cNvSpPr/>
          <p:nvPr/>
        </p:nvSpPr>
        <p:spPr>
          <a:xfrm>
            <a:off x="3171825" y="2762250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03" name="箭头"/>
          <p:cNvSpPr/>
          <p:nvPr/>
        </p:nvSpPr>
        <p:spPr>
          <a:xfrm flipH="1">
            <a:off x="5768975" y="2762250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08" name="连接线"/>
          <p:cNvSpPr/>
          <p:nvPr/>
        </p:nvSpPr>
        <p:spPr>
          <a:xfrm>
            <a:off x="3246120" y="3285490"/>
            <a:ext cx="1430021" cy="3708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4795"/>
                </a:lnTo>
                <a:lnTo>
                  <a:pt x="10800" y="14795"/>
                </a:lnTo>
                <a:lnTo>
                  <a:pt x="10800" y="6805"/>
                </a:lnTo>
                <a:lnTo>
                  <a:pt x="0" y="6805"/>
                </a:lnTo>
                <a:lnTo>
                  <a:pt x="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  <p:sp>
        <p:nvSpPr>
          <p:cNvPr id="209" name="连接线"/>
          <p:cNvSpPr/>
          <p:nvPr/>
        </p:nvSpPr>
        <p:spPr>
          <a:xfrm>
            <a:off x="4676140" y="3285489"/>
            <a:ext cx="1398270" cy="3670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4948"/>
                </a:lnTo>
                <a:lnTo>
                  <a:pt x="10810" y="14948"/>
                </a:lnTo>
                <a:lnTo>
                  <a:pt x="10810" y="6652"/>
                </a:lnTo>
                <a:lnTo>
                  <a:pt x="21600" y="6652"/>
                </a:lnTo>
                <a:lnTo>
                  <a:pt x="2160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  <p:sp>
        <p:nvSpPr>
          <p:cNvPr id="210" name="连接线"/>
          <p:cNvSpPr/>
          <p:nvPr/>
        </p:nvSpPr>
        <p:spPr>
          <a:xfrm>
            <a:off x="4027170" y="2227580"/>
            <a:ext cx="2592071" cy="39992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2689" y="0"/>
                </a:lnTo>
                <a:lnTo>
                  <a:pt x="12689" y="21600"/>
                </a:lnTo>
                <a:lnTo>
                  <a:pt x="0" y="21600"/>
                </a:lnTo>
                <a:lnTo>
                  <a:pt x="0" y="202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  <p:sp>
        <p:nvSpPr>
          <p:cNvPr id="211" name="连接线"/>
          <p:cNvSpPr/>
          <p:nvPr/>
        </p:nvSpPr>
        <p:spPr>
          <a:xfrm>
            <a:off x="5416550" y="2227580"/>
            <a:ext cx="1202690" cy="39992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4849" y="0"/>
                </a:lnTo>
                <a:lnTo>
                  <a:pt x="14849" y="21600"/>
                </a:lnTo>
                <a:lnTo>
                  <a:pt x="0" y="21600"/>
                </a:lnTo>
                <a:lnTo>
                  <a:pt x="0" y="2022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4" name="数据分析技巧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数据分析技巧</a:t>
            </a:r>
          </a:p>
        </p:txBody>
      </p:sp>
      <p:sp>
        <p:nvSpPr>
          <p:cNvPr id="215" name="数据分析技巧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har char=""/>
            </a:lvl1pPr>
            <a:lvl2pPr marL="625475" indent="-214312">
              <a:spcBef>
                <a:spcPts val="0"/>
              </a:spcBef>
              <a:buClr>
                <a:srgbClr val="009900"/>
              </a:buClr>
              <a:defRPr sz="1800"/>
            </a:lvl2pPr>
          </a:lstStyle>
          <a:p>
            <a:pPr/>
            <a:r>
              <a:t>数据分析技巧</a:t>
            </a:r>
          </a:p>
          <a:p>
            <a:pPr lvl="1"/>
            <a:r>
              <a:t>品牌分析的技巧</a:t>
            </a:r>
          </a:p>
        </p:txBody>
      </p:sp>
      <p:sp>
        <p:nvSpPr>
          <p:cNvPr id="216" name="变革…"/>
          <p:cNvSpPr txBox="1"/>
          <p:nvPr/>
        </p:nvSpPr>
        <p:spPr>
          <a:xfrm>
            <a:off x="2358707" y="2549842"/>
            <a:ext cx="905511" cy="955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变革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增长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成熟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衰退</a:t>
            </a:r>
          </a:p>
        </p:txBody>
      </p:sp>
      <p:grpSp>
        <p:nvGrpSpPr>
          <p:cNvPr id="219" name="成组"/>
          <p:cNvGrpSpPr/>
          <p:nvPr/>
        </p:nvGrpSpPr>
        <p:grpSpPr>
          <a:xfrm>
            <a:off x="4210050" y="2543175"/>
            <a:ext cx="1558925" cy="952500"/>
            <a:chOff x="0" y="0"/>
            <a:chExt cx="1558925" cy="952500"/>
          </a:xfrm>
        </p:grpSpPr>
        <p:sp>
          <p:nvSpPr>
            <p:cNvPr id="217" name="矩形"/>
            <p:cNvSpPr/>
            <p:nvPr/>
          </p:nvSpPr>
          <p:spPr>
            <a:xfrm>
              <a:off x="0" y="0"/>
              <a:ext cx="1558925" cy="9525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18" name="销售变动趋势…"/>
            <p:cNvSpPr txBox="1"/>
            <p:nvPr/>
          </p:nvSpPr>
          <p:spPr>
            <a:xfrm>
              <a:off x="50482" y="106679"/>
              <a:ext cx="1457961" cy="739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销售变动趋势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市场份额变动趋势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细分类变动趋势</a:t>
              </a:r>
            </a:p>
          </p:txBody>
        </p:sp>
      </p:grpSp>
      <p:sp>
        <p:nvSpPr>
          <p:cNvPr id="220" name="谁…"/>
          <p:cNvSpPr txBox="1"/>
          <p:nvPr/>
        </p:nvSpPr>
        <p:spPr>
          <a:xfrm>
            <a:off x="6754494" y="2441892"/>
            <a:ext cx="905512" cy="117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谁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什么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何时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何地</a:t>
            </a:r>
          </a:p>
          <a:p>
            <a:pPr algn="ctr">
              <a:defRPr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为何</a:t>
            </a:r>
          </a:p>
        </p:txBody>
      </p:sp>
      <p:grpSp>
        <p:nvGrpSpPr>
          <p:cNvPr id="223" name="成组"/>
          <p:cNvGrpSpPr/>
          <p:nvPr/>
        </p:nvGrpSpPr>
        <p:grpSpPr>
          <a:xfrm>
            <a:off x="2139950" y="4030662"/>
            <a:ext cx="996950" cy="952501"/>
            <a:chOff x="0" y="0"/>
            <a:chExt cx="996950" cy="952500"/>
          </a:xfrm>
        </p:grpSpPr>
        <p:sp>
          <p:nvSpPr>
            <p:cNvPr id="221" name="矩形"/>
            <p:cNvSpPr/>
            <p:nvPr/>
          </p:nvSpPr>
          <p:spPr>
            <a:xfrm>
              <a:off x="0" y="0"/>
              <a:ext cx="996950" cy="9525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2" name="品牌对比…"/>
            <p:cNvSpPr txBox="1"/>
            <p:nvPr/>
          </p:nvSpPr>
          <p:spPr>
            <a:xfrm>
              <a:off x="50482" y="14667"/>
              <a:ext cx="895986" cy="923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品牌对比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增长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衰退</a:t>
              </a:r>
            </a:p>
          </p:txBody>
        </p:sp>
      </p:grpSp>
      <p:grpSp>
        <p:nvGrpSpPr>
          <p:cNvPr id="226" name="成组"/>
          <p:cNvGrpSpPr/>
          <p:nvPr/>
        </p:nvGrpSpPr>
        <p:grpSpPr>
          <a:xfrm>
            <a:off x="3338512" y="4030662"/>
            <a:ext cx="996951" cy="952501"/>
            <a:chOff x="0" y="0"/>
            <a:chExt cx="996950" cy="952500"/>
          </a:xfrm>
        </p:grpSpPr>
        <p:sp>
          <p:nvSpPr>
            <p:cNvPr id="224" name="矩形"/>
            <p:cNvSpPr/>
            <p:nvPr/>
          </p:nvSpPr>
          <p:spPr>
            <a:xfrm>
              <a:off x="0" y="0"/>
              <a:ext cx="996950" cy="9525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5" name="库存与进货…"/>
            <p:cNvSpPr txBox="1"/>
            <p:nvPr/>
          </p:nvSpPr>
          <p:spPr>
            <a:xfrm>
              <a:off x="50482" y="14667"/>
              <a:ext cx="895986" cy="923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库存与进货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份额占比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库存周转</a:t>
              </a:r>
            </a:p>
          </p:txBody>
        </p:sp>
      </p:grpSp>
      <p:grpSp>
        <p:nvGrpSpPr>
          <p:cNvPr id="229" name="成组"/>
          <p:cNvGrpSpPr/>
          <p:nvPr/>
        </p:nvGrpSpPr>
        <p:grpSpPr>
          <a:xfrm>
            <a:off x="6873875" y="4029392"/>
            <a:ext cx="996950" cy="955041"/>
            <a:chOff x="0" y="0"/>
            <a:chExt cx="996950" cy="955039"/>
          </a:xfrm>
        </p:grpSpPr>
        <p:sp>
          <p:nvSpPr>
            <p:cNvPr id="227" name="矩形"/>
            <p:cNvSpPr/>
            <p:nvPr/>
          </p:nvSpPr>
          <p:spPr>
            <a:xfrm>
              <a:off x="0" y="1270"/>
              <a:ext cx="996950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8" name="其他信息…"/>
            <p:cNvSpPr txBox="1"/>
            <p:nvPr/>
          </p:nvSpPr>
          <p:spPr>
            <a:xfrm>
              <a:off x="50482" y="0"/>
              <a:ext cx="895986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其他信息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媒体支持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销售支持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公关支持</a:t>
              </a:r>
            </a:p>
          </p:txBody>
        </p:sp>
      </p:grpSp>
      <p:sp>
        <p:nvSpPr>
          <p:cNvPr id="230" name="箭头"/>
          <p:cNvSpPr/>
          <p:nvPr/>
        </p:nvSpPr>
        <p:spPr>
          <a:xfrm>
            <a:off x="3395662" y="2976562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31" name="箭头"/>
          <p:cNvSpPr/>
          <p:nvPr/>
        </p:nvSpPr>
        <p:spPr>
          <a:xfrm flipH="1">
            <a:off x="5992812" y="2976562"/>
            <a:ext cx="573088" cy="74613"/>
          </a:xfrm>
          <a:prstGeom prst="rightArrow">
            <a:avLst>
              <a:gd name="adj1" fmla="val 50000"/>
              <a:gd name="adj2" fmla="val 192021"/>
            </a:avLst>
          </a:pr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grpSp>
        <p:nvGrpSpPr>
          <p:cNvPr id="234" name="成组"/>
          <p:cNvGrpSpPr/>
          <p:nvPr/>
        </p:nvGrpSpPr>
        <p:grpSpPr>
          <a:xfrm>
            <a:off x="4551362" y="4030662"/>
            <a:ext cx="996951" cy="952501"/>
            <a:chOff x="0" y="0"/>
            <a:chExt cx="996950" cy="952500"/>
          </a:xfrm>
        </p:grpSpPr>
        <p:sp>
          <p:nvSpPr>
            <p:cNvPr id="232" name="矩形"/>
            <p:cNvSpPr/>
            <p:nvPr/>
          </p:nvSpPr>
          <p:spPr>
            <a:xfrm>
              <a:off x="0" y="0"/>
              <a:ext cx="996950" cy="9525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3" name="铺货率…"/>
            <p:cNvSpPr txBox="1"/>
            <p:nvPr/>
          </p:nvSpPr>
          <p:spPr>
            <a:xfrm>
              <a:off x="50482" y="14667"/>
              <a:ext cx="895986" cy="923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铺货率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数值铺货率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加权铺货率</a:t>
              </a:r>
            </a:p>
          </p:txBody>
        </p:sp>
      </p:grpSp>
      <p:grpSp>
        <p:nvGrpSpPr>
          <p:cNvPr id="237" name="成组"/>
          <p:cNvGrpSpPr/>
          <p:nvPr/>
        </p:nvGrpSpPr>
        <p:grpSpPr>
          <a:xfrm>
            <a:off x="5721350" y="4029392"/>
            <a:ext cx="996950" cy="955041"/>
            <a:chOff x="0" y="0"/>
            <a:chExt cx="996950" cy="955039"/>
          </a:xfrm>
        </p:grpSpPr>
        <p:sp>
          <p:nvSpPr>
            <p:cNvPr id="235" name="矩形"/>
            <p:cNvSpPr/>
            <p:nvPr/>
          </p:nvSpPr>
          <p:spPr>
            <a:xfrm>
              <a:off x="0" y="1270"/>
              <a:ext cx="996950" cy="952501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6" name="价格变动…"/>
            <p:cNvSpPr txBox="1"/>
            <p:nvPr/>
          </p:nvSpPr>
          <p:spPr>
            <a:xfrm>
              <a:off x="50482" y="0"/>
              <a:ext cx="895986" cy="95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价格变动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变动趋势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利润空间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库存收益</a:t>
              </a:r>
            </a:p>
          </p:txBody>
        </p:sp>
      </p:grpSp>
      <p:sp>
        <p:nvSpPr>
          <p:cNvPr id="240" name="连接线"/>
          <p:cNvSpPr/>
          <p:nvPr/>
        </p:nvSpPr>
        <p:spPr>
          <a:xfrm>
            <a:off x="3140710" y="3018790"/>
            <a:ext cx="1064261" cy="14871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3661" y="0"/>
                </a:lnTo>
                <a:lnTo>
                  <a:pt x="13661" y="21600"/>
                </a:lnTo>
                <a:lnTo>
                  <a:pt x="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  <p:sp>
        <p:nvSpPr>
          <p:cNvPr id="241" name="连接线"/>
          <p:cNvSpPr/>
          <p:nvPr/>
        </p:nvSpPr>
        <p:spPr>
          <a:xfrm>
            <a:off x="5773420" y="3018790"/>
            <a:ext cx="1094740" cy="14871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8019" y="0"/>
                </a:lnTo>
                <a:lnTo>
                  <a:pt x="8019" y="21600"/>
                </a:lnTo>
                <a:lnTo>
                  <a:pt x="2160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4" name="数据分析技巧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数据分析技巧</a:t>
            </a:r>
          </a:p>
        </p:txBody>
      </p:sp>
      <p:sp>
        <p:nvSpPr>
          <p:cNvPr id="245" name="数据分析技巧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数据分析技巧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SWOT</a:t>
            </a:r>
            <a:r>
              <a:t>分析的技巧</a:t>
            </a:r>
          </a:p>
        </p:txBody>
      </p:sp>
      <p:grpSp>
        <p:nvGrpSpPr>
          <p:cNvPr id="248" name="成组"/>
          <p:cNvGrpSpPr/>
          <p:nvPr/>
        </p:nvGrpSpPr>
        <p:grpSpPr>
          <a:xfrm>
            <a:off x="2447925" y="2649061"/>
            <a:ext cx="1558925" cy="523241"/>
            <a:chOff x="0" y="0"/>
            <a:chExt cx="1558925" cy="523240"/>
          </a:xfrm>
        </p:grpSpPr>
        <p:sp>
          <p:nvSpPr>
            <p:cNvPr id="246" name="矩形"/>
            <p:cNvSpPr/>
            <p:nvPr/>
          </p:nvSpPr>
          <p:spPr>
            <a:xfrm>
              <a:off x="0" y="44926"/>
              <a:ext cx="1558925" cy="433388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47" name="优势与劣势…"/>
            <p:cNvSpPr txBox="1"/>
            <p:nvPr/>
          </p:nvSpPr>
          <p:spPr>
            <a:xfrm>
              <a:off x="50482" y="0"/>
              <a:ext cx="1457961" cy="523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优势与劣势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企业竞争力</a:t>
              </a:r>
            </a:p>
          </p:txBody>
        </p:sp>
      </p:grpSp>
      <p:grpSp>
        <p:nvGrpSpPr>
          <p:cNvPr id="251" name="成组"/>
          <p:cNvGrpSpPr/>
          <p:nvPr/>
        </p:nvGrpSpPr>
        <p:grpSpPr>
          <a:xfrm>
            <a:off x="1108075" y="3503612"/>
            <a:ext cx="996950" cy="1479551"/>
            <a:chOff x="0" y="0"/>
            <a:chExt cx="996950" cy="1479550"/>
          </a:xfrm>
        </p:grpSpPr>
        <p:sp>
          <p:nvSpPr>
            <p:cNvPr id="249" name="矩形"/>
            <p:cNvSpPr/>
            <p:nvPr/>
          </p:nvSpPr>
          <p:spPr>
            <a:xfrm>
              <a:off x="0" y="0"/>
              <a:ext cx="996950" cy="147955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50" name="市场营销…"/>
            <p:cNvSpPr txBox="1"/>
            <p:nvPr/>
          </p:nvSpPr>
          <p:spPr>
            <a:xfrm>
              <a:off x="50482" y="46354"/>
              <a:ext cx="895986" cy="1386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市场营销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营销效率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创新能力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促销组织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价格因素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分销铺货</a:t>
              </a:r>
            </a:p>
          </p:txBody>
        </p:sp>
      </p:grpSp>
      <p:grpSp>
        <p:nvGrpSpPr>
          <p:cNvPr id="254" name="成组"/>
          <p:cNvGrpSpPr/>
          <p:nvPr/>
        </p:nvGrpSpPr>
        <p:grpSpPr>
          <a:xfrm>
            <a:off x="2181225" y="3503612"/>
            <a:ext cx="996950" cy="1479551"/>
            <a:chOff x="0" y="0"/>
            <a:chExt cx="996950" cy="1479550"/>
          </a:xfrm>
        </p:grpSpPr>
        <p:sp>
          <p:nvSpPr>
            <p:cNvPr id="252" name="矩形"/>
            <p:cNvSpPr/>
            <p:nvPr/>
          </p:nvSpPr>
          <p:spPr>
            <a:xfrm>
              <a:off x="0" y="0"/>
              <a:ext cx="996950" cy="147955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53" name="后勤运作…"/>
            <p:cNvSpPr txBox="1"/>
            <p:nvPr/>
          </p:nvSpPr>
          <p:spPr>
            <a:xfrm>
              <a:off x="50482" y="74992"/>
              <a:ext cx="895986" cy="13295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后勤运作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设施设备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生产能力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经济因素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257" name="成组"/>
          <p:cNvGrpSpPr/>
          <p:nvPr/>
        </p:nvGrpSpPr>
        <p:grpSpPr>
          <a:xfrm>
            <a:off x="3257550" y="3503612"/>
            <a:ext cx="996950" cy="1479551"/>
            <a:chOff x="0" y="0"/>
            <a:chExt cx="996950" cy="1479550"/>
          </a:xfrm>
        </p:grpSpPr>
        <p:sp>
          <p:nvSpPr>
            <p:cNvPr id="255" name="矩形"/>
            <p:cNvSpPr/>
            <p:nvPr/>
          </p:nvSpPr>
          <p:spPr>
            <a:xfrm>
              <a:off x="0" y="0"/>
              <a:ext cx="996950" cy="147955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56" name="组织架构…"/>
            <p:cNvSpPr txBox="1"/>
            <p:nvPr/>
          </p:nvSpPr>
          <p:spPr>
            <a:xfrm>
              <a:off x="50482" y="74992"/>
              <a:ext cx="895986" cy="13295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组织架构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组织目标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组织弹性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人力资源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260" name="成组"/>
          <p:cNvGrpSpPr/>
          <p:nvPr/>
        </p:nvGrpSpPr>
        <p:grpSpPr>
          <a:xfrm>
            <a:off x="4333875" y="3503612"/>
            <a:ext cx="996950" cy="1479551"/>
            <a:chOff x="0" y="0"/>
            <a:chExt cx="996950" cy="1479550"/>
          </a:xfrm>
        </p:grpSpPr>
        <p:sp>
          <p:nvSpPr>
            <p:cNvPr id="258" name="矩形"/>
            <p:cNvSpPr/>
            <p:nvPr/>
          </p:nvSpPr>
          <p:spPr>
            <a:xfrm>
              <a:off x="0" y="0"/>
              <a:ext cx="996950" cy="147955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59" name="财务运作…"/>
            <p:cNvSpPr txBox="1"/>
            <p:nvPr/>
          </p:nvSpPr>
          <p:spPr>
            <a:xfrm>
              <a:off x="50482" y="87692"/>
              <a:ext cx="895986" cy="13041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财务运作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资本实力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财务稳定性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263" name="成组"/>
          <p:cNvGrpSpPr/>
          <p:nvPr/>
        </p:nvGrpSpPr>
        <p:grpSpPr>
          <a:xfrm>
            <a:off x="5870575" y="2664998"/>
            <a:ext cx="1558925" cy="491367"/>
            <a:chOff x="0" y="0"/>
            <a:chExt cx="1558925" cy="491365"/>
          </a:xfrm>
        </p:grpSpPr>
        <p:sp>
          <p:nvSpPr>
            <p:cNvPr id="261" name="矩形"/>
            <p:cNvSpPr/>
            <p:nvPr/>
          </p:nvSpPr>
          <p:spPr>
            <a:xfrm>
              <a:off x="0" y="28989"/>
              <a:ext cx="1558925" cy="433388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62" name="威胁与机会"/>
            <p:cNvSpPr txBox="1"/>
            <p:nvPr/>
          </p:nvSpPr>
          <p:spPr>
            <a:xfrm>
              <a:off x="50482" y="0"/>
              <a:ext cx="1457961" cy="491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solidFill>
                    <a:srgbClr val="FFFF00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>
                <a:defRPr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威胁与机会</a:t>
              </a:r>
            </a:p>
          </p:txBody>
        </p:sp>
      </p:grpSp>
      <p:grpSp>
        <p:nvGrpSpPr>
          <p:cNvPr id="266" name="成组"/>
          <p:cNvGrpSpPr/>
          <p:nvPr/>
        </p:nvGrpSpPr>
        <p:grpSpPr>
          <a:xfrm>
            <a:off x="5661025" y="3503612"/>
            <a:ext cx="996950" cy="1479551"/>
            <a:chOff x="0" y="0"/>
            <a:chExt cx="996950" cy="1479550"/>
          </a:xfrm>
        </p:grpSpPr>
        <p:sp>
          <p:nvSpPr>
            <p:cNvPr id="264" name="矩形"/>
            <p:cNvSpPr/>
            <p:nvPr/>
          </p:nvSpPr>
          <p:spPr>
            <a:xfrm>
              <a:off x="0" y="0"/>
              <a:ext cx="996950" cy="147955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65" name="宏观经济…"/>
            <p:cNvSpPr txBox="1"/>
            <p:nvPr/>
          </p:nvSpPr>
          <p:spPr>
            <a:xfrm>
              <a:off x="50482" y="46354"/>
              <a:ext cx="895986" cy="1386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宏观经济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人口结构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经济发展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技术革新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政治变动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文化变迁</a:t>
              </a:r>
            </a:p>
          </p:txBody>
        </p:sp>
      </p:grpSp>
      <p:grpSp>
        <p:nvGrpSpPr>
          <p:cNvPr id="269" name="成组"/>
          <p:cNvGrpSpPr/>
          <p:nvPr/>
        </p:nvGrpSpPr>
        <p:grpSpPr>
          <a:xfrm>
            <a:off x="6754812" y="3503612"/>
            <a:ext cx="996951" cy="1479551"/>
            <a:chOff x="0" y="0"/>
            <a:chExt cx="996950" cy="1479550"/>
          </a:xfrm>
        </p:grpSpPr>
        <p:sp>
          <p:nvSpPr>
            <p:cNvPr id="267" name="矩形"/>
            <p:cNvSpPr/>
            <p:nvPr/>
          </p:nvSpPr>
          <p:spPr>
            <a:xfrm>
              <a:off x="0" y="0"/>
              <a:ext cx="996950" cy="147955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68" name="微观经济…"/>
            <p:cNvSpPr txBox="1"/>
            <p:nvPr/>
          </p:nvSpPr>
          <p:spPr>
            <a:xfrm>
              <a:off x="50482" y="46354"/>
              <a:ext cx="895986" cy="1386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200">
                  <a:solidFill>
                    <a:srgbClr val="FFFF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微观经济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消费者因素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竞争因素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供应因素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分销因素</a:t>
              </a:r>
            </a:p>
            <a:p>
              <a:pPr algn="ctr">
                <a:defRPr sz="12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>
                  <a:latin typeface="宋体"/>
                  <a:ea typeface="宋体"/>
                  <a:cs typeface="宋体"/>
                  <a:sym typeface="宋体"/>
                </a:rPr>
                <a:t>合作伙伴</a:t>
              </a:r>
            </a:p>
          </p:txBody>
        </p:sp>
      </p:grpSp>
      <p:sp>
        <p:nvSpPr>
          <p:cNvPr id="274" name="连接线"/>
          <p:cNvSpPr/>
          <p:nvPr/>
        </p:nvSpPr>
        <p:spPr>
          <a:xfrm>
            <a:off x="2109470" y="2393950"/>
            <a:ext cx="1117601" cy="1849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967"/>
                </a:moveTo>
                <a:lnTo>
                  <a:pt x="21600" y="0"/>
                </a:lnTo>
                <a:lnTo>
                  <a:pt x="5940" y="0"/>
                </a:lnTo>
                <a:lnTo>
                  <a:pt x="5940" y="21600"/>
                </a:lnTo>
                <a:lnTo>
                  <a:pt x="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  <p:sp>
        <p:nvSpPr>
          <p:cNvPr id="275" name="连接线"/>
          <p:cNvSpPr/>
          <p:nvPr/>
        </p:nvSpPr>
        <p:spPr>
          <a:xfrm>
            <a:off x="3227070" y="2393950"/>
            <a:ext cx="1101090" cy="1849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967"/>
                </a:moveTo>
                <a:lnTo>
                  <a:pt x="0" y="0"/>
                </a:lnTo>
                <a:lnTo>
                  <a:pt x="15745" y="0"/>
                </a:lnTo>
                <a:lnTo>
                  <a:pt x="15745" y="21600"/>
                </a:lnTo>
                <a:lnTo>
                  <a:pt x="2160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  <p:sp>
        <p:nvSpPr>
          <p:cNvPr id="276" name="连接线"/>
          <p:cNvSpPr/>
          <p:nvPr/>
        </p:nvSpPr>
        <p:spPr>
          <a:xfrm>
            <a:off x="6159500" y="3155950"/>
            <a:ext cx="490220" cy="342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6000"/>
                </a:lnTo>
                <a:lnTo>
                  <a:pt x="10800" y="16000"/>
                </a:lnTo>
                <a:lnTo>
                  <a:pt x="10800" y="5600"/>
                </a:lnTo>
                <a:lnTo>
                  <a:pt x="0" y="5600"/>
                </a:lnTo>
                <a:lnTo>
                  <a:pt x="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  <p:sp>
        <p:nvSpPr>
          <p:cNvPr id="277" name="连接线"/>
          <p:cNvSpPr/>
          <p:nvPr/>
        </p:nvSpPr>
        <p:spPr>
          <a:xfrm>
            <a:off x="6649720" y="3155950"/>
            <a:ext cx="603250" cy="342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6000"/>
                </a:lnTo>
                <a:lnTo>
                  <a:pt x="10777" y="16000"/>
                </a:lnTo>
                <a:lnTo>
                  <a:pt x="10777" y="5600"/>
                </a:lnTo>
                <a:lnTo>
                  <a:pt x="21600" y="5600"/>
                </a:lnTo>
                <a:lnTo>
                  <a:pt x="21600" y="216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0" name="数据分析报告的撰写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数据分析报告的撰写</a:t>
            </a:r>
          </a:p>
        </p:txBody>
      </p:sp>
      <p:sp>
        <p:nvSpPr>
          <p:cNvPr id="281" name="数据分析报告的撰写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7956" indent="-287956" defTabSz="886968">
              <a:spcBef>
                <a:spcPts val="500"/>
              </a:spcBef>
              <a:buChar char=""/>
              <a:defRPr sz="1940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数据分析报告的撰写</a:t>
            </a:r>
          </a:p>
          <a:p>
            <a:pPr lvl="1" marL="606710" indent="-207883" defTabSz="886968">
              <a:spcBef>
                <a:spcPts val="0"/>
              </a:spcBef>
              <a:buClr>
                <a:srgbClr val="009900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数据分析报告的内容</a:t>
            </a:r>
          </a:p>
          <a:p>
            <a:pPr lvl="2" marL="945483" indent="-227901" defTabSz="886968">
              <a:spcBef>
                <a:spcPts val="0"/>
              </a:spcBef>
              <a:buClr>
                <a:srgbClr val="FFFF00"/>
              </a:buClr>
              <a:defRPr sz="1552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管理层摘要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数据分析的目标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数据的来源与准确性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主要结论与建议简述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其他有关的信息</a:t>
            </a:r>
          </a:p>
          <a:p>
            <a:pPr lvl="2" marL="945483" indent="-227901" defTabSz="886968">
              <a:spcBef>
                <a:spcPts val="0"/>
              </a:spcBef>
              <a:buClr>
                <a:srgbClr val="FFFF00"/>
              </a:buClr>
              <a:defRPr sz="1552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数据分析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品类总体回顾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关键问题确认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关键问题分析</a:t>
            </a:r>
          </a:p>
          <a:p>
            <a:pPr lvl="2" marL="945483" indent="-227901" defTabSz="886968">
              <a:spcBef>
                <a:spcPts val="0"/>
              </a:spcBef>
              <a:buClr>
                <a:srgbClr val="FFFF00"/>
              </a:buClr>
              <a:defRPr sz="1552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分析结论总结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分析结论的总结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数据分析的局限</a:t>
            </a:r>
          </a:p>
          <a:p>
            <a:pPr lvl="3" marL="1271936" indent="-215582" defTabSz="886968">
              <a:spcBef>
                <a:spcPts val="0"/>
              </a:spcBef>
              <a:buClr>
                <a:srgbClr val="9900FF"/>
              </a:buClr>
              <a:defRPr sz="1746">
                <a:effectLst>
                  <a:outerShdw sx="100000" sy="100000" kx="0" ky="0" algn="b" rotWithShape="0" blurRad="12319" dist="24638" dir="2700000">
                    <a:srgbClr val="000000"/>
                  </a:outerShdw>
                </a:effectLst>
              </a:defRPr>
            </a:pPr>
            <a:r>
              <a:t>建议与行动计划总结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幻灯片编号"/>
          <p:cNvSpPr txBox="1"/>
          <p:nvPr>
            <p:ph type="sldNum" sz="quarter" idx="2"/>
          </p:nvPr>
        </p:nvSpPr>
        <p:spPr>
          <a:xfrm>
            <a:off x="4495663" y="6521450"/>
            <a:ext cx="228737" cy="2121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4" name="案例讲解"/>
          <p:cNvSpPr txBox="1"/>
          <p:nvPr>
            <p:ph type="title"/>
          </p:nvPr>
        </p:nvSpPr>
        <p:spPr>
          <a:xfrm>
            <a:off x="3984625" y="2286000"/>
            <a:ext cx="4818063" cy="422275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案例讲解</a:t>
            </a:r>
          </a:p>
        </p:txBody>
      </p:sp>
      <p:sp>
        <p:nvSpPr>
          <p:cNvPr id="285" name="花王洗发水中国市场分析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花王洗发水中国市场分析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8" name="分析目标"/>
          <p:cNvSpPr txBox="1"/>
          <p:nvPr>
            <p:ph type="title"/>
          </p:nvPr>
        </p:nvSpPr>
        <p:spPr>
          <a:xfrm>
            <a:off x="239712" y="258762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分析目标</a:t>
            </a:r>
          </a:p>
        </p:txBody>
      </p:sp>
      <p:sp>
        <p:nvSpPr>
          <p:cNvPr id="289" name="花王洗发水市场分析目标…"/>
          <p:cNvSpPr txBox="1"/>
          <p:nvPr>
            <p:ph type="body" idx="1"/>
          </p:nvPr>
        </p:nvSpPr>
        <p:spPr>
          <a:xfrm>
            <a:off x="685800" y="1577975"/>
            <a:ext cx="8113713" cy="3856038"/>
          </a:xfrm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花王洗发水市场分析目标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明确花王洗发水的品牌支持策略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明确花王洗发水的价格策略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明确花王洗发水的铺货率、市场份额目标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0" name="企业经营数据类型及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企业经营数据类型及含义</a:t>
            </a:r>
          </a:p>
        </p:txBody>
      </p:sp>
      <p:sp>
        <p:nvSpPr>
          <p:cNvPr id="51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数据类型与含义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销售量及销售额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销售量：单品、品牌、品类的销售数量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销售额：单品、品牌、品类的销售金额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销售量与销售额的变动趋势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连续增长率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累计增长率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同比增长率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销售量市场份额与销售额市场份额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销售量市场份额：销售数量占总体市场销售数量的百分比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销售额市场份额：销售额占总体市场销售额的百分比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市场份额的变动趋势</a:t>
            </a:r>
          </a:p>
          <a:p>
            <a:pPr lvl="3" marL="1311275" indent="-222250">
              <a:spcBef>
                <a:spcPts val="0"/>
              </a:spcBef>
              <a:buClr>
                <a:srgbClr val="9900FF"/>
              </a:buClr>
              <a:defRPr sz="1800"/>
            </a:pPr>
            <a:r>
              <a:t>连续增长率</a:t>
            </a:r>
          </a:p>
        </p:txBody>
      </p:sp>
      <p:sp>
        <p:nvSpPr>
          <p:cNvPr id="52" name="过去数月的销售量有10%的增长…"/>
          <p:cNvSpPr/>
          <p:nvPr/>
        </p:nvSpPr>
        <p:spPr>
          <a:xfrm>
            <a:off x="1114425" y="5051425"/>
            <a:ext cx="7026732" cy="1172541"/>
          </a:xfrm>
          <a:prstGeom prst="rect">
            <a:avLst/>
          </a:prstGeom>
          <a:solidFill>
            <a:srgbClr val="5F5F5F"/>
          </a:solidFill>
          <a:ln w="12700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                          过去数月的销售量有10%的增长</a:t>
            </a:r>
          </a:p>
          <a:p>
            <a:pPr>
              <a:spcBef>
                <a:spcPts val="300"/>
              </a:spcBef>
              <a:defRPr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年份	</a:t>
            </a:r>
            <a:r>
              <a:rPr u="sng"/>
              <a:t>1月	2月	3月	4月	5月	6月</a:t>
            </a:r>
            <a:br>
              <a:rPr u="sng"/>
            </a:br>
          </a:p>
          <a:p>
            <a:pPr>
              <a:spcBef>
                <a:spcPts val="300"/>
              </a:spcBef>
              <a:defRPr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销售量	100	110	121	133	146	161	</a:t>
            </a:r>
            <a:r>
              <a:rPr>
                <a:solidFill>
                  <a:srgbClr val="FF0000"/>
                </a:solidFill>
              </a:rPr>
              <a:t>+ 10%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2" name="结论与建议"/>
          <p:cNvSpPr txBox="1"/>
          <p:nvPr>
            <p:ph type="title"/>
          </p:nvPr>
        </p:nvSpPr>
        <p:spPr>
          <a:xfrm>
            <a:off x="239712" y="258762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结论与建议</a:t>
            </a:r>
          </a:p>
        </p:txBody>
      </p:sp>
      <p:sp>
        <p:nvSpPr>
          <p:cNvPr id="293" name="结论与建议…"/>
          <p:cNvSpPr txBox="1"/>
          <p:nvPr>
            <p:ph type="body" idx="1"/>
          </p:nvPr>
        </p:nvSpPr>
        <p:spPr>
          <a:xfrm>
            <a:off x="685800" y="1514475"/>
            <a:ext cx="8113713" cy="3856038"/>
          </a:xfrm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结论与建议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重点支持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Sifone</a:t>
            </a:r>
            <a:r>
              <a:t>、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Feather</a:t>
            </a:r>
            <a:r>
              <a:t>两个品牌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维持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Feather</a:t>
            </a:r>
            <a:r>
              <a:t>现有的价格体系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维持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Sifone</a:t>
            </a:r>
            <a:r>
              <a:t>非去屑系列的价格体系，以对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Rejoice</a:t>
            </a:r>
            <a:r>
              <a:t>形成压力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将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Sifone</a:t>
            </a:r>
            <a:r>
              <a:t>的去屑系列的价格调整为与非去屑持平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争取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Sifone</a:t>
            </a:r>
            <a:r>
              <a:t>与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Feather</a:t>
            </a:r>
            <a:r>
              <a:t>的数值铺货率达到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20%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相应的销售量市场份额分别可达到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4%</a:t>
            </a:r>
            <a:r>
              <a:t>与</a:t>
            </a:r>
            <a:r>
              <a:rPr b="1">
                <a:latin typeface="Britannic Bold"/>
                <a:ea typeface="Britannic Bold"/>
                <a:cs typeface="Britannic Bold"/>
                <a:sym typeface="Britannic Bold"/>
              </a:rPr>
              <a:t>7%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9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6" name="总体品类回顾 中国宏观经济指数"/>
          <p:cNvSpPr txBox="1"/>
          <p:nvPr>
            <p:ph type="title"/>
          </p:nvPr>
        </p:nvSpPr>
        <p:spPr>
          <a:xfrm>
            <a:off x="239712" y="252412"/>
            <a:ext cx="8904288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总体品类回顾</a:t>
            </a:r>
            <a:br/>
            <a:r>
              <a:rPr sz="1548"/>
              <a:t>中国宏观经济指数</a:t>
            </a:r>
          </a:p>
        </p:txBody>
      </p:sp>
      <p:grpSp>
        <p:nvGrpSpPr>
          <p:cNvPr id="299" name="成组"/>
          <p:cNvGrpSpPr/>
          <p:nvPr/>
        </p:nvGrpSpPr>
        <p:grpSpPr>
          <a:xfrm>
            <a:off x="6657975" y="3803650"/>
            <a:ext cx="2120900" cy="1733550"/>
            <a:chOff x="0" y="0"/>
            <a:chExt cx="2120900" cy="1733550"/>
          </a:xfrm>
        </p:grpSpPr>
        <p:sp>
          <p:nvSpPr>
            <p:cNvPr id="297" name="矩形"/>
            <p:cNvSpPr/>
            <p:nvPr/>
          </p:nvSpPr>
          <p:spPr>
            <a:xfrm>
              <a:off x="0" y="0"/>
              <a:ext cx="2120900" cy="1733550"/>
            </a:xfrm>
            <a:prstGeom prst="rect">
              <a:avLst/>
            </a:prstGeom>
            <a:solidFill>
              <a:srgbClr val="008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8" name="线条"/>
            <p:cNvSpPr/>
            <p:nvPr/>
          </p:nvSpPr>
          <p:spPr>
            <a:xfrm>
              <a:off x="70254" y="108850"/>
              <a:ext cx="1968462" cy="151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3200" y="14217"/>
                  </a:lnTo>
                  <a:lnTo>
                    <a:pt x="6400" y="16784"/>
                  </a:lnTo>
                  <a:lnTo>
                    <a:pt x="11622" y="8507"/>
                  </a:lnTo>
                  <a:lnTo>
                    <a:pt x="17207" y="6806"/>
                  </a:lnTo>
                  <a:lnTo>
                    <a:pt x="21600" y="0"/>
                  </a:lnTo>
                </a:path>
              </a:pathLst>
            </a:custGeom>
            <a:noFill/>
            <a:ln w="508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300" name="累计至1999年9月的数据与一年前的数据对比"/>
          <p:cNvSpPr txBox="1"/>
          <p:nvPr/>
        </p:nvSpPr>
        <p:spPr>
          <a:xfrm>
            <a:off x="571500" y="1741487"/>
            <a:ext cx="6086475" cy="362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000" u="sng">
                <a:solidFill>
                  <a:srgbClr val="FFFF00"/>
                </a:solidFill>
              </a:defRPr>
            </a:lvl1pPr>
          </a:lstStyle>
          <a:p>
            <a:pPr/>
            <a:r>
              <a:t>累计至1999年9月的数据与一年前的数据对比</a:t>
            </a:r>
          </a:p>
        </p:txBody>
      </p:sp>
      <p:grpSp>
        <p:nvGrpSpPr>
          <p:cNvPr id="313" name="成组"/>
          <p:cNvGrpSpPr/>
          <p:nvPr/>
        </p:nvGrpSpPr>
        <p:grpSpPr>
          <a:xfrm>
            <a:off x="554037" y="2303462"/>
            <a:ext cx="5455298" cy="3271524"/>
            <a:chOff x="0" y="0"/>
            <a:chExt cx="5455297" cy="3271523"/>
          </a:xfrm>
        </p:grpSpPr>
        <p:sp>
          <p:nvSpPr>
            <p:cNvPr id="301" name="国民生产总值GDP"/>
            <p:cNvSpPr txBox="1"/>
            <p:nvPr/>
          </p:nvSpPr>
          <p:spPr>
            <a:xfrm>
              <a:off x="0" y="0"/>
              <a:ext cx="2087117" cy="355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国民生产总值GDP</a:t>
              </a:r>
            </a:p>
          </p:txBody>
        </p:sp>
        <p:sp>
          <p:nvSpPr>
            <p:cNvPr id="302" name="+7.4%"/>
            <p:cNvSpPr txBox="1"/>
            <p:nvPr/>
          </p:nvSpPr>
          <p:spPr>
            <a:xfrm>
              <a:off x="4715324" y="0"/>
              <a:ext cx="739974" cy="304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+7.4%</a:t>
              </a:r>
            </a:p>
          </p:txBody>
        </p:sp>
        <p:sp>
          <p:nvSpPr>
            <p:cNvPr id="303" name="社会消费品零售总额"/>
            <p:cNvSpPr txBox="1"/>
            <p:nvPr/>
          </p:nvSpPr>
          <p:spPr>
            <a:xfrm>
              <a:off x="0" y="584224"/>
              <a:ext cx="2298701" cy="355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社会消费品零售总额</a:t>
              </a:r>
            </a:p>
          </p:txBody>
        </p:sp>
        <p:sp>
          <p:nvSpPr>
            <p:cNvPr id="304" name="+6.3%"/>
            <p:cNvSpPr txBox="1"/>
            <p:nvPr/>
          </p:nvSpPr>
          <p:spPr>
            <a:xfrm>
              <a:off x="4715324" y="584224"/>
              <a:ext cx="739974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+6.3%</a:t>
              </a:r>
            </a:p>
          </p:txBody>
        </p:sp>
        <p:sp>
          <p:nvSpPr>
            <p:cNvPr id="305" name="固定资产投资"/>
            <p:cNvSpPr txBox="1"/>
            <p:nvPr/>
          </p:nvSpPr>
          <p:spPr>
            <a:xfrm>
              <a:off x="0" y="1164982"/>
              <a:ext cx="1536700" cy="355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固定资产投资</a:t>
              </a:r>
            </a:p>
          </p:txBody>
        </p:sp>
        <p:sp>
          <p:nvSpPr>
            <p:cNvPr id="306" name="+8.1%"/>
            <p:cNvSpPr txBox="1"/>
            <p:nvPr/>
          </p:nvSpPr>
          <p:spPr>
            <a:xfrm>
              <a:off x="4715324" y="1164982"/>
              <a:ext cx="739974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+8.1%</a:t>
              </a:r>
            </a:p>
          </p:txBody>
        </p:sp>
        <p:sp>
          <p:nvSpPr>
            <p:cNvPr id="307" name="零售价格指数RPI"/>
            <p:cNvSpPr txBox="1"/>
            <p:nvPr/>
          </p:nvSpPr>
          <p:spPr>
            <a:xfrm>
              <a:off x="0" y="1749207"/>
              <a:ext cx="1960117" cy="355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零售价格指数RPI</a:t>
              </a:r>
            </a:p>
          </p:txBody>
        </p:sp>
        <p:sp>
          <p:nvSpPr>
            <p:cNvPr id="308" name="- 2.8%"/>
            <p:cNvSpPr txBox="1"/>
            <p:nvPr/>
          </p:nvSpPr>
          <p:spPr>
            <a:xfrm>
              <a:off x="4683730" y="1749207"/>
              <a:ext cx="74679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- 2.8%</a:t>
              </a:r>
            </a:p>
          </p:txBody>
        </p:sp>
        <p:sp>
          <p:nvSpPr>
            <p:cNvPr id="309" name="消费者价格指数CPI"/>
            <p:cNvSpPr txBox="1"/>
            <p:nvPr/>
          </p:nvSpPr>
          <p:spPr>
            <a:xfrm>
              <a:off x="0" y="2331698"/>
              <a:ext cx="2214117" cy="355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消费者价格指数CPI</a:t>
              </a:r>
            </a:p>
          </p:txBody>
        </p:sp>
        <p:sp>
          <p:nvSpPr>
            <p:cNvPr id="310" name="- 0.8%"/>
            <p:cNvSpPr txBox="1"/>
            <p:nvPr/>
          </p:nvSpPr>
          <p:spPr>
            <a:xfrm>
              <a:off x="4683730" y="2331698"/>
              <a:ext cx="74679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- 0.8%</a:t>
              </a:r>
            </a:p>
          </p:txBody>
        </p:sp>
        <p:sp>
          <p:nvSpPr>
            <p:cNvPr id="311" name="外商投资FDI"/>
            <p:cNvSpPr txBox="1"/>
            <p:nvPr/>
          </p:nvSpPr>
          <p:spPr>
            <a:xfrm>
              <a:off x="0" y="2915923"/>
              <a:ext cx="1437854" cy="355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外商投资FDI</a:t>
              </a:r>
            </a:p>
          </p:txBody>
        </p:sp>
        <p:sp>
          <p:nvSpPr>
            <p:cNvPr id="312" name="- 6.8%"/>
            <p:cNvSpPr txBox="1"/>
            <p:nvPr/>
          </p:nvSpPr>
          <p:spPr>
            <a:xfrm>
              <a:off x="4683730" y="2915923"/>
              <a:ext cx="74679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- 6.8%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16" name="品类总体回顾 品类指数变动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品类指数变动</a:t>
            </a:r>
          </a:p>
        </p:txBody>
      </p:sp>
      <p:sp>
        <p:nvSpPr>
          <p:cNvPr id="317" name="线条"/>
          <p:cNvSpPr/>
          <p:nvPr/>
        </p:nvSpPr>
        <p:spPr>
          <a:xfrm>
            <a:off x="936624" y="5314950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18" name="- 9%"/>
          <p:cNvSpPr txBox="1"/>
          <p:nvPr/>
        </p:nvSpPr>
        <p:spPr>
          <a:xfrm>
            <a:off x="265112" y="5160962"/>
            <a:ext cx="5871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- 9%</a:t>
            </a:r>
          </a:p>
        </p:txBody>
      </p:sp>
      <p:sp>
        <p:nvSpPr>
          <p:cNvPr id="319" name="线条"/>
          <p:cNvSpPr/>
          <p:nvPr/>
        </p:nvSpPr>
        <p:spPr>
          <a:xfrm>
            <a:off x="936624" y="4819650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0" name="- 6"/>
          <p:cNvSpPr txBox="1"/>
          <p:nvPr/>
        </p:nvSpPr>
        <p:spPr>
          <a:xfrm>
            <a:off x="269874" y="4664075"/>
            <a:ext cx="33875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- 6</a:t>
            </a:r>
          </a:p>
        </p:txBody>
      </p:sp>
      <p:sp>
        <p:nvSpPr>
          <p:cNvPr id="321" name="线条"/>
          <p:cNvSpPr/>
          <p:nvPr/>
        </p:nvSpPr>
        <p:spPr>
          <a:xfrm>
            <a:off x="936624" y="4322762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2" name="- 3"/>
          <p:cNvSpPr txBox="1"/>
          <p:nvPr/>
        </p:nvSpPr>
        <p:spPr>
          <a:xfrm>
            <a:off x="269874" y="4167187"/>
            <a:ext cx="33875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- 3</a:t>
            </a:r>
          </a:p>
        </p:txBody>
      </p:sp>
      <p:sp>
        <p:nvSpPr>
          <p:cNvPr id="323" name="线条"/>
          <p:cNvSpPr/>
          <p:nvPr/>
        </p:nvSpPr>
        <p:spPr>
          <a:xfrm>
            <a:off x="936624" y="3825875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4" name="+3"/>
          <p:cNvSpPr txBox="1"/>
          <p:nvPr/>
        </p:nvSpPr>
        <p:spPr>
          <a:xfrm>
            <a:off x="269875" y="3670300"/>
            <a:ext cx="33125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+3</a:t>
            </a:r>
          </a:p>
        </p:txBody>
      </p:sp>
      <p:sp>
        <p:nvSpPr>
          <p:cNvPr id="325" name="线条"/>
          <p:cNvSpPr/>
          <p:nvPr/>
        </p:nvSpPr>
        <p:spPr>
          <a:xfrm>
            <a:off x="936624" y="3328987"/>
            <a:ext cx="71439" cy="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6" name="+6"/>
          <p:cNvSpPr txBox="1"/>
          <p:nvPr/>
        </p:nvSpPr>
        <p:spPr>
          <a:xfrm>
            <a:off x="269875" y="3173412"/>
            <a:ext cx="33125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+6</a:t>
            </a:r>
          </a:p>
        </p:txBody>
      </p:sp>
      <p:sp>
        <p:nvSpPr>
          <p:cNvPr id="327" name="线条"/>
          <p:cNvSpPr/>
          <p:nvPr/>
        </p:nvSpPr>
        <p:spPr>
          <a:xfrm>
            <a:off x="936624" y="2832100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8" name="+9%"/>
          <p:cNvSpPr txBox="1"/>
          <p:nvPr/>
        </p:nvSpPr>
        <p:spPr>
          <a:xfrm>
            <a:off x="261937" y="2676525"/>
            <a:ext cx="579687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+9%</a:t>
            </a:r>
          </a:p>
        </p:txBody>
      </p:sp>
      <p:sp>
        <p:nvSpPr>
          <p:cNvPr id="329" name="线条"/>
          <p:cNvSpPr/>
          <p:nvPr/>
        </p:nvSpPr>
        <p:spPr>
          <a:xfrm flipV="1">
            <a:off x="971549" y="2832099"/>
            <a:ext cx="1589" cy="24828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0" name="线条"/>
          <p:cNvSpPr/>
          <p:nvPr/>
        </p:nvSpPr>
        <p:spPr>
          <a:xfrm>
            <a:off x="971550" y="4070350"/>
            <a:ext cx="3416301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1" name="矩形"/>
          <p:cNvSpPr/>
          <p:nvPr/>
        </p:nvSpPr>
        <p:spPr>
          <a:xfrm>
            <a:off x="990600" y="3970337"/>
            <a:ext cx="1671638" cy="90488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32" name="矩形"/>
          <p:cNvSpPr/>
          <p:nvPr/>
        </p:nvSpPr>
        <p:spPr>
          <a:xfrm>
            <a:off x="2698750" y="4078287"/>
            <a:ext cx="1671638" cy="739776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33" name="+1"/>
          <p:cNvSpPr txBox="1"/>
          <p:nvPr/>
        </p:nvSpPr>
        <p:spPr>
          <a:xfrm>
            <a:off x="1622425" y="3525837"/>
            <a:ext cx="33125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+1</a:t>
            </a:r>
          </a:p>
        </p:txBody>
      </p:sp>
      <p:sp>
        <p:nvSpPr>
          <p:cNvPr id="334" name="- 6"/>
          <p:cNvSpPr txBox="1"/>
          <p:nvPr/>
        </p:nvSpPr>
        <p:spPr>
          <a:xfrm>
            <a:off x="3433762" y="4943475"/>
            <a:ext cx="33875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- 6</a:t>
            </a:r>
          </a:p>
        </p:txBody>
      </p:sp>
      <p:sp>
        <p:nvSpPr>
          <p:cNvPr id="335" name="总体市场销售量指数…"/>
          <p:cNvSpPr txBox="1"/>
          <p:nvPr/>
        </p:nvSpPr>
        <p:spPr>
          <a:xfrm>
            <a:off x="917575" y="1590675"/>
            <a:ext cx="3729038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总体市场销售量指数</a:t>
            </a:r>
          </a:p>
          <a:p>
            <a:pPr algn="ctr"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去年同比</a:t>
            </a:r>
          </a:p>
        </p:txBody>
      </p:sp>
      <p:sp>
        <p:nvSpPr>
          <p:cNvPr id="336" name="线条"/>
          <p:cNvSpPr/>
          <p:nvPr/>
        </p:nvSpPr>
        <p:spPr>
          <a:xfrm>
            <a:off x="5341937" y="5327650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7" name="- 9%"/>
          <p:cNvSpPr txBox="1"/>
          <p:nvPr/>
        </p:nvSpPr>
        <p:spPr>
          <a:xfrm>
            <a:off x="4670425" y="5173662"/>
            <a:ext cx="5871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- 9%</a:t>
            </a:r>
          </a:p>
        </p:txBody>
      </p:sp>
      <p:sp>
        <p:nvSpPr>
          <p:cNvPr id="338" name="线条"/>
          <p:cNvSpPr/>
          <p:nvPr/>
        </p:nvSpPr>
        <p:spPr>
          <a:xfrm>
            <a:off x="5341937" y="4832350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9" name="- 6"/>
          <p:cNvSpPr txBox="1"/>
          <p:nvPr/>
        </p:nvSpPr>
        <p:spPr>
          <a:xfrm>
            <a:off x="4675187" y="4676775"/>
            <a:ext cx="33875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- 6</a:t>
            </a:r>
          </a:p>
        </p:txBody>
      </p:sp>
      <p:sp>
        <p:nvSpPr>
          <p:cNvPr id="340" name="线条"/>
          <p:cNvSpPr/>
          <p:nvPr/>
        </p:nvSpPr>
        <p:spPr>
          <a:xfrm>
            <a:off x="5341937" y="4335462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1" name="- 3"/>
          <p:cNvSpPr txBox="1"/>
          <p:nvPr/>
        </p:nvSpPr>
        <p:spPr>
          <a:xfrm>
            <a:off x="4675187" y="4179887"/>
            <a:ext cx="33875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- 3</a:t>
            </a:r>
          </a:p>
        </p:txBody>
      </p:sp>
      <p:sp>
        <p:nvSpPr>
          <p:cNvPr id="342" name="线条"/>
          <p:cNvSpPr/>
          <p:nvPr/>
        </p:nvSpPr>
        <p:spPr>
          <a:xfrm>
            <a:off x="5341937" y="3838575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3" name="+3"/>
          <p:cNvSpPr txBox="1"/>
          <p:nvPr/>
        </p:nvSpPr>
        <p:spPr>
          <a:xfrm>
            <a:off x="4675187" y="3683000"/>
            <a:ext cx="33125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+3</a:t>
            </a:r>
          </a:p>
        </p:txBody>
      </p:sp>
      <p:sp>
        <p:nvSpPr>
          <p:cNvPr id="344" name="线条"/>
          <p:cNvSpPr/>
          <p:nvPr/>
        </p:nvSpPr>
        <p:spPr>
          <a:xfrm>
            <a:off x="5341937" y="3341687"/>
            <a:ext cx="71439" cy="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5" name="+6"/>
          <p:cNvSpPr txBox="1"/>
          <p:nvPr/>
        </p:nvSpPr>
        <p:spPr>
          <a:xfrm>
            <a:off x="4675187" y="3186112"/>
            <a:ext cx="33125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+6</a:t>
            </a:r>
          </a:p>
        </p:txBody>
      </p:sp>
      <p:sp>
        <p:nvSpPr>
          <p:cNvPr id="346" name="线条"/>
          <p:cNvSpPr/>
          <p:nvPr/>
        </p:nvSpPr>
        <p:spPr>
          <a:xfrm>
            <a:off x="5341937" y="2844800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7" name="+9%"/>
          <p:cNvSpPr txBox="1"/>
          <p:nvPr/>
        </p:nvSpPr>
        <p:spPr>
          <a:xfrm>
            <a:off x="4667250" y="2689225"/>
            <a:ext cx="57968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+9%</a:t>
            </a:r>
          </a:p>
        </p:txBody>
      </p:sp>
      <p:sp>
        <p:nvSpPr>
          <p:cNvPr id="348" name="线条"/>
          <p:cNvSpPr/>
          <p:nvPr/>
        </p:nvSpPr>
        <p:spPr>
          <a:xfrm flipV="1">
            <a:off x="5376862" y="2844799"/>
            <a:ext cx="1588" cy="24828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9" name="线条"/>
          <p:cNvSpPr/>
          <p:nvPr/>
        </p:nvSpPr>
        <p:spPr>
          <a:xfrm>
            <a:off x="5376862" y="4083050"/>
            <a:ext cx="3416301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50" name="矩形"/>
          <p:cNvSpPr/>
          <p:nvPr/>
        </p:nvSpPr>
        <p:spPr>
          <a:xfrm flipV="1">
            <a:off x="5395912" y="4098925"/>
            <a:ext cx="1671638" cy="1096963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51" name="矩形"/>
          <p:cNvSpPr/>
          <p:nvPr/>
        </p:nvSpPr>
        <p:spPr>
          <a:xfrm>
            <a:off x="7104062" y="4090987"/>
            <a:ext cx="1671638" cy="1104901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52" name="- 8"/>
          <p:cNvSpPr txBox="1"/>
          <p:nvPr/>
        </p:nvSpPr>
        <p:spPr>
          <a:xfrm>
            <a:off x="6135687" y="4959350"/>
            <a:ext cx="33875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- 8</a:t>
            </a:r>
          </a:p>
        </p:txBody>
      </p:sp>
      <p:sp>
        <p:nvSpPr>
          <p:cNvPr id="353" name="- 8"/>
          <p:cNvSpPr txBox="1"/>
          <p:nvPr/>
        </p:nvSpPr>
        <p:spPr>
          <a:xfrm>
            <a:off x="7839074" y="4956175"/>
            <a:ext cx="33875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- 8</a:t>
            </a:r>
          </a:p>
        </p:txBody>
      </p:sp>
      <p:sp>
        <p:nvSpPr>
          <p:cNvPr id="354" name="食品饮料               非食品"/>
          <p:cNvSpPr txBox="1"/>
          <p:nvPr/>
        </p:nvSpPr>
        <p:spPr>
          <a:xfrm>
            <a:off x="1201737" y="5446712"/>
            <a:ext cx="312896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食品饮料</a:t>
            </a:r>
            <a:r>
              <a:t>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非食品</a:t>
            </a:r>
          </a:p>
        </p:txBody>
      </p:sp>
      <p:sp>
        <p:nvSpPr>
          <p:cNvPr id="355" name="总体市场销售额指数…"/>
          <p:cNvSpPr txBox="1"/>
          <p:nvPr/>
        </p:nvSpPr>
        <p:spPr>
          <a:xfrm>
            <a:off x="5272087" y="1590675"/>
            <a:ext cx="3560763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总体市场销售额指数</a:t>
            </a:r>
          </a:p>
          <a:p>
            <a:pPr algn="ctr"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去年同比</a:t>
            </a:r>
          </a:p>
        </p:txBody>
      </p:sp>
      <p:sp>
        <p:nvSpPr>
          <p:cNvPr id="356" name="食品饮料               非食品"/>
          <p:cNvSpPr txBox="1"/>
          <p:nvPr/>
        </p:nvSpPr>
        <p:spPr>
          <a:xfrm>
            <a:off x="5654675" y="5508625"/>
            <a:ext cx="3128963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食品饮料</a:t>
            </a:r>
            <a:r>
              <a:t>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非食品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9" name="品类总体回顾 总体洗发水市场销售：洗发水市场表现疲弱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总体洗发水市场销售：洗发水市场表现疲弱</a:t>
            </a:r>
          </a:p>
        </p:txBody>
      </p:sp>
      <p:sp>
        <p:nvSpPr>
          <p:cNvPr id="360" name="线条"/>
          <p:cNvSpPr/>
          <p:nvPr/>
        </p:nvSpPr>
        <p:spPr>
          <a:xfrm>
            <a:off x="936624" y="5314950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1" name="0"/>
          <p:cNvSpPr txBox="1"/>
          <p:nvPr/>
        </p:nvSpPr>
        <p:spPr>
          <a:xfrm>
            <a:off x="442912" y="5160962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362" name="线条"/>
          <p:cNvSpPr/>
          <p:nvPr/>
        </p:nvSpPr>
        <p:spPr>
          <a:xfrm>
            <a:off x="936624" y="4819650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3" name="20"/>
          <p:cNvSpPr txBox="1"/>
          <p:nvPr/>
        </p:nvSpPr>
        <p:spPr>
          <a:xfrm>
            <a:off x="409575" y="4664075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20</a:t>
            </a:r>
          </a:p>
        </p:txBody>
      </p:sp>
      <p:sp>
        <p:nvSpPr>
          <p:cNvPr id="364" name="线条"/>
          <p:cNvSpPr/>
          <p:nvPr/>
        </p:nvSpPr>
        <p:spPr>
          <a:xfrm>
            <a:off x="936624" y="4322762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5" name="40"/>
          <p:cNvSpPr txBox="1"/>
          <p:nvPr/>
        </p:nvSpPr>
        <p:spPr>
          <a:xfrm>
            <a:off x="409575" y="41671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40</a:t>
            </a:r>
          </a:p>
        </p:txBody>
      </p:sp>
      <p:sp>
        <p:nvSpPr>
          <p:cNvPr id="366" name="线条"/>
          <p:cNvSpPr/>
          <p:nvPr/>
        </p:nvSpPr>
        <p:spPr>
          <a:xfrm>
            <a:off x="936624" y="3825875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7" name="60"/>
          <p:cNvSpPr txBox="1"/>
          <p:nvPr/>
        </p:nvSpPr>
        <p:spPr>
          <a:xfrm>
            <a:off x="409575" y="3670300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60</a:t>
            </a:r>
          </a:p>
        </p:txBody>
      </p:sp>
      <p:sp>
        <p:nvSpPr>
          <p:cNvPr id="368" name="线条"/>
          <p:cNvSpPr/>
          <p:nvPr/>
        </p:nvSpPr>
        <p:spPr>
          <a:xfrm>
            <a:off x="936624" y="3328987"/>
            <a:ext cx="71439" cy="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9" name="80"/>
          <p:cNvSpPr txBox="1"/>
          <p:nvPr/>
        </p:nvSpPr>
        <p:spPr>
          <a:xfrm>
            <a:off x="409575" y="3173412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80</a:t>
            </a:r>
          </a:p>
        </p:txBody>
      </p:sp>
      <p:sp>
        <p:nvSpPr>
          <p:cNvPr id="370" name="线条"/>
          <p:cNvSpPr/>
          <p:nvPr/>
        </p:nvSpPr>
        <p:spPr>
          <a:xfrm>
            <a:off x="936624" y="2832100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1" name="100"/>
          <p:cNvSpPr txBox="1"/>
          <p:nvPr/>
        </p:nvSpPr>
        <p:spPr>
          <a:xfrm>
            <a:off x="376237" y="2676525"/>
            <a:ext cx="47886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372" name="线条"/>
          <p:cNvSpPr/>
          <p:nvPr/>
        </p:nvSpPr>
        <p:spPr>
          <a:xfrm flipV="1">
            <a:off x="971549" y="2832099"/>
            <a:ext cx="1589" cy="24828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3" name="线条"/>
          <p:cNvSpPr/>
          <p:nvPr/>
        </p:nvSpPr>
        <p:spPr>
          <a:xfrm>
            <a:off x="936625" y="5314949"/>
            <a:ext cx="3451226" cy="1589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4" name="线条"/>
          <p:cNvSpPr/>
          <p:nvPr/>
        </p:nvSpPr>
        <p:spPr>
          <a:xfrm flipV="1">
            <a:off x="1825625" y="5283200"/>
            <a:ext cx="1588" cy="650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5" name="线条"/>
          <p:cNvSpPr/>
          <p:nvPr/>
        </p:nvSpPr>
        <p:spPr>
          <a:xfrm flipV="1">
            <a:off x="3533775" y="5283200"/>
            <a:ext cx="0" cy="650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6" name="线条"/>
          <p:cNvSpPr/>
          <p:nvPr/>
        </p:nvSpPr>
        <p:spPr>
          <a:xfrm>
            <a:off x="971550" y="5314950"/>
            <a:ext cx="3416301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7" name="矩形"/>
          <p:cNvSpPr/>
          <p:nvPr/>
        </p:nvSpPr>
        <p:spPr>
          <a:xfrm>
            <a:off x="990600" y="2860674"/>
            <a:ext cx="1671638" cy="2454277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78" name="矩形"/>
          <p:cNvSpPr/>
          <p:nvPr/>
        </p:nvSpPr>
        <p:spPr>
          <a:xfrm>
            <a:off x="2698750" y="3086100"/>
            <a:ext cx="1671638" cy="2228850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79" name="98.8"/>
          <p:cNvSpPr txBox="1"/>
          <p:nvPr/>
        </p:nvSpPr>
        <p:spPr>
          <a:xfrm>
            <a:off x="1622425" y="2408237"/>
            <a:ext cx="556494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98.8</a:t>
            </a:r>
          </a:p>
        </p:txBody>
      </p:sp>
      <p:sp>
        <p:nvSpPr>
          <p:cNvPr id="380" name="89.7"/>
          <p:cNvSpPr txBox="1"/>
          <p:nvPr/>
        </p:nvSpPr>
        <p:spPr>
          <a:xfrm>
            <a:off x="3328987" y="2635250"/>
            <a:ext cx="556494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89.7</a:t>
            </a:r>
          </a:p>
        </p:txBody>
      </p:sp>
      <p:sp>
        <p:nvSpPr>
          <p:cNvPr id="381" name="线条"/>
          <p:cNvSpPr/>
          <p:nvPr/>
        </p:nvSpPr>
        <p:spPr>
          <a:xfrm>
            <a:off x="5330824" y="5311775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2" name="0"/>
          <p:cNvSpPr txBox="1"/>
          <p:nvPr/>
        </p:nvSpPr>
        <p:spPr>
          <a:xfrm>
            <a:off x="4837112" y="51577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383" name="线条"/>
          <p:cNvSpPr/>
          <p:nvPr/>
        </p:nvSpPr>
        <p:spPr>
          <a:xfrm>
            <a:off x="5330824" y="4816475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4" name="2"/>
          <p:cNvSpPr txBox="1"/>
          <p:nvPr/>
        </p:nvSpPr>
        <p:spPr>
          <a:xfrm>
            <a:off x="4841875" y="4660900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385" name="线条"/>
          <p:cNvSpPr/>
          <p:nvPr/>
        </p:nvSpPr>
        <p:spPr>
          <a:xfrm>
            <a:off x="5330824" y="4319587"/>
            <a:ext cx="71439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6" name="4"/>
          <p:cNvSpPr txBox="1"/>
          <p:nvPr/>
        </p:nvSpPr>
        <p:spPr>
          <a:xfrm>
            <a:off x="4841875" y="416401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387" name="线条"/>
          <p:cNvSpPr/>
          <p:nvPr/>
        </p:nvSpPr>
        <p:spPr>
          <a:xfrm>
            <a:off x="5330824" y="3822700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8" name="6"/>
          <p:cNvSpPr txBox="1"/>
          <p:nvPr/>
        </p:nvSpPr>
        <p:spPr>
          <a:xfrm>
            <a:off x="4841875" y="3667125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389" name="线条"/>
          <p:cNvSpPr/>
          <p:nvPr/>
        </p:nvSpPr>
        <p:spPr>
          <a:xfrm>
            <a:off x="5330824" y="3325812"/>
            <a:ext cx="71439" cy="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0" name="8"/>
          <p:cNvSpPr txBox="1"/>
          <p:nvPr/>
        </p:nvSpPr>
        <p:spPr>
          <a:xfrm>
            <a:off x="4841875" y="317023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8</a:t>
            </a:r>
          </a:p>
        </p:txBody>
      </p:sp>
      <p:sp>
        <p:nvSpPr>
          <p:cNvPr id="391" name="线条"/>
          <p:cNvSpPr/>
          <p:nvPr/>
        </p:nvSpPr>
        <p:spPr>
          <a:xfrm>
            <a:off x="5330824" y="2828925"/>
            <a:ext cx="71439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2" name="10"/>
          <p:cNvSpPr txBox="1"/>
          <p:nvPr/>
        </p:nvSpPr>
        <p:spPr>
          <a:xfrm>
            <a:off x="4808537" y="267335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393" name="线条"/>
          <p:cNvSpPr/>
          <p:nvPr/>
        </p:nvSpPr>
        <p:spPr>
          <a:xfrm flipV="1">
            <a:off x="5365749" y="2828924"/>
            <a:ext cx="1589" cy="24828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4" name="线条"/>
          <p:cNvSpPr/>
          <p:nvPr/>
        </p:nvSpPr>
        <p:spPr>
          <a:xfrm>
            <a:off x="5330825" y="5311774"/>
            <a:ext cx="3451226" cy="1589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5" name="线条"/>
          <p:cNvSpPr/>
          <p:nvPr/>
        </p:nvSpPr>
        <p:spPr>
          <a:xfrm flipV="1">
            <a:off x="6219825" y="5280025"/>
            <a:ext cx="1588" cy="650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6" name="线条"/>
          <p:cNvSpPr/>
          <p:nvPr/>
        </p:nvSpPr>
        <p:spPr>
          <a:xfrm flipV="1">
            <a:off x="7927975" y="5280025"/>
            <a:ext cx="0" cy="650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7" name="线条"/>
          <p:cNvSpPr/>
          <p:nvPr/>
        </p:nvSpPr>
        <p:spPr>
          <a:xfrm>
            <a:off x="5365750" y="5311775"/>
            <a:ext cx="3416301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8" name="矩形"/>
          <p:cNvSpPr/>
          <p:nvPr/>
        </p:nvSpPr>
        <p:spPr>
          <a:xfrm>
            <a:off x="5384800" y="3576637"/>
            <a:ext cx="1671638" cy="1735138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99" name="矩形"/>
          <p:cNvSpPr/>
          <p:nvPr/>
        </p:nvSpPr>
        <p:spPr>
          <a:xfrm>
            <a:off x="7092950" y="3735387"/>
            <a:ext cx="1671638" cy="1576388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00" name="6.8"/>
          <p:cNvSpPr txBox="1"/>
          <p:nvPr/>
        </p:nvSpPr>
        <p:spPr>
          <a:xfrm>
            <a:off x="6016625" y="3116262"/>
            <a:ext cx="40110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6.8</a:t>
            </a:r>
          </a:p>
        </p:txBody>
      </p:sp>
      <p:sp>
        <p:nvSpPr>
          <p:cNvPr id="401" name="6.1"/>
          <p:cNvSpPr txBox="1"/>
          <p:nvPr/>
        </p:nvSpPr>
        <p:spPr>
          <a:xfrm>
            <a:off x="7723187" y="3343275"/>
            <a:ext cx="40110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6.1</a:t>
            </a:r>
          </a:p>
        </p:txBody>
      </p:sp>
      <p:sp>
        <p:nvSpPr>
          <p:cNvPr id="402" name="去年同比"/>
          <p:cNvSpPr txBox="1"/>
          <p:nvPr/>
        </p:nvSpPr>
        <p:spPr>
          <a:xfrm>
            <a:off x="1214437" y="5446712"/>
            <a:ext cx="312896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去年同比</a:t>
            </a:r>
          </a:p>
        </p:txBody>
      </p:sp>
      <p:sp>
        <p:nvSpPr>
          <p:cNvPr id="403" name="销售量（吨）"/>
          <p:cNvSpPr txBox="1"/>
          <p:nvPr/>
        </p:nvSpPr>
        <p:spPr>
          <a:xfrm>
            <a:off x="1258887" y="1835150"/>
            <a:ext cx="3128963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销售量（吨）</a:t>
            </a:r>
          </a:p>
        </p:txBody>
      </p:sp>
      <p:sp>
        <p:nvSpPr>
          <p:cNvPr id="404" name="去年同比"/>
          <p:cNvSpPr txBox="1"/>
          <p:nvPr/>
        </p:nvSpPr>
        <p:spPr>
          <a:xfrm>
            <a:off x="5475287" y="5446712"/>
            <a:ext cx="312896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去年同比</a:t>
            </a:r>
          </a:p>
        </p:txBody>
      </p:sp>
      <p:sp>
        <p:nvSpPr>
          <p:cNvPr id="405" name="销售额（人民币十亿）"/>
          <p:cNvSpPr txBox="1"/>
          <p:nvPr/>
        </p:nvSpPr>
        <p:spPr>
          <a:xfrm>
            <a:off x="5508625" y="1847850"/>
            <a:ext cx="3128963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销售额（人民币十亿）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8" name="品类总体回顾 地区洗发水市场销售：各地区洗发水市场均表现疲弱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地区洗发水市场销售：各地区洗发水市场均表现疲弱</a:t>
            </a:r>
          </a:p>
        </p:txBody>
      </p:sp>
      <p:sp>
        <p:nvSpPr>
          <p:cNvPr id="409" name="销售量         销售额…"/>
          <p:cNvSpPr txBox="1"/>
          <p:nvPr/>
        </p:nvSpPr>
        <p:spPr>
          <a:xfrm>
            <a:off x="269557" y="1349375"/>
            <a:ext cx="8701724" cy="4891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	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      销售量</a:t>
            </a:r>
            <a:r>
              <a:t>		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销售额</a:t>
            </a:r>
          </a:p>
          <a:p>
            <a:pPr>
              <a:defRPr b="1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                      	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销量	同比</a:t>
            </a:r>
            <a:r>
              <a:rPr sz="1800"/>
              <a:t>         	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    销额</a:t>
            </a:r>
            <a:r>
              <a:rPr sz="1800"/>
              <a:t>              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同比</a:t>
            </a:r>
            <a:endParaRPr sz="1800"/>
          </a:p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                                     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吨</a:t>
            </a:r>
            <a:r>
              <a:t>)        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％）         	</a:t>
            </a:r>
            <a:r>
              <a:t>(RMB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百万）</a:t>
            </a:r>
            <a:r>
              <a:t>     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％</a:t>
            </a:r>
            <a:r>
              <a:t>)</a:t>
            </a:r>
          </a:p>
          <a:p>
            <a:pPr>
              <a:defRPr b="1" sz="2200" u="sng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北区</a:t>
            </a:r>
            <a:r>
              <a:t>			 20 	    - 10%	  1,198	       - 9%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东区</a:t>
            </a:r>
            <a:r>
              <a:t>			 25 	    - 8%	  	  1,807	       - 13%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南区</a:t>
            </a:r>
            <a:r>
              <a:t>			 26 	    - 5%	  	  2,038	       - 3%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西区</a:t>
            </a:r>
            <a:r>
              <a:t>			 18 	    - 15%	  1,086	       - 14%</a:t>
            </a:r>
          </a:p>
          <a:p>
            <a:pPr>
              <a:defRPr b="1" sz="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级城市</a:t>
            </a:r>
            <a:r>
              <a:t>		 12 	    +7% 	  932 	       +2% </a:t>
            </a:r>
          </a:p>
          <a:p>
            <a:pPr>
              <a:defRPr b="1" sz="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5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超市百货	</a:t>
            </a:r>
            <a:r>
              <a:t>	 40 	    - 3%	  	  2,887	         ~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杂货店		</a:t>
            </a:r>
            <a:r>
              <a:t>	 23 	    - 9%	  	  1,613	       - 11%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其他店铺</a:t>
            </a:r>
            <a:r>
              <a:t>		 26 	    - 18%	  1,628	       - 21%</a:t>
            </a:r>
          </a:p>
        </p:txBody>
      </p:sp>
      <p:sp>
        <p:nvSpPr>
          <p:cNvPr id="410" name="矩形"/>
          <p:cNvSpPr/>
          <p:nvPr/>
        </p:nvSpPr>
        <p:spPr>
          <a:xfrm>
            <a:off x="2686050" y="2452687"/>
            <a:ext cx="2584450" cy="37322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11" name="矩形"/>
          <p:cNvSpPr/>
          <p:nvPr/>
        </p:nvSpPr>
        <p:spPr>
          <a:xfrm>
            <a:off x="5578475" y="2411412"/>
            <a:ext cx="2584450" cy="37322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4" name="品类总体回顾 洗发水市场销售结构：市场理性化与价格下降趋势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洗发水市场销售结构：市场理性化与价格下降趋势</a:t>
            </a:r>
            <a:r>
              <a:rPr sz="1720"/>
              <a:t> </a:t>
            </a:r>
          </a:p>
        </p:txBody>
      </p:sp>
      <p:sp>
        <p:nvSpPr>
          <p:cNvPr id="415" name="矩形"/>
          <p:cNvSpPr/>
          <p:nvPr/>
        </p:nvSpPr>
        <p:spPr>
          <a:xfrm>
            <a:off x="669925" y="5726112"/>
            <a:ext cx="152400" cy="123826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16" name="大众…"/>
          <p:cNvSpPr txBox="1"/>
          <p:nvPr/>
        </p:nvSpPr>
        <p:spPr>
          <a:xfrm>
            <a:off x="898525" y="5573712"/>
            <a:ext cx="1403834" cy="640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大众</a:t>
            </a:r>
          </a:p>
          <a:p>
            <a:pPr>
              <a:defRPr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(&lt;40RMB/Kg)</a:t>
            </a:r>
          </a:p>
        </p:txBody>
      </p:sp>
      <p:sp>
        <p:nvSpPr>
          <p:cNvPr id="417" name="矩形"/>
          <p:cNvSpPr/>
          <p:nvPr/>
        </p:nvSpPr>
        <p:spPr>
          <a:xfrm>
            <a:off x="2533650" y="5726112"/>
            <a:ext cx="152400" cy="123826"/>
          </a:xfrm>
          <a:prstGeom prst="rect">
            <a:avLst/>
          </a:prstGeom>
          <a:solidFill>
            <a:srgbClr val="00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18" name="主流…"/>
          <p:cNvSpPr txBox="1"/>
          <p:nvPr/>
        </p:nvSpPr>
        <p:spPr>
          <a:xfrm>
            <a:off x="2762250" y="5573712"/>
            <a:ext cx="1600734" cy="640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主流</a:t>
            </a:r>
          </a:p>
          <a:p>
            <a:pPr>
              <a:defRPr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(40-80RMB/Kg)</a:t>
            </a:r>
          </a:p>
        </p:txBody>
      </p:sp>
      <p:sp>
        <p:nvSpPr>
          <p:cNvPr id="419" name="矩形"/>
          <p:cNvSpPr/>
          <p:nvPr/>
        </p:nvSpPr>
        <p:spPr>
          <a:xfrm>
            <a:off x="4576762" y="5726112"/>
            <a:ext cx="152401" cy="123826"/>
          </a:xfrm>
          <a:prstGeom prst="rect">
            <a:avLst/>
          </a:prstGeom>
          <a:solidFill>
            <a:srgbClr val="FF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20" name="增值…"/>
          <p:cNvSpPr txBox="1"/>
          <p:nvPr/>
        </p:nvSpPr>
        <p:spPr>
          <a:xfrm>
            <a:off x="4805362" y="5573712"/>
            <a:ext cx="1600734" cy="640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增值</a:t>
            </a:r>
          </a:p>
          <a:p>
            <a:pPr>
              <a:defRPr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(80-98RMB/Kg)</a:t>
            </a:r>
          </a:p>
        </p:txBody>
      </p:sp>
      <p:sp>
        <p:nvSpPr>
          <p:cNvPr id="421" name="矩形"/>
          <p:cNvSpPr/>
          <p:nvPr/>
        </p:nvSpPr>
        <p:spPr>
          <a:xfrm>
            <a:off x="6796087" y="5726112"/>
            <a:ext cx="152401" cy="123826"/>
          </a:xfrm>
          <a:prstGeom prst="rect">
            <a:avLst/>
          </a:prstGeom>
          <a:solidFill>
            <a:srgbClr val="00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22" name="高档…"/>
          <p:cNvSpPr txBox="1"/>
          <p:nvPr/>
        </p:nvSpPr>
        <p:spPr>
          <a:xfrm>
            <a:off x="7026275" y="5573712"/>
            <a:ext cx="1403834" cy="640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宋体"/>
                <a:ea typeface="宋体"/>
                <a:cs typeface="宋体"/>
                <a:sym typeface="宋体"/>
              </a:rPr>
              <a:t>高档</a:t>
            </a:r>
          </a:p>
          <a:p>
            <a:pPr>
              <a:defRPr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(&gt;98RMB/Kg)</a:t>
            </a:r>
          </a:p>
        </p:txBody>
      </p:sp>
      <p:sp>
        <p:nvSpPr>
          <p:cNvPr id="423" name="销量结构…"/>
          <p:cNvSpPr txBox="1"/>
          <p:nvPr/>
        </p:nvSpPr>
        <p:spPr>
          <a:xfrm>
            <a:off x="1081087" y="1590675"/>
            <a:ext cx="3128963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销量结构</a:t>
            </a:r>
          </a:p>
          <a:p>
            <a:pPr algn="ctr"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％</a:t>
            </a:r>
            <a:r>
              <a:t>)</a:t>
            </a:r>
          </a:p>
        </p:txBody>
      </p:sp>
      <p:sp>
        <p:nvSpPr>
          <p:cNvPr id="424" name="平均价格…"/>
          <p:cNvSpPr txBox="1"/>
          <p:nvPr/>
        </p:nvSpPr>
        <p:spPr>
          <a:xfrm>
            <a:off x="5475287" y="1590675"/>
            <a:ext cx="3128963" cy="640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平均价格</a:t>
            </a:r>
          </a:p>
          <a:p>
            <a:pPr algn="ctr"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(RMB/Kg)</a:t>
            </a:r>
          </a:p>
        </p:txBody>
      </p:sp>
      <p:sp>
        <p:nvSpPr>
          <p:cNvPr id="425" name="线条"/>
          <p:cNvSpPr/>
          <p:nvPr/>
        </p:nvSpPr>
        <p:spPr>
          <a:xfrm>
            <a:off x="5851525" y="4641850"/>
            <a:ext cx="2163763" cy="11113"/>
          </a:xfrm>
          <a:prstGeom prst="line">
            <a:avLst/>
          </a:prstGeom>
          <a:ln w="22225"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6" name="线条"/>
          <p:cNvSpPr/>
          <p:nvPr/>
        </p:nvSpPr>
        <p:spPr>
          <a:xfrm flipV="1">
            <a:off x="5851525" y="4319587"/>
            <a:ext cx="2163763" cy="19051"/>
          </a:xfrm>
          <a:prstGeom prst="line">
            <a:avLst/>
          </a:prstGeom>
          <a:ln w="22225"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7" name="线条"/>
          <p:cNvSpPr/>
          <p:nvPr/>
        </p:nvSpPr>
        <p:spPr>
          <a:xfrm>
            <a:off x="5851525" y="3008312"/>
            <a:ext cx="2163763" cy="166689"/>
          </a:xfrm>
          <a:prstGeom prst="line">
            <a:avLst/>
          </a:prstGeom>
          <a:ln w="22225"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8" name="线条"/>
          <p:cNvSpPr/>
          <p:nvPr/>
        </p:nvSpPr>
        <p:spPr>
          <a:xfrm>
            <a:off x="5851525" y="2654300"/>
            <a:ext cx="2163763" cy="90488"/>
          </a:xfrm>
          <a:prstGeom prst="line">
            <a:avLst/>
          </a:prstGeom>
          <a:ln w="22225">
            <a:solidFill>
              <a:srgbClr val="0000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9" name="19"/>
          <p:cNvSpPr txBox="1"/>
          <p:nvPr/>
        </p:nvSpPr>
        <p:spPr>
          <a:xfrm>
            <a:off x="5795962" y="463550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19</a:t>
            </a:r>
          </a:p>
        </p:txBody>
      </p:sp>
      <p:sp>
        <p:nvSpPr>
          <p:cNvPr id="430" name="18"/>
          <p:cNvSpPr txBox="1"/>
          <p:nvPr/>
        </p:nvSpPr>
        <p:spPr>
          <a:xfrm>
            <a:off x="7961312" y="464820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18</a:t>
            </a:r>
          </a:p>
        </p:txBody>
      </p:sp>
      <p:sp>
        <p:nvSpPr>
          <p:cNvPr id="431" name="53"/>
          <p:cNvSpPr txBox="1"/>
          <p:nvPr/>
        </p:nvSpPr>
        <p:spPr>
          <a:xfrm>
            <a:off x="5795962" y="433070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53</a:t>
            </a:r>
          </a:p>
        </p:txBody>
      </p:sp>
      <p:sp>
        <p:nvSpPr>
          <p:cNvPr id="432" name="54"/>
          <p:cNvSpPr txBox="1"/>
          <p:nvPr/>
        </p:nvSpPr>
        <p:spPr>
          <a:xfrm>
            <a:off x="7961312" y="431165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54</a:t>
            </a:r>
          </a:p>
        </p:txBody>
      </p:sp>
      <p:sp>
        <p:nvSpPr>
          <p:cNvPr id="433" name="101"/>
          <p:cNvSpPr txBox="1"/>
          <p:nvPr/>
        </p:nvSpPr>
        <p:spPr>
          <a:xfrm>
            <a:off x="5745162" y="3001962"/>
            <a:ext cx="47886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101</a:t>
            </a:r>
          </a:p>
        </p:txBody>
      </p:sp>
      <p:sp>
        <p:nvSpPr>
          <p:cNvPr id="434" name="93"/>
          <p:cNvSpPr txBox="1"/>
          <p:nvPr/>
        </p:nvSpPr>
        <p:spPr>
          <a:xfrm>
            <a:off x="7961312" y="3167062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93</a:t>
            </a:r>
          </a:p>
        </p:txBody>
      </p:sp>
      <p:sp>
        <p:nvSpPr>
          <p:cNvPr id="435" name="107"/>
          <p:cNvSpPr txBox="1"/>
          <p:nvPr/>
        </p:nvSpPr>
        <p:spPr>
          <a:xfrm>
            <a:off x="5724525" y="2459037"/>
            <a:ext cx="478867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107</a:t>
            </a:r>
          </a:p>
        </p:txBody>
      </p:sp>
      <p:sp>
        <p:nvSpPr>
          <p:cNvPr id="436" name="103"/>
          <p:cNvSpPr txBox="1"/>
          <p:nvPr/>
        </p:nvSpPr>
        <p:spPr>
          <a:xfrm>
            <a:off x="7888287" y="2552700"/>
            <a:ext cx="47886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103</a:t>
            </a:r>
          </a:p>
        </p:txBody>
      </p:sp>
      <p:grpSp>
        <p:nvGrpSpPr>
          <p:cNvPr id="470" name="成组"/>
          <p:cNvGrpSpPr/>
          <p:nvPr/>
        </p:nvGrpSpPr>
        <p:grpSpPr>
          <a:xfrm>
            <a:off x="490537" y="2316162"/>
            <a:ext cx="3849689" cy="2816610"/>
            <a:chOff x="0" y="0"/>
            <a:chExt cx="3849687" cy="2816609"/>
          </a:xfrm>
        </p:grpSpPr>
        <p:sp>
          <p:nvSpPr>
            <p:cNvPr id="437" name="矩形"/>
            <p:cNvSpPr/>
            <p:nvPr/>
          </p:nvSpPr>
          <p:spPr>
            <a:xfrm>
              <a:off x="537165" y="1500187"/>
              <a:ext cx="1629084" cy="406401"/>
            </a:xfrm>
            <a:prstGeom prst="rect">
              <a:avLst/>
            </a:prstGeom>
            <a:solidFill>
              <a:srgbClr val="00FF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38" name="矩形"/>
            <p:cNvSpPr/>
            <p:nvPr/>
          </p:nvSpPr>
          <p:spPr>
            <a:xfrm>
              <a:off x="2203018" y="1522412"/>
              <a:ext cx="1629084" cy="530226"/>
            </a:xfrm>
            <a:prstGeom prst="rect">
              <a:avLst/>
            </a:prstGeom>
            <a:solidFill>
              <a:srgbClr val="00FF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39" name="线条"/>
            <p:cNvSpPr/>
            <p:nvPr/>
          </p:nvSpPr>
          <p:spPr>
            <a:xfrm>
              <a:off x="484408" y="2636837"/>
              <a:ext cx="70344" cy="15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0" name="0"/>
            <p:cNvSpPr txBox="1"/>
            <p:nvPr/>
          </p:nvSpPr>
          <p:spPr>
            <a:xfrm>
              <a:off x="89527" y="2495550"/>
              <a:ext cx="168090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0</a:t>
              </a:r>
            </a:p>
          </p:txBody>
        </p:sp>
        <p:sp>
          <p:nvSpPr>
            <p:cNvPr id="441" name="线条"/>
            <p:cNvSpPr/>
            <p:nvPr/>
          </p:nvSpPr>
          <p:spPr>
            <a:xfrm>
              <a:off x="484408" y="2139950"/>
              <a:ext cx="70344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2" name="20"/>
            <p:cNvSpPr txBox="1"/>
            <p:nvPr/>
          </p:nvSpPr>
          <p:spPr>
            <a:xfrm>
              <a:off x="41566" y="1995487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20</a:t>
              </a:r>
            </a:p>
          </p:txBody>
        </p:sp>
        <p:sp>
          <p:nvSpPr>
            <p:cNvPr id="443" name="线条"/>
            <p:cNvSpPr/>
            <p:nvPr/>
          </p:nvSpPr>
          <p:spPr>
            <a:xfrm>
              <a:off x="484408" y="1639887"/>
              <a:ext cx="70344" cy="15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4" name="40"/>
            <p:cNvSpPr txBox="1"/>
            <p:nvPr/>
          </p:nvSpPr>
          <p:spPr>
            <a:xfrm>
              <a:off x="41566" y="1498600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40</a:t>
              </a:r>
            </a:p>
          </p:txBody>
        </p:sp>
        <p:sp>
          <p:nvSpPr>
            <p:cNvPr id="445" name="线条"/>
            <p:cNvSpPr/>
            <p:nvPr/>
          </p:nvSpPr>
          <p:spPr>
            <a:xfrm>
              <a:off x="484408" y="1141412"/>
              <a:ext cx="70344" cy="15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6" name="60"/>
            <p:cNvSpPr txBox="1"/>
            <p:nvPr/>
          </p:nvSpPr>
          <p:spPr>
            <a:xfrm>
              <a:off x="41566" y="998537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60</a:t>
              </a:r>
            </a:p>
          </p:txBody>
        </p:sp>
        <p:sp>
          <p:nvSpPr>
            <p:cNvPr id="447" name="线条"/>
            <p:cNvSpPr/>
            <p:nvPr/>
          </p:nvSpPr>
          <p:spPr>
            <a:xfrm>
              <a:off x="484408" y="642937"/>
              <a:ext cx="70344" cy="15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8" name="80"/>
            <p:cNvSpPr txBox="1"/>
            <p:nvPr/>
          </p:nvSpPr>
          <p:spPr>
            <a:xfrm>
              <a:off x="41566" y="498475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80</a:t>
              </a:r>
            </a:p>
          </p:txBody>
        </p:sp>
        <p:sp>
          <p:nvSpPr>
            <p:cNvPr id="449" name="线条"/>
            <p:cNvSpPr/>
            <p:nvPr/>
          </p:nvSpPr>
          <p:spPr>
            <a:xfrm>
              <a:off x="484408" y="142875"/>
              <a:ext cx="70344" cy="15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0" name="100"/>
            <p:cNvSpPr txBox="1"/>
            <p:nvPr/>
          </p:nvSpPr>
          <p:spPr>
            <a:xfrm>
              <a:off x="0" y="0"/>
              <a:ext cx="478867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100</a:t>
              </a:r>
            </a:p>
          </p:txBody>
        </p:sp>
        <p:sp>
          <p:nvSpPr>
            <p:cNvPr id="451" name="线条"/>
            <p:cNvSpPr/>
            <p:nvPr/>
          </p:nvSpPr>
          <p:spPr>
            <a:xfrm flipV="1">
              <a:off x="519579" y="144462"/>
              <a:ext cx="1600" cy="2492376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2" name="线条"/>
            <p:cNvSpPr/>
            <p:nvPr/>
          </p:nvSpPr>
          <p:spPr>
            <a:xfrm>
              <a:off x="484408" y="2636837"/>
              <a:ext cx="3365280" cy="15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3" name="线条"/>
            <p:cNvSpPr/>
            <p:nvPr/>
          </p:nvSpPr>
          <p:spPr>
            <a:xfrm flipV="1">
              <a:off x="1352506" y="2606675"/>
              <a:ext cx="1600" cy="61913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4" name="线条"/>
            <p:cNvSpPr/>
            <p:nvPr/>
          </p:nvSpPr>
          <p:spPr>
            <a:xfrm flipV="1">
              <a:off x="3016760" y="2606675"/>
              <a:ext cx="1" cy="61913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5" name="线条"/>
            <p:cNvSpPr/>
            <p:nvPr/>
          </p:nvSpPr>
          <p:spPr>
            <a:xfrm>
              <a:off x="519579" y="2636837"/>
              <a:ext cx="3330109" cy="158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6" name="矩形"/>
            <p:cNvSpPr/>
            <p:nvPr/>
          </p:nvSpPr>
          <p:spPr>
            <a:xfrm>
              <a:off x="537165" y="1606550"/>
              <a:ext cx="1629084" cy="1030288"/>
            </a:xfrm>
            <a:prstGeom prst="rect">
              <a:avLst/>
            </a:prstGeom>
            <a:solidFill>
              <a:srgbClr val="FF00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57" name="42"/>
            <p:cNvSpPr txBox="1"/>
            <p:nvPr/>
          </p:nvSpPr>
          <p:spPr>
            <a:xfrm>
              <a:off x="1312538" y="1920875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42</a:t>
              </a:r>
            </a:p>
          </p:txBody>
        </p:sp>
        <p:sp>
          <p:nvSpPr>
            <p:cNvPr id="458" name="4"/>
            <p:cNvSpPr txBox="1"/>
            <p:nvPr/>
          </p:nvSpPr>
          <p:spPr>
            <a:xfrm>
              <a:off x="1350907" y="1463675"/>
              <a:ext cx="168090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459" name="矩形"/>
            <p:cNvSpPr/>
            <p:nvPr/>
          </p:nvSpPr>
          <p:spPr>
            <a:xfrm>
              <a:off x="537165" y="1354137"/>
              <a:ext cx="1629084" cy="146051"/>
            </a:xfrm>
            <a:prstGeom prst="rect">
              <a:avLst/>
            </a:prstGeom>
            <a:solidFill>
              <a:srgbClr val="FFFF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60" name="矩形"/>
            <p:cNvSpPr/>
            <p:nvPr/>
          </p:nvSpPr>
          <p:spPr>
            <a:xfrm>
              <a:off x="537165" y="144462"/>
              <a:ext cx="1629084" cy="1209676"/>
            </a:xfrm>
            <a:prstGeom prst="rect">
              <a:avLst/>
            </a:prstGeom>
            <a:solidFill>
              <a:srgbClr val="0000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61" name="49"/>
            <p:cNvSpPr txBox="1"/>
            <p:nvPr/>
          </p:nvSpPr>
          <p:spPr>
            <a:xfrm>
              <a:off x="1312538" y="650875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49</a:t>
              </a:r>
            </a:p>
          </p:txBody>
        </p:sp>
        <p:sp>
          <p:nvSpPr>
            <p:cNvPr id="462" name="矩形"/>
            <p:cNvSpPr/>
            <p:nvPr/>
          </p:nvSpPr>
          <p:spPr>
            <a:xfrm>
              <a:off x="2203018" y="1660525"/>
              <a:ext cx="1629084" cy="976313"/>
            </a:xfrm>
            <a:prstGeom prst="rect">
              <a:avLst/>
            </a:prstGeom>
            <a:solidFill>
              <a:srgbClr val="FF00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63" name="40"/>
            <p:cNvSpPr txBox="1"/>
            <p:nvPr/>
          </p:nvSpPr>
          <p:spPr>
            <a:xfrm>
              <a:off x="2975194" y="1992312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40</a:t>
              </a:r>
            </a:p>
          </p:txBody>
        </p:sp>
        <p:sp>
          <p:nvSpPr>
            <p:cNvPr id="464" name="4"/>
            <p:cNvSpPr txBox="1"/>
            <p:nvPr/>
          </p:nvSpPr>
          <p:spPr>
            <a:xfrm>
              <a:off x="2975194" y="1508125"/>
              <a:ext cx="245716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 4</a:t>
              </a:r>
            </a:p>
          </p:txBody>
        </p:sp>
        <p:sp>
          <p:nvSpPr>
            <p:cNvPr id="465" name="矩形"/>
            <p:cNvSpPr/>
            <p:nvPr/>
          </p:nvSpPr>
          <p:spPr>
            <a:xfrm>
              <a:off x="2203018" y="1322387"/>
              <a:ext cx="1629084" cy="239713"/>
            </a:xfrm>
            <a:prstGeom prst="rect">
              <a:avLst/>
            </a:prstGeom>
            <a:solidFill>
              <a:srgbClr val="FFFF00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66" name="9"/>
            <p:cNvSpPr txBox="1"/>
            <p:nvPr/>
          </p:nvSpPr>
          <p:spPr>
            <a:xfrm>
              <a:off x="2964003" y="1257300"/>
              <a:ext cx="245716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 9</a:t>
              </a:r>
            </a:p>
          </p:txBody>
        </p:sp>
        <p:sp>
          <p:nvSpPr>
            <p:cNvPr id="467" name="矩形"/>
            <p:cNvSpPr/>
            <p:nvPr/>
          </p:nvSpPr>
          <p:spPr>
            <a:xfrm>
              <a:off x="2203018" y="144462"/>
              <a:ext cx="1629084" cy="1177926"/>
            </a:xfrm>
            <a:prstGeom prst="rect">
              <a:avLst/>
            </a:prstGeom>
            <a:solidFill>
              <a:srgbClr val="0000FF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68" name="47"/>
            <p:cNvSpPr txBox="1"/>
            <p:nvPr/>
          </p:nvSpPr>
          <p:spPr>
            <a:xfrm>
              <a:off x="2975194" y="638175"/>
              <a:ext cx="323479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47</a:t>
              </a:r>
            </a:p>
          </p:txBody>
        </p:sp>
        <p:sp>
          <p:nvSpPr>
            <p:cNvPr id="469" name="5"/>
            <p:cNvSpPr txBox="1"/>
            <p:nvPr/>
          </p:nvSpPr>
          <p:spPr>
            <a:xfrm>
              <a:off x="1360500" y="1231900"/>
              <a:ext cx="168090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Arial"/>
                </a:defRPr>
              </a:lvl1pPr>
            </a:lstStyle>
            <a:p>
              <a:pPr/>
              <a:r>
                <a:t>5</a:t>
              </a:r>
            </a:p>
          </p:txBody>
        </p:sp>
      </p:grpSp>
      <p:sp>
        <p:nvSpPr>
          <p:cNvPr id="471" name="去年同期               今年"/>
          <p:cNvSpPr txBox="1"/>
          <p:nvPr/>
        </p:nvSpPr>
        <p:spPr>
          <a:xfrm>
            <a:off x="1214437" y="5091112"/>
            <a:ext cx="312896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去年同期</a:t>
            </a:r>
            <a:r>
              <a:t>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今年</a:t>
            </a:r>
          </a:p>
        </p:txBody>
      </p:sp>
      <p:sp>
        <p:nvSpPr>
          <p:cNvPr id="472" name="去年同期               今年"/>
          <p:cNvSpPr txBox="1"/>
          <p:nvPr/>
        </p:nvSpPr>
        <p:spPr>
          <a:xfrm>
            <a:off x="5475287" y="5091112"/>
            <a:ext cx="312896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去年同期</a:t>
            </a:r>
            <a:r>
              <a:t>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今年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5" name="品类总体回顾 地区洗发水市场销售结构：增值段取得显著增长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地区洗发水市场销售结构：增值段取得显著增长</a:t>
            </a:r>
          </a:p>
        </p:txBody>
      </p:sp>
      <p:sp>
        <p:nvSpPr>
          <p:cNvPr id="476" name="细分类销量及占比变动: 去年同比…"/>
          <p:cNvSpPr txBox="1"/>
          <p:nvPr/>
        </p:nvSpPr>
        <p:spPr>
          <a:xfrm>
            <a:off x="269557" y="1514475"/>
            <a:ext cx="8701724" cy="3954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                  细分类销量及占比变动</a:t>
            </a:r>
            <a:r>
              <a:t>: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去年同比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高档</a:t>
            </a:r>
            <a:r>
              <a:rPr sz="1800"/>
              <a:t>          	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增值		主流		大众</a:t>
            </a:r>
            <a:endParaRPr sz="1800"/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北区</a:t>
            </a:r>
            <a:r>
              <a:t>		39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6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+3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4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        </a:t>
            </a:r>
            <a:r>
              <a:t>50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-3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东区</a:t>
            </a:r>
            <a:r>
              <a:t>		52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-5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10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+6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3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         </a:t>
            </a:r>
            <a:r>
              <a:t>35 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南区</a:t>
            </a:r>
            <a:r>
              <a:t>		54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+2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12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+2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7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         </a:t>
            </a:r>
            <a:r>
              <a:t>27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-3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西区</a:t>
            </a:r>
            <a:r>
              <a:t>		40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5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+3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3 	          </a:t>
            </a:r>
            <a:r>
              <a:rPr sz="600"/>
              <a:t>  </a:t>
            </a:r>
            <a:r>
              <a:t>53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-2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</a:t>
            </a:r>
            <a:r>
              <a:rPr sz="500"/>
              <a:t>	</a:t>
            </a:r>
            <a:endParaRPr sz="5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级城市</a:t>
            </a:r>
            <a:r>
              <a:t>	54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-5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10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+4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	</a:t>
            </a:r>
            <a:r>
              <a:t>6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-1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         </a:t>
            </a:r>
            <a:r>
              <a:t>30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（</a:t>
            </a:r>
            <a:r>
              <a:t>+2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）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</p:txBody>
      </p:sp>
      <p:sp>
        <p:nvSpPr>
          <p:cNvPr id="477" name="矩形"/>
          <p:cNvSpPr/>
          <p:nvPr/>
        </p:nvSpPr>
        <p:spPr>
          <a:xfrm>
            <a:off x="1917700" y="2538412"/>
            <a:ext cx="1501775" cy="27670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78" name="矩形"/>
          <p:cNvSpPr/>
          <p:nvPr/>
        </p:nvSpPr>
        <p:spPr>
          <a:xfrm>
            <a:off x="3740150" y="2533650"/>
            <a:ext cx="1501775" cy="27670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79" name="矩形"/>
          <p:cNvSpPr/>
          <p:nvPr/>
        </p:nvSpPr>
        <p:spPr>
          <a:xfrm>
            <a:off x="5527675" y="2535237"/>
            <a:ext cx="1501775" cy="27670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80" name="矩形"/>
          <p:cNvSpPr/>
          <p:nvPr/>
        </p:nvSpPr>
        <p:spPr>
          <a:xfrm>
            <a:off x="7324725" y="2530475"/>
            <a:ext cx="1501775" cy="27670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83" name="品类总体回顾 地区洗发水零售价格趋势：高档、增值段零售价格显著下降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地区洗发水零售价格趋势：高档、增值段零售价格显著下降</a:t>
            </a:r>
          </a:p>
        </p:txBody>
      </p:sp>
      <p:sp>
        <p:nvSpPr>
          <p:cNvPr id="484" name="细分类平均价格:去年同比…"/>
          <p:cNvSpPr txBox="1"/>
          <p:nvPr/>
        </p:nvSpPr>
        <p:spPr>
          <a:xfrm>
            <a:off x="714057" y="1527175"/>
            <a:ext cx="8017511" cy="3954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				细分类平均价格</a:t>
            </a:r>
            <a:r>
              <a:t>: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去年同比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    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高档</a:t>
            </a:r>
            <a:r>
              <a:rPr sz="1800"/>
              <a:t>                                   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增值</a:t>
            </a:r>
            <a:endParaRPr sz="1800"/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北区	</a:t>
            </a:r>
            <a:r>
              <a:t>		103.7 	(-3.9)		93.2 	(-12.6)	 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东区</a:t>
            </a:r>
            <a:r>
              <a:t>			102.1 	(-3.9)		94.0 	(-10.9)	  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南区	</a:t>
            </a:r>
            <a:r>
              <a:t>		101.0 	(-3.5)		91.4 	(-6.3)	 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西区	</a:t>
            </a:r>
            <a:r>
              <a:t>		107.6 	(-4.2)		94.3 	(-15.2)	 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A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级城市</a:t>
            </a:r>
            <a:r>
              <a:t>		104.4 	(-3.6)		91.7 	(-7.4)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</a:t>
            </a:r>
          </a:p>
        </p:txBody>
      </p:sp>
      <p:sp>
        <p:nvSpPr>
          <p:cNvPr id="485" name="矩形"/>
          <p:cNvSpPr/>
          <p:nvPr/>
        </p:nvSpPr>
        <p:spPr>
          <a:xfrm>
            <a:off x="5940425" y="2533650"/>
            <a:ext cx="2232025" cy="27670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86" name="矩形"/>
          <p:cNvSpPr/>
          <p:nvPr/>
        </p:nvSpPr>
        <p:spPr>
          <a:xfrm>
            <a:off x="3159125" y="2528887"/>
            <a:ext cx="2232025" cy="2767013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89" name="品类总体回顾 总体市场品牌表现：Hazeline带动增值段的市场增长"/>
          <p:cNvSpPr txBox="1"/>
          <p:nvPr>
            <p:ph type="title"/>
          </p:nvPr>
        </p:nvSpPr>
        <p:spPr>
          <a:xfrm>
            <a:off x="-1" y="258762"/>
            <a:ext cx="9144002" cy="727076"/>
          </a:xfrm>
          <a:prstGeom prst="rect">
            <a:avLst/>
          </a:prstGeom>
        </p:spPr>
        <p:txBody>
          <a:bodyPr/>
          <a:lstStyle/>
          <a:p>
            <a: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12"/>
              <a:t>总体市场品牌表现：</a:t>
            </a:r>
            <a:r>
              <a:rPr sz="1679"/>
              <a:t>Hazeline带动增值段的市场增长</a:t>
            </a:r>
          </a:p>
        </p:txBody>
      </p:sp>
      <p:sp>
        <p:nvSpPr>
          <p:cNvPr id="490" name="销售量份额          数值铺货率             库存占比…"/>
          <p:cNvSpPr txBox="1"/>
          <p:nvPr/>
        </p:nvSpPr>
        <p:spPr>
          <a:xfrm>
            <a:off x="396557" y="1428750"/>
            <a:ext cx="8347711" cy="419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   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销售量份额</a:t>
            </a:r>
            <a:r>
              <a:t>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数值铺货率</a:t>
            </a:r>
            <a:r>
              <a:t>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库存占比</a:t>
            </a:r>
            <a:r>
              <a:rPr sz="600"/>
              <a:t>		</a:t>
            </a:r>
            <a:endParaRPr sz="6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                  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去年</a:t>
            </a:r>
            <a:r>
              <a:rPr sz="1800"/>
              <a:t>     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今年</a:t>
            </a:r>
            <a:r>
              <a:rPr sz="1800"/>
              <a:t>               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去年</a:t>
            </a:r>
            <a:r>
              <a:rPr sz="1800"/>
              <a:t>     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今年</a:t>
            </a:r>
            <a:r>
              <a:rPr sz="1800"/>
              <a:t>                    </a:t>
            </a:r>
            <a:r>
              <a:rPr b="0" sz="1800">
                <a:latin typeface="宋体"/>
                <a:ea typeface="宋体"/>
                <a:cs typeface="宋体"/>
                <a:sym typeface="宋体"/>
              </a:rPr>
              <a:t>今年累计</a:t>
            </a:r>
            <a:endParaRPr sz="1800"/>
          </a:p>
          <a:p>
            <a:pPr>
              <a:defRPr b="1" sz="6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Rejoice	       18       13 		63 	60	            11 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Pantene	       10        8 		62 	54		11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H&amp;S		       10        8 		58 	55 		  8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VS		       2 	       3 		12 	36 	 	  8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Hazeline	       1 	       7 		5 	35 	 	15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Lux		       4 	       2 		28 	24 		  9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Slek		       1 	       3 		7 	21 		  3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Sifone		       3 	       2 		9 	8 	          	  2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Feather	       3 	       2 		5 	3 	              0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Kao Other	       0 	       0 	 	0 	0 	         	  1</a:t>
            </a:r>
          </a:p>
        </p:txBody>
      </p:sp>
      <p:sp>
        <p:nvSpPr>
          <p:cNvPr id="491" name="矩形"/>
          <p:cNvSpPr/>
          <p:nvPr/>
        </p:nvSpPr>
        <p:spPr>
          <a:xfrm>
            <a:off x="2547937" y="2297112"/>
            <a:ext cx="1709738" cy="34178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92" name="矩形"/>
          <p:cNvSpPr/>
          <p:nvPr/>
        </p:nvSpPr>
        <p:spPr>
          <a:xfrm>
            <a:off x="4789487" y="2306637"/>
            <a:ext cx="1709738" cy="34178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93" name="矩形"/>
          <p:cNvSpPr/>
          <p:nvPr/>
        </p:nvSpPr>
        <p:spPr>
          <a:xfrm>
            <a:off x="7008812" y="2305050"/>
            <a:ext cx="1709738" cy="34178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96" name="品类总体回顾 总体市场品牌价格变动：多数品牌价格下降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总体市场品牌价格变动：多数品牌价格下降</a:t>
            </a:r>
          </a:p>
        </p:txBody>
      </p:sp>
      <p:sp>
        <p:nvSpPr>
          <p:cNvPr id="497" name="品牌平均价格:去年同比…"/>
          <p:cNvSpPr txBox="1"/>
          <p:nvPr/>
        </p:nvSpPr>
        <p:spPr>
          <a:xfrm>
            <a:off x="561657" y="1311275"/>
            <a:ext cx="8333424" cy="5094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                                                  品牌平均价格</a:t>
            </a:r>
            <a:r>
              <a:t>: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去年同比</a:t>
            </a:r>
            <a:endParaRPr sz="2200"/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             		           </a:t>
            </a:r>
            <a:r>
              <a:rPr sz="1800"/>
              <a:t>RMB Per Kg</a:t>
            </a:r>
            <a:endParaRPr sz="2000"/>
          </a:p>
          <a:p>
            <a:pPr>
              <a:defRPr b="1" sz="1200" u="sng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Rejoice	        98.6	(-3.5)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Pantene	        103.3	(-3.2)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H&amp;S		        99.6	(-3.6)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VS		        111.0	(+2.2)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Hazeline	        89.9	(-5.0)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Lux		        103.8	(-7.5)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Slek		        106.8	(-1.7)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Feather	        47.2	(-2.0)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Sifone		        91.9	(-7.6)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Labienus	        100.6       (-1.6)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</p:txBody>
      </p:sp>
      <p:sp>
        <p:nvSpPr>
          <p:cNvPr id="498" name="矩形"/>
          <p:cNvSpPr/>
          <p:nvPr/>
        </p:nvSpPr>
        <p:spPr>
          <a:xfrm>
            <a:off x="4568825" y="2306637"/>
            <a:ext cx="2479675" cy="34686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5" name="企业经营数据类型及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企业经营数据类型及含义</a:t>
            </a:r>
          </a:p>
        </p:txBody>
      </p:sp>
      <p:sp>
        <p:nvSpPr>
          <p:cNvPr id="56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数据类型与含义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市场份额与销售量</a:t>
            </a:r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销售量与市场份额反映经营表现的不同方面，具有同等重要的意义</a:t>
            </a:r>
          </a:p>
        </p:txBody>
      </p:sp>
      <p:grpSp>
        <p:nvGrpSpPr>
          <p:cNvPr id="86" name="成组"/>
          <p:cNvGrpSpPr/>
          <p:nvPr/>
        </p:nvGrpSpPr>
        <p:grpSpPr>
          <a:xfrm>
            <a:off x="911225" y="2325687"/>
            <a:ext cx="7846516" cy="2162176"/>
            <a:chOff x="0" y="0"/>
            <a:chExt cx="7846515" cy="2162175"/>
          </a:xfrm>
        </p:grpSpPr>
        <p:sp>
          <p:nvSpPr>
            <p:cNvPr id="57" name="200"/>
            <p:cNvSpPr txBox="1"/>
            <p:nvPr/>
          </p:nvSpPr>
          <p:spPr>
            <a:xfrm>
              <a:off x="261937" y="942975"/>
              <a:ext cx="361951" cy="2644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algn="ctr" defTabSz="427037">
                <a:defRPr sz="16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200</a:t>
              </a:r>
            </a:p>
          </p:txBody>
        </p:sp>
        <p:sp>
          <p:nvSpPr>
            <p:cNvPr id="58" name="240"/>
            <p:cNvSpPr txBox="1"/>
            <p:nvPr/>
          </p:nvSpPr>
          <p:spPr>
            <a:xfrm>
              <a:off x="1360487" y="847725"/>
              <a:ext cx="361951" cy="2644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algn="ctr" defTabSz="427037">
                <a:defRPr sz="16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240</a:t>
              </a:r>
            </a:p>
          </p:txBody>
        </p:sp>
        <p:sp>
          <p:nvSpPr>
            <p:cNvPr id="59" name="288"/>
            <p:cNvSpPr txBox="1"/>
            <p:nvPr/>
          </p:nvSpPr>
          <p:spPr>
            <a:xfrm>
              <a:off x="2478087" y="681037"/>
              <a:ext cx="361951" cy="2644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algn="ctr" defTabSz="427037">
                <a:defRPr sz="16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288</a:t>
              </a:r>
            </a:p>
          </p:txBody>
        </p:sp>
        <p:sp>
          <p:nvSpPr>
            <p:cNvPr id="60" name="346"/>
            <p:cNvSpPr txBox="1"/>
            <p:nvPr/>
          </p:nvSpPr>
          <p:spPr>
            <a:xfrm>
              <a:off x="3379787" y="473075"/>
              <a:ext cx="579439" cy="2644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2225" tIns="22225" rIns="22225" bIns="22225" numCol="1" anchor="t">
              <a:spAutoFit/>
            </a:bodyPr>
            <a:lstStyle>
              <a:lvl1pPr algn="ctr" defTabSz="427037">
                <a:spcBef>
                  <a:spcPts val="900"/>
                </a:spcBef>
                <a:defRPr sz="16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346</a:t>
              </a:r>
            </a:p>
          </p:txBody>
        </p:sp>
        <p:sp>
          <p:nvSpPr>
            <p:cNvPr id="61" name="415"/>
            <p:cNvSpPr txBox="1"/>
            <p:nvPr/>
          </p:nvSpPr>
          <p:spPr>
            <a:xfrm>
              <a:off x="4592637" y="254000"/>
              <a:ext cx="361951" cy="2644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algn="ctr" defTabSz="427037">
                <a:defRPr sz="16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415</a:t>
              </a:r>
            </a:p>
          </p:txBody>
        </p:sp>
        <p:sp>
          <p:nvSpPr>
            <p:cNvPr id="62" name="498"/>
            <p:cNvSpPr txBox="1"/>
            <p:nvPr/>
          </p:nvSpPr>
          <p:spPr>
            <a:xfrm>
              <a:off x="5630862" y="11112"/>
              <a:ext cx="361951" cy="2644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algn="ctr" defTabSz="427037">
                <a:defRPr sz="16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498</a:t>
              </a:r>
            </a:p>
          </p:txBody>
        </p:sp>
        <p:sp>
          <p:nvSpPr>
            <p:cNvPr id="63" name="矩形"/>
            <p:cNvSpPr/>
            <p:nvPr/>
          </p:nvSpPr>
          <p:spPr>
            <a:xfrm>
              <a:off x="25400" y="1543050"/>
              <a:ext cx="947738" cy="315913"/>
            </a:xfrm>
            <a:prstGeom prst="rect">
              <a:avLst/>
            </a:prstGeom>
            <a:solidFill>
              <a:srgbClr val="FF01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4" name="矩形"/>
            <p:cNvSpPr/>
            <p:nvPr/>
          </p:nvSpPr>
          <p:spPr>
            <a:xfrm>
              <a:off x="1095375" y="1511300"/>
              <a:ext cx="947738" cy="347663"/>
            </a:xfrm>
            <a:prstGeom prst="rect">
              <a:avLst/>
            </a:prstGeom>
            <a:solidFill>
              <a:srgbClr val="FF01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5" name="矩形"/>
            <p:cNvSpPr/>
            <p:nvPr/>
          </p:nvSpPr>
          <p:spPr>
            <a:xfrm>
              <a:off x="2165350" y="1476375"/>
              <a:ext cx="946150" cy="382588"/>
            </a:xfrm>
            <a:prstGeom prst="rect">
              <a:avLst/>
            </a:prstGeom>
            <a:solidFill>
              <a:srgbClr val="FF01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6" name="矩形"/>
            <p:cNvSpPr/>
            <p:nvPr/>
          </p:nvSpPr>
          <p:spPr>
            <a:xfrm>
              <a:off x="3233737" y="1438275"/>
              <a:ext cx="947738" cy="420688"/>
            </a:xfrm>
            <a:prstGeom prst="rect">
              <a:avLst/>
            </a:prstGeom>
            <a:solidFill>
              <a:srgbClr val="FF01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7" name="矩形"/>
            <p:cNvSpPr/>
            <p:nvPr/>
          </p:nvSpPr>
          <p:spPr>
            <a:xfrm>
              <a:off x="4303712" y="1398587"/>
              <a:ext cx="947738" cy="460376"/>
            </a:xfrm>
            <a:prstGeom prst="rect">
              <a:avLst/>
            </a:prstGeom>
            <a:solidFill>
              <a:srgbClr val="FF01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8" name="矩形"/>
            <p:cNvSpPr/>
            <p:nvPr/>
          </p:nvSpPr>
          <p:spPr>
            <a:xfrm>
              <a:off x="5373687" y="1350962"/>
              <a:ext cx="946151" cy="508001"/>
            </a:xfrm>
            <a:prstGeom prst="rect">
              <a:avLst/>
            </a:prstGeom>
            <a:solidFill>
              <a:srgbClr val="FF01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9" name="矩形"/>
            <p:cNvSpPr/>
            <p:nvPr/>
          </p:nvSpPr>
          <p:spPr>
            <a:xfrm>
              <a:off x="12700" y="1227137"/>
              <a:ext cx="947738" cy="315913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0" name="矩形"/>
            <p:cNvSpPr/>
            <p:nvPr/>
          </p:nvSpPr>
          <p:spPr>
            <a:xfrm>
              <a:off x="1082675" y="1101725"/>
              <a:ext cx="947738" cy="409575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1" name="矩形"/>
            <p:cNvSpPr/>
            <p:nvPr/>
          </p:nvSpPr>
          <p:spPr>
            <a:xfrm>
              <a:off x="2152650" y="950912"/>
              <a:ext cx="946150" cy="525463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2" name="矩形"/>
            <p:cNvSpPr/>
            <p:nvPr/>
          </p:nvSpPr>
          <p:spPr>
            <a:xfrm>
              <a:off x="3221037" y="768350"/>
              <a:ext cx="947738" cy="669925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3" name="矩形"/>
            <p:cNvSpPr/>
            <p:nvPr/>
          </p:nvSpPr>
          <p:spPr>
            <a:xfrm>
              <a:off x="4303712" y="550862"/>
              <a:ext cx="947738" cy="847726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4" name="矩形"/>
            <p:cNvSpPr/>
            <p:nvPr/>
          </p:nvSpPr>
          <p:spPr>
            <a:xfrm>
              <a:off x="5373687" y="288925"/>
              <a:ext cx="946151" cy="1062038"/>
            </a:xfrm>
            <a:prstGeom prst="rect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75" name="线条"/>
            <p:cNvSpPr/>
            <p:nvPr/>
          </p:nvSpPr>
          <p:spPr>
            <a:xfrm>
              <a:off x="0" y="1858962"/>
              <a:ext cx="6375401" cy="1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" name="线条"/>
            <p:cNvSpPr/>
            <p:nvPr/>
          </p:nvSpPr>
          <p:spPr>
            <a:xfrm flipV="1">
              <a:off x="6457950" y="1765299"/>
              <a:ext cx="0" cy="60326"/>
            </a:xfrm>
            <a:prstGeom prst="line">
              <a:avLst/>
            </a:prstGeom>
            <a:noFill/>
            <a:ln w="12700" cap="flat">
              <a:solidFill>
                <a:srgbClr val="4141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" name="1月"/>
            <p:cNvSpPr txBox="1"/>
            <p:nvPr/>
          </p:nvSpPr>
          <p:spPr>
            <a:xfrm>
              <a:off x="307975" y="1819275"/>
              <a:ext cx="378285" cy="34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450" tIns="44450" rIns="44450" bIns="44450" numCol="1" anchor="t">
              <a:spAutoFit/>
            </a:bodyPr>
            <a:lstStyle>
              <a:lvl1pPr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1月</a:t>
              </a:r>
            </a:p>
          </p:txBody>
        </p:sp>
        <p:sp>
          <p:nvSpPr>
            <p:cNvPr id="78" name="2月"/>
            <p:cNvSpPr txBox="1"/>
            <p:nvPr/>
          </p:nvSpPr>
          <p:spPr>
            <a:xfrm>
              <a:off x="1377950" y="1819275"/>
              <a:ext cx="378285" cy="34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450" tIns="44450" rIns="44450" bIns="44450" numCol="1" anchor="t">
              <a:spAutoFit/>
            </a:bodyPr>
            <a:lstStyle>
              <a:lvl1pPr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2月</a:t>
              </a:r>
            </a:p>
          </p:txBody>
        </p:sp>
        <p:sp>
          <p:nvSpPr>
            <p:cNvPr id="79" name="3月"/>
            <p:cNvSpPr txBox="1"/>
            <p:nvPr/>
          </p:nvSpPr>
          <p:spPr>
            <a:xfrm>
              <a:off x="2447925" y="1819275"/>
              <a:ext cx="378285" cy="34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450" tIns="44450" rIns="44450" bIns="44450" numCol="1" anchor="t">
              <a:spAutoFit/>
            </a:bodyPr>
            <a:lstStyle>
              <a:lvl1pPr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3月</a:t>
              </a:r>
            </a:p>
          </p:txBody>
        </p:sp>
        <p:sp>
          <p:nvSpPr>
            <p:cNvPr id="80" name="4月"/>
            <p:cNvSpPr txBox="1"/>
            <p:nvPr/>
          </p:nvSpPr>
          <p:spPr>
            <a:xfrm>
              <a:off x="3516313" y="1819275"/>
              <a:ext cx="378284" cy="34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450" tIns="44450" rIns="44450" bIns="44450" numCol="1" anchor="t">
              <a:spAutoFit/>
            </a:bodyPr>
            <a:lstStyle>
              <a:lvl1pPr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4月</a:t>
              </a:r>
            </a:p>
          </p:txBody>
        </p:sp>
        <p:sp>
          <p:nvSpPr>
            <p:cNvPr id="81" name="5月"/>
            <p:cNvSpPr txBox="1"/>
            <p:nvPr/>
          </p:nvSpPr>
          <p:spPr>
            <a:xfrm>
              <a:off x="4586288" y="1819275"/>
              <a:ext cx="378284" cy="34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450" tIns="44450" rIns="44450" bIns="44450" numCol="1" anchor="t">
              <a:spAutoFit/>
            </a:bodyPr>
            <a:lstStyle>
              <a:lvl1pPr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5月</a:t>
              </a:r>
            </a:p>
          </p:txBody>
        </p:sp>
        <p:sp>
          <p:nvSpPr>
            <p:cNvPr id="82" name="6月"/>
            <p:cNvSpPr txBox="1"/>
            <p:nvPr/>
          </p:nvSpPr>
          <p:spPr>
            <a:xfrm>
              <a:off x="5656263" y="1819275"/>
              <a:ext cx="378284" cy="34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4450" tIns="44450" rIns="44450" bIns="44450" numCol="1" anchor="t">
              <a:spAutoFit/>
            </a:bodyPr>
            <a:lstStyle>
              <a:lvl1pPr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6月</a:t>
              </a:r>
            </a:p>
          </p:txBody>
        </p:sp>
        <p:sp>
          <p:nvSpPr>
            <p:cNvPr id="83" name="总体市场  +20%"/>
            <p:cNvSpPr txBox="1"/>
            <p:nvPr/>
          </p:nvSpPr>
          <p:spPr>
            <a:xfrm>
              <a:off x="6286841" y="0"/>
              <a:ext cx="1370918" cy="2984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algn="ctr" defTabSz="427037"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总体市场 	+20%</a:t>
              </a:r>
            </a:p>
          </p:txBody>
        </p:sp>
        <p:sp>
          <p:nvSpPr>
            <p:cNvPr id="84" name="竞争对手  +28%"/>
            <p:cNvSpPr txBox="1"/>
            <p:nvPr/>
          </p:nvSpPr>
          <p:spPr>
            <a:xfrm>
              <a:off x="6375399" y="636587"/>
              <a:ext cx="1370919" cy="2984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defTabSz="427037"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竞争对手 	+28%</a:t>
              </a:r>
            </a:p>
          </p:txBody>
        </p:sp>
        <p:sp>
          <p:nvSpPr>
            <p:cNvPr id="85" name="我们的品牌 +10%"/>
            <p:cNvSpPr txBox="1"/>
            <p:nvPr/>
          </p:nvSpPr>
          <p:spPr>
            <a:xfrm>
              <a:off x="6391274" y="1443037"/>
              <a:ext cx="1455242" cy="2984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2225" tIns="22225" rIns="22225" bIns="22225" numCol="1" anchor="t">
              <a:spAutoFit/>
            </a:bodyPr>
            <a:lstStyle>
              <a:lvl1pPr defTabSz="427037">
                <a:defRPr sz="1400">
                  <a:solidFill>
                    <a:srgbClr val="FFFFFF"/>
                  </a:solidFill>
                  <a:latin typeface="宋体"/>
                  <a:ea typeface="宋体"/>
                  <a:cs typeface="宋体"/>
                  <a:sym typeface="宋体"/>
                </a:defRPr>
              </a:lvl1pPr>
            </a:lstStyle>
            <a:p>
              <a:pPr/>
              <a:r>
                <a:t>我们的品牌 +10%</a:t>
              </a:r>
            </a:p>
          </p:txBody>
        </p:sp>
      </p:grpSp>
      <p:sp>
        <p:nvSpPr>
          <p:cNvPr id="87" name="线条"/>
          <p:cNvSpPr/>
          <p:nvPr/>
        </p:nvSpPr>
        <p:spPr>
          <a:xfrm flipV="1">
            <a:off x="5721350" y="5984874"/>
            <a:ext cx="0" cy="60326"/>
          </a:xfrm>
          <a:prstGeom prst="line">
            <a:avLst/>
          </a:prstGeom>
          <a:ln w="12700">
            <a:solidFill>
              <a:srgbClr val="414141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01" name="品类总体回顾 SWOT分析"/>
          <p:cNvSpPr txBox="1"/>
          <p:nvPr>
            <p:ph type="title"/>
          </p:nvPr>
        </p:nvSpPr>
        <p:spPr>
          <a:xfrm>
            <a:off x="239712" y="258762"/>
            <a:ext cx="8588376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品类总体回顾</a:t>
            </a:r>
            <a:br/>
            <a:r>
              <a:rPr sz="1548"/>
              <a:t>SWOT分析</a:t>
            </a:r>
          </a:p>
        </p:txBody>
      </p:sp>
      <p:sp>
        <p:nvSpPr>
          <p:cNvPr id="502" name="优势…"/>
          <p:cNvSpPr txBox="1"/>
          <p:nvPr/>
        </p:nvSpPr>
        <p:spPr>
          <a:xfrm>
            <a:off x="444500" y="992187"/>
            <a:ext cx="4064000" cy="2356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>
              <a:spcBef>
                <a:spcPts val="1300"/>
              </a:spcBef>
              <a:defRPr b="1" sz="22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优势</a:t>
            </a:r>
            <a:endParaRPr>
              <a:solidFill>
                <a:srgbClr val="FFFFFF"/>
              </a:solidFill>
            </a:endParaRP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Sifone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与其他国际品牌相比零售价极具竞争力</a:t>
            </a:r>
            <a:r>
              <a:t> </a:t>
            </a: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Feather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在其市场细分中竞争较少</a:t>
            </a:r>
          </a:p>
        </p:txBody>
      </p:sp>
      <p:sp>
        <p:nvSpPr>
          <p:cNvPr id="503" name="劣势…"/>
          <p:cNvSpPr txBox="1"/>
          <p:nvPr/>
        </p:nvSpPr>
        <p:spPr>
          <a:xfrm>
            <a:off x="4784725" y="992187"/>
            <a:ext cx="4029075" cy="2356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>
              <a:spcBef>
                <a:spcPts val="1300"/>
              </a:spcBef>
              <a:defRPr b="1" sz="22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劣势</a:t>
            </a:r>
            <a:endParaRPr>
              <a:solidFill>
                <a:srgbClr val="FFFFFF"/>
              </a:solidFill>
            </a:endParaRP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整体</a:t>
            </a:r>
            <a:r>
              <a:t>KAO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花王品牌的市场份额及铺货率下降</a:t>
            </a:r>
            <a:r>
              <a:t> </a:t>
            </a: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Labienus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在上市后未能取得成功，增长缓慢</a:t>
            </a:r>
          </a:p>
        </p:txBody>
      </p:sp>
      <p:sp>
        <p:nvSpPr>
          <p:cNvPr id="504" name="威胁…"/>
          <p:cNvSpPr txBox="1"/>
          <p:nvPr/>
        </p:nvSpPr>
        <p:spPr>
          <a:xfrm>
            <a:off x="4797425" y="3509962"/>
            <a:ext cx="4003675" cy="2496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>
              <a:spcBef>
                <a:spcPts val="1300"/>
              </a:spcBef>
              <a:defRPr b="1" sz="22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威胁</a:t>
            </a: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整体市场经济疲软</a:t>
            </a: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市场理性化造成价格压力，竞争加剧</a:t>
            </a: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Hazeline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的快速增长</a:t>
            </a:r>
          </a:p>
        </p:txBody>
      </p:sp>
      <p:sp>
        <p:nvSpPr>
          <p:cNvPr id="505" name="机会…"/>
          <p:cNvSpPr txBox="1"/>
          <p:nvPr/>
        </p:nvSpPr>
        <p:spPr>
          <a:xfrm>
            <a:off x="446088" y="3519487"/>
            <a:ext cx="4071937" cy="2515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450" tIns="44450" rIns="44450" bIns="44450">
            <a:spAutoFit/>
          </a:bodyPr>
          <a:lstStyle/>
          <a:p>
            <a:pPr>
              <a:spcBef>
                <a:spcPts val="1300"/>
              </a:spcBef>
              <a:defRPr b="1" sz="22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机会</a:t>
            </a:r>
            <a:endParaRPr>
              <a:solidFill>
                <a:srgbClr val="FFFFFF"/>
              </a:solidFill>
            </a:endParaRP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成熟品牌对易于受到新品牌的攻击</a:t>
            </a:r>
            <a:r>
              <a:t>?</a:t>
            </a: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更低价格的产品</a:t>
            </a:r>
            <a:r>
              <a:t>?</a:t>
            </a:r>
          </a:p>
          <a:p>
            <a:pPr>
              <a:spcBef>
                <a:spcPts val="1300"/>
              </a:spcBef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实施新的促销计划</a:t>
            </a:r>
            <a:r>
              <a:t>?</a:t>
            </a:r>
          </a:p>
        </p:txBody>
      </p:sp>
      <p:sp>
        <p:nvSpPr>
          <p:cNvPr id="506" name="线条"/>
          <p:cNvSpPr/>
          <p:nvPr/>
        </p:nvSpPr>
        <p:spPr>
          <a:xfrm>
            <a:off x="630237" y="3479800"/>
            <a:ext cx="7881938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07" name="线条"/>
          <p:cNvSpPr/>
          <p:nvPr/>
        </p:nvSpPr>
        <p:spPr>
          <a:xfrm flipH="1">
            <a:off x="4597400" y="1214437"/>
            <a:ext cx="1" cy="4614864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2" grpId="1"/>
      <p:bldP build="whole" bldLvl="1" animBg="1" rev="0" advAuto="0" spid="504" grpId="3"/>
      <p:bldP build="whole" bldLvl="1" animBg="1" rev="0" advAuto="0" spid="505" grpId="4"/>
      <p:bldP build="whole" bldLvl="1" animBg="1" rev="0" advAuto="0" spid="503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0" name="问题与目标…"/>
          <p:cNvSpPr txBox="1"/>
          <p:nvPr>
            <p:ph type="body" idx="1"/>
          </p:nvPr>
        </p:nvSpPr>
        <p:spPr>
          <a:xfrm>
            <a:off x="927100" y="1311275"/>
            <a:ext cx="7553325" cy="4746625"/>
          </a:xfrm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问题与目标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问题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700"/>
            </a:pPr>
            <a:r>
              <a:t>KAO</a:t>
            </a:r>
            <a:r>
              <a:t>花王品牌丧失市场份额与铺货率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700"/>
            </a:pPr>
            <a:r>
              <a:t>价格眼里增加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700"/>
            </a:pPr>
            <a:r>
              <a:t>成熟品牌易于受到攻击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目标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明确需用支持的KAO花王品牌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明确KAO花王品牌的价格策略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明确KAO花王品牌的铺货率与市场份额目标</a:t>
            </a:r>
          </a:p>
        </p:txBody>
      </p:sp>
      <p:sp>
        <p:nvSpPr>
          <p:cNvPr id="511" name="问题与目标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问题与目标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4" name="矩形"/>
          <p:cNvSpPr/>
          <p:nvPr/>
        </p:nvSpPr>
        <p:spPr>
          <a:xfrm>
            <a:off x="6894512" y="3927475"/>
            <a:ext cx="2006601" cy="1289050"/>
          </a:xfrm>
          <a:prstGeom prst="rect">
            <a:avLst/>
          </a:prstGeom>
          <a:solidFill>
            <a:schemeClr val="accent1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15" name="矩形"/>
          <p:cNvSpPr/>
          <p:nvPr/>
        </p:nvSpPr>
        <p:spPr>
          <a:xfrm>
            <a:off x="4845050" y="3295650"/>
            <a:ext cx="2008188" cy="1924050"/>
          </a:xfrm>
          <a:prstGeom prst="rect">
            <a:avLst/>
          </a:prstGeom>
          <a:solidFill>
            <a:schemeClr val="accent1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16" name="矩形"/>
          <p:cNvSpPr/>
          <p:nvPr/>
        </p:nvSpPr>
        <p:spPr>
          <a:xfrm>
            <a:off x="4845050" y="2568575"/>
            <a:ext cx="2008188" cy="731838"/>
          </a:xfrm>
          <a:prstGeom prst="rect">
            <a:avLst/>
          </a:prstGeom>
          <a:solidFill>
            <a:srgbClr val="00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17" name="矩形"/>
          <p:cNvSpPr/>
          <p:nvPr/>
        </p:nvSpPr>
        <p:spPr>
          <a:xfrm>
            <a:off x="2520950" y="2865437"/>
            <a:ext cx="1901825" cy="173038"/>
          </a:xfrm>
          <a:prstGeom prst="rect">
            <a:avLst/>
          </a:prstGeom>
          <a:solidFill>
            <a:srgbClr val="00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18" name="矩形"/>
          <p:cNvSpPr/>
          <p:nvPr/>
        </p:nvSpPr>
        <p:spPr>
          <a:xfrm>
            <a:off x="579437" y="3698875"/>
            <a:ext cx="1901826" cy="1538288"/>
          </a:xfrm>
          <a:prstGeom prst="rect">
            <a:avLst/>
          </a:prstGeom>
          <a:solidFill>
            <a:schemeClr val="accent1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19" name="矩形"/>
          <p:cNvSpPr/>
          <p:nvPr/>
        </p:nvSpPr>
        <p:spPr>
          <a:xfrm>
            <a:off x="2520950" y="4124325"/>
            <a:ext cx="1901825" cy="1090613"/>
          </a:xfrm>
          <a:prstGeom prst="rect">
            <a:avLst/>
          </a:prstGeom>
          <a:solidFill>
            <a:schemeClr val="accent1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20" name="产品系列合理化 KAO花王品牌的市场份额：Sifone/Feather的贡献度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产品系列合理化</a:t>
            </a:r>
            <a:br/>
            <a:r>
              <a:rPr sz="1548"/>
              <a:t>KAO花王品牌的市场份额：Sifone/Feather的贡献度</a:t>
            </a:r>
            <a:r>
              <a:rPr sz="1720"/>
              <a:t> </a:t>
            </a:r>
          </a:p>
        </p:txBody>
      </p:sp>
      <p:sp>
        <p:nvSpPr>
          <p:cNvPr id="521" name="线条"/>
          <p:cNvSpPr/>
          <p:nvPr/>
        </p:nvSpPr>
        <p:spPr>
          <a:xfrm>
            <a:off x="517525" y="5213350"/>
            <a:ext cx="3925888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2" name="线条"/>
          <p:cNvSpPr/>
          <p:nvPr/>
        </p:nvSpPr>
        <p:spPr>
          <a:xfrm flipV="1">
            <a:off x="1528762" y="5173662"/>
            <a:ext cx="1588" cy="80963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3" name="去年"/>
          <p:cNvSpPr txBox="1"/>
          <p:nvPr/>
        </p:nvSpPr>
        <p:spPr>
          <a:xfrm>
            <a:off x="1312862" y="5257800"/>
            <a:ext cx="469901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去年</a:t>
            </a:r>
          </a:p>
        </p:txBody>
      </p:sp>
      <p:sp>
        <p:nvSpPr>
          <p:cNvPr id="524" name="线条"/>
          <p:cNvSpPr/>
          <p:nvPr/>
        </p:nvSpPr>
        <p:spPr>
          <a:xfrm flipV="1">
            <a:off x="3470275" y="5173662"/>
            <a:ext cx="1588" cy="80963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5" name="线条"/>
          <p:cNvSpPr/>
          <p:nvPr/>
        </p:nvSpPr>
        <p:spPr>
          <a:xfrm>
            <a:off x="557212" y="5213350"/>
            <a:ext cx="3886201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6" name="矩形"/>
          <p:cNvSpPr/>
          <p:nvPr/>
        </p:nvSpPr>
        <p:spPr>
          <a:xfrm>
            <a:off x="579437" y="2520950"/>
            <a:ext cx="1901826" cy="1193800"/>
          </a:xfrm>
          <a:prstGeom prst="rect">
            <a:avLst/>
          </a:prstGeom>
          <a:solidFill>
            <a:srgbClr val="00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27" name="3"/>
          <p:cNvSpPr txBox="1"/>
          <p:nvPr/>
        </p:nvSpPr>
        <p:spPr>
          <a:xfrm>
            <a:off x="1411287" y="4384675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3</a:t>
            </a:r>
          </a:p>
        </p:txBody>
      </p:sp>
      <p:sp>
        <p:nvSpPr>
          <p:cNvPr id="528" name="矩形"/>
          <p:cNvSpPr/>
          <p:nvPr/>
        </p:nvSpPr>
        <p:spPr>
          <a:xfrm>
            <a:off x="579437" y="2416175"/>
            <a:ext cx="1901826" cy="103188"/>
          </a:xfrm>
          <a:prstGeom prst="rect">
            <a:avLst/>
          </a:prstGeom>
          <a:solidFill>
            <a:srgbClr val="FF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29" name="2"/>
          <p:cNvSpPr txBox="1"/>
          <p:nvPr/>
        </p:nvSpPr>
        <p:spPr>
          <a:xfrm>
            <a:off x="1465262" y="2927350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30" name="矩形"/>
          <p:cNvSpPr/>
          <p:nvPr/>
        </p:nvSpPr>
        <p:spPr>
          <a:xfrm>
            <a:off x="579437" y="2368550"/>
            <a:ext cx="1901826" cy="47625"/>
          </a:xfrm>
          <a:prstGeom prst="rect">
            <a:avLst/>
          </a:prstGeom>
          <a:solidFill>
            <a:srgbClr val="FF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1" name="6"/>
          <p:cNvSpPr txBox="1"/>
          <p:nvPr/>
        </p:nvSpPr>
        <p:spPr>
          <a:xfrm>
            <a:off x="1411287" y="1947862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6</a:t>
            </a:r>
          </a:p>
        </p:txBody>
      </p:sp>
      <p:sp>
        <p:nvSpPr>
          <p:cNvPr id="532" name="矩形"/>
          <p:cNvSpPr/>
          <p:nvPr/>
        </p:nvSpPr>
        <p:spPr>
          <a:xfrm>
            <a:off x="2520950" y="3011487"/>
            <a:ext cx="1901825" cy="1109664"/>
          </a:xfrm>
          <a:prstGeom prst="rect">
            <a:avLst/>
          </a:prstGeom>
          <a:solidFill>
            <a:srgbClr val="00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3" name="2"/>
          <p:cNvSpPr txBox="1"/>
          <p:nvPr/>
        </p:nvSpPr>
        <p:spPr>
          <a:xfrm>
            <a:off x="3352800" y="4425950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2</a:t>
            </a:r>
          </a:p>
        </p:txBody>
      </p:sp>
      <p:sp>
        <p:nvSpPr>
          <p:cNvPr id="534" name="矩形"/>
          <p:cNvSpPr/>
          <p:nvPr/>
        </p:nvSpPr>
        <p:spPr>
          <a:xfrm>
            <a:off x="2520950" y="2814637"/>
            <a:ext cx="1901825" cy="50801"/>
          </a:xfrm>
          <a:prstGeom prst="rect">
            <a:avLst/>
          </a:prstGeom>
          <a:solidFill>
            <a:srgbClr val="FF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5" name="2"/>
          <p:cNvSpPr txBox="1"/>
          <p:nvPr/>
        </p:nvSpPr>
        <p:spPr>
          <a:xfrm>
            <a:off x="3314700" y="3371850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2</a:t>
            </a:r>
          </a:p>
        </p:txBody>
      </p:sp>
      <p:sp>
        <p:nvSpPr>
          <p:cNvPr id="536" name="矩形"/>
          <p:cNvSpPr/>
          <p:nvPr/>
        </p:nvSpPr>
        <p:spPr>
          <a:xfrm>
            <a:off x="2520950" y="2757487"/>
            <a:ext cx="1901825" cy="58738"/>
          </a:xfrm>
          <a:prstGeom prst="rect">
            <a:avLst/>
          </a:prstGeom>
          <a:solidFill>
            <a:srgbClr val="FF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7" name="5"/>
          <p:cNvSpPr txBox="1"/>
          <p:nvPr/>
        </p:nvSpPr>
        <p:spPr>
          <a:xfrm>
            <a:off x="3408362" y="23383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538" name="矩形"/>
          <p:cNvSpPr/>
          <p:nvPr/>
        </p:nvSpPr>
        <p:spPr>
          <a:xfrm>
            <a:off x="2049462" y="5880100"/>
            <a:ext cx="412751" cy="171450"/>
          </a:xfrm>
          <a:prstGeom prst="rect">
            <a:avLst/>
          </a:prstGeom>
          <a:solidFill>
            <a:srgbClr val="00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9" name="Feather"/>
          <p:cNvSpPr txBox="1"/>
          <p:nvPr/>
        </p:nvSpPr>
        <p:spPr>
          <a:xfrm>
            <a:off x="2574925" y="5775325"/>
            <a:ext cx="10219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Feather</a:t>
            </a:r>
          </a:p>
        </p:txBody>
      </p:sp>
      <p:sp>
        <p:nvSpPr>
          <p:cNvPr id="540" name="矩形"/>
          <p:cNvSpPr/>
          <p:nvPr/>
        </p:nvSpPr>
        <p:spPr>
          <a:xfrm>
            <a:off x="3763962" y="5880100"/>
            <a:ext cx="412751" cy="171450"/>
          </a:xfrm>
          <a:prstGeom prst="rect">
            <a:avLst/>
          </a:prstGeom>
          <a:solidFill>
            <a:srgbClr val="00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41" name="Labienus"/>
          <p:cNvSpPr txBox="1"/>
          <p:nvPr/>
        </p:nvSpPr>
        <p:spPr>
          <a:xfrm>
            <a:off x="4292600" y="5775325"/>
            <a:ext cx="123916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Labienus</a:t>
            </a:r>
          </a:p>
        </p:txBody>
      </p:sp>
      <p:sp>
        <p:nvSpPr>
          <p:cNvPr id="542" name="矩形"/>
          <p:cNvSpPr/>
          <p:nvPr/>
        </p:nvSpPr>
        <p:spPr>
          <a:xfrm>
            <a:off x="5583237" y="5880100"/>
            <a:ext cx="412751" cy="171450"/>
          </a:xfrm>
          <a:prstGeom prst="rect">
            <a:avLst/>
          </a:prstGeom>
          <a:solidFill>
            <a:srgbClr val="FF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43" name="Merit"/>
          <p:cNvSpPr txBox="1"/>
          <p:nvPr/>
        </p:nvSpPr>
        <p:spPr>
          <a:xfrm>
            <a:off x="6108700" y="5775325"/>
            <a:ext cx="680232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Merit</a:t>
            </a:r>
          </a:p>
        </p:txBody>
      </p:sp>
      <p:sp>
        <p:nvSpPr>
          <p:cNvPr id="544" name="矩形"/>
          <p:cNvSpPr/>
          <p:nvPr/>
        </p:nvSpPr>
        <p:spPr>
          <a:xfrm>
            <a:off x="388937" y="5867400"/>
            <a:ext cx="412751" cy="171450"/>
          </a:xfrm>
          <a:prstGeom prst="rect">
            <a:avLst/>
          </a:prstGeom>
          <a:solidFill>
            <a:schemeClr val="accent1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45" name="Sifone"/>
          <p:cNvSpPr txBox="1"/>
          <p:nvPr/>
        </p:nvSpPr>
        <p:spPr>
          <a:xfrm>
            <a:off x="917575" y="5762625"/>
            <a:ext cx="866453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Sifone</a:t>
            </a:r>
          </a:p>
        </p:txBody>
      </p:sp>
      <p:sp>
        <p:nvSpPr>
          <p:cNvPr id="546" name="矩形"/>
          <p:cNvSpPr/>
          <p:nvPr/>
        </p:nvSpPr>
        <p:spPr>
          <a:xfrm>
            <a:off x="6924675" y="5880100"/>
            <a:ext cx="412750" cy="171450"/>
          </a:xfrm>
          <a:prstGeom prst="rect">
            <a:avLst/>
          </a:prstGeom>
          <a:solidFill>
            <a:srgbClr val="FF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47" name="Kao Others"/>
          <p:cNvSpPr txBox="1"/>
          <p:nvPr/>
        </p:nvSpPr>
        <p:spPr>
          <a:xfrm>
            <a:off x="7424737" y="5749925"/>
            <a:ext cx="1518705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Kao Others</a:t>
            </a:r>
          </a:p>
        </p:txBody>
      </p:sp>
      <p:sp>
        <p:nvSpPr>
          <p:cNvPr id="548" name="销售量份额"/>
          <p:cNvSpPr txBox="1"/>
          <p:nvPr/>
        </p:nvSpPr>
        <p:spPr>
          <a:xfrm>
            <a:off x="2071369" y="1546225"/>
            <a:ext cx="1247141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销售量份额</a:t>
            </a:r>
          </a:p>
        </p:txBody>
      </p:sp>
      <p:sp>
        <p:nvSpPr>
          <p:cNvPr id="549" name="线条"/>
          <p:cNvSpPr/>
          <p:nvPr/>
        </p:nvSpPr>
        <p:spPr>
          <a:xfrm>
            <a:off x="4781550" y="5218112"/>
            <a:ext cx="4141788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50" name="线条"/>
          <p:cNvSpPr/>
          <p:nvPr/>
        </p:nvSpPr>
        <p:spPr>
          <a:xfrm>
            <a:off x="4824412" y="5218112"/>
            <a:ext cx="4098926" cy="1588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51" name="2"/>
          <p:cNvSpPr txBox="1"/>
          <p:nvPr/>
        </p:nvSpPr>
        <p:spPr>
          <a:xfrm>
            <a:off x="5694362" y="2732087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2</a:t>
            </a:r>
          </a:p>
        </p:txBody>
      </p:sp>
      <p:sp>
        <p:nvSpPr>
          <p:cNvPr id="552" name="矩形"/>
          <p:cNvSpPr/>
          <p:nvPr/>
        </p:nvSpPr>
        <p:spPr>
          <a:xfrm>
            <a:off x="4845050" y="2451100"/>
            <a:ext cx="2008188" cy="112713"/>
          </a:xfrm>
          <a:prstGeom prst="rect">
            <a:avLst/>
          </a:prstGeom>
          <a:solidFill>
            <a:srgbClr val="FF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53" name="5"/>
          <p:cNvSpPr txBox="1"/>
          <p:nvPr/>
        </p:nvSpPr>
        <p:spPr>
          <a:xfrm>
            <a:off x="5795962" y="40782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554" name="矩形"/>
          <p:cNvSpPr/>
          <p:nvPr/>
        </p:nvSpPr>
        <p:spPr>
          <a:xfrm>
            <a:off x="4845050" y="2405062"/>
            <a:ext cx="2008188" cy="52388"/>
          </a:xfrm>
          <a:prstGeom prst="rect">
            <a:avLst/>
          </a:prstGeom>
          <a:solidFill>
            <a:srgbClr val="FF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55" name="7"/>
          <p:cNvSpPr txBox="1"/>
          <p:nvPr/>
        </p:nvSpPr>
        <p:spPr>
          <a:xfrm>
            <a:off x="5718175" y="2006600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7</a:t>
            </a:r>
          </a:p>
        </p:txBody>
      </p:sp>
      <p:sp>
        <p:nvSpPr>
          <p:cNvPr id="556" name="矩形"/>
          <p:cNvSpPr/>
          <p:nvPr/>
        </p:nvSpPr>
        <p:spPr>
          <a:xfrm>
            <a:off x="6894512" y="3273425"/>
            <a:ext cx="2006601" cy="661988"/>
          </a:xfrm>
          <a:prstGeom prst="rect">
            <a:avLst/>
          </a:prstGeom>
          <a:solidFill>
            <a:srgbClr val="00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57" name="2"/>
          <p:cNvSpPr txBox="1"/>
          <p:nvPr/>
        </p:nvSpPr>
        <p:spPr>
          <a:xfrm>
            <a:off x="7767637" y="4319587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2</a:t>
            </a:r>
          </a:p>
        </p:txBody>
      </p:sp>
      <p:sp>
        <p:nvSpPr>
          <p:cNvPr id="558" name="矩形"/>
          <p:cNvSpPr/>
          <p:nvPr/>
        </p:nvSpPr>
        <p:spPr>
          <a:xfrm>
            <a:off x="6894512" y="3092450"/>
            <a:ext cx="2006601" cy="180975"/>
          </a:xfrm>
          <a:prstGeom prst="rect">
            <a:avLst/>
          </a:prstGeom>
          <a:solidFill>
            <a:srgbClr val="00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59" name="矩形"/>
          <p:cNvSpPr/>
          <p:nvPr/>
        </p:nvSpPr>
        <p:spPr>
          <a:xfrm>
            <a:off x="6894512" y="3044825"/>
            <a:ext cx="2006601" cy="47625"/>
          </a:xfrm>
          <a:prstGeom prst="rect">
            <a:avLst/>
          </a:prstGeom>
          <a:solidFill>
            <a:srgbClr val="FFFF00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60" name="3"/>
          <p:cNvSpPr txBox="1"/>
          <p:nvPr/>
        </p:nvSpPr>
        <p:spPr>
          <a:xfrm>
            <a:off x="7767637" y="3441700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3</a:t>
            </a:r>
          </a:p>
        </p:txBody>
      </p:sp>
      <p:sp>
        <p:nvSpPr>
          <p:cNvPr id="561" name="矩形"/>
          <p:cNvSpPr/>
          <p:nvPr/>
        </p:nvSpPr>
        <p:spPr>
          <a:xfrm>
            <a:off x="6894512" y="2998787"/>
            <a:ext cx="2006601" cy="39688"/>
          </a:xfrm>
          <a:prstGeom prst="rect">
            <a:avLst/>
          </a:prstGeom>
          <a:solidFill>
            <a:srgbClr val="FF00FF"/>
          </a:solidFill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62" name="5"/>
          <p:cNvSpPr txBox="1"/>
          <p:nvPr/>
        </p:nvSpPr>
        <p:spPr>
          <a:xfrm>
            <a:off x="7716837" y="2601912"/>
            <a:ext cx="245716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 5</a:t>
            </a:r>
          </a:p>
        </p:txBody>
      </p:sp>
      <p:sp>
        <p:nvSpPr>
          <p:cNvPr id="563" name="销售额份额"/>
          <p:cNvSpPr txBox="1"/>
          <p:nvPr/>
        </p:nvSpPr>
        <p:spPr>
          <a:xfrm>
            <a:off x="5763894" y="1597025"/>
            <a:ext cx="1818753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r>
              <a:rPr>
                <a:latin typeface="黑体"/>
                <a:ea typeface="黑体"/>
                <a:cs typeface="黑体"/>
                <a:sym typeface="黑体"/>
              </a:rPr>
              <a:t>         销售额份额</a:t>
            </a:r>
          </a:p>
        </p:txBody>
      </p:sp>
      <p:sp>
        <p:nvSpPr>
          <p:cNvPr id="564" name="今年"/>
          <p:cNvSpPr txBox="1"/>
          <p:nvPr/>
        </p:nvSpPr>
        <p:spPr>
          <a:xfrm>
            <a:off x="3240087" y="5257800"/>
            <a:ext cx="469901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今年</a:t>
            </a:r>
          </a:p>
        </p:txBody>
      </p:sp>
      <p:sp>
        <p:nvSpPr>
          <p:cNvPr id="565" name="去年"/>
          <p:cNvSpPr txBox="1"/>
          <p:nvPr/>
        </p:nvSpPr>
        <p:spPr>
          <a:xfrm>
            <a:off x="5694362" y="5257800"/>
            <a:ext cx="469901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去年</a:t>
            </a:r>
          </a:p>
        </p:txBody>
      </p:sp>
      <p:sp>
        <p:nvSpPr>
          <p:cNvPr id="566" name="今年"/>
          <p:cNvSpPr txBox="1"/>
          <p:nvPr/>
        </p:nvSpPr>
        <p:spPr>
          <a:xfrm>
            <a:off x="7621587" y="5257800"/>
            <a:ext cx="469901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今年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69" name="产品系列合理化 KAO花王品牌的地区铺货率：Sifone/Feather在各区均有铺货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产品系列合理化</a:t>
            </a:r>
            <a:br/>
            <a:r>
              <a:rPr sz="1548"/>
              <a:t>KAO花王品牌的地区铺货率：Sifone/Feather在各区均有铺货</a:t>
            </a:r>
          </a:p>
        </p:txBody>
      </p:sp>
      <p:sp>
        <p:nvSpPr>
          <p:cNvPr id="570" name="品牌数值铺货率…"/>
          <p:cNvSpPr txBox="1"/>
          <p:nvPr/>
        </p:nvSpPr>
        <p:spPr>
          <a:xfrm>
            <a:off x="552450" y="1836737"/>
            <a:ext cx="8242300" cy="3737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     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		品牌数值铺货率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     Sifone	Feather     Labienus	      Merit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总体市场</a:t>
            </a:r>
            <a:r>
              <a:t>	         8 	     3 	 	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级城市</a:t>
            </a:r>
            <a:r>
              <a:t>	         9 	     4 		 1 	         1 	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北京</a:t>
            </a:r>
            <a:r>
              <a:t>	                     8 	     1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上海	</a:t>
            </a:r>
            <a:r>
              <a:t>	        11 	     3 		 2 	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广州	</a:t>
            </a:r>
            <a:r>
              <a:t>	        15 	     8 		 2 	         2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成都	</a:t>
            </a:r>
            <a:r>
              <a:t>	        15 	     4 		 1 	 	</a:t>
            </a:r>
          </a:p>
        </p:txBody>
      </p:sp>
      <p:sp>
        <p:nvSpPr>
          <p:cNvPr id="571" name="矩形"/>
          <p:cNvSpPr/>
          <p:nvPr/>
        </p:nvSpPr>
        <p:spPr>
          <a:xfrm>
            <a:off x="2716212" y="2816225"/>
            <a:ext cx="965201" cy="25669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72" name="矩形"/>
          <p:cNvSpPr/>
          <p:nvPr/>
        </p:nvSpPr>
        <p:spPr>
          <a:xfrm>
            <a:off x="4213225" y="2811462"/>
            <a:ext cx="965200" cy="25669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73" name="矩形"/>
          <p:cNvSpPr/>
          <p:nvPr/>
        </p:nvSpPr>
        <p:spPr>
          <a:xfrm>
            <a:off x="5738812" y="2813050"/>
            <a:ext cx="965201" cy="25669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74" name="矩形"/>
          <p:cNvSpPr/>
          <p:nvPr/>
        </p:nvSpPr>
        <p:spPr>
          <a:xfrm>
            <a:off x="7239000" y="2813050"/>
            <a:ext cx="965200" cy="25669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7" name="产品系列合理化 Labienus的上市表现：Labienus未显示增长潜力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产品系列合理化</a:t>
            </a:r>
            <a:br/>
            <a:r>
              <a:rPr sz="1548"/>
              <a:t>Labienus的上市表现：Labienus未显示增长潜力</a:t>
            </a:r>
          </a:p>
        </p:txBody>
      </p:sp>
      <p:sp>
        <p:nvSpPr>
          <p:cNvPr id="578" name="Labienus 市场份额及铺货率…"/>
          <p:cNvSpPr txBox="1"/>
          <p:nvPr/>
        </p:nvSpPr>
        <p:spPr>
          <a:xfrm>
            <a:off x="996950" y="1836737"/>
            <a:ext cx="7327900" cy="418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                         Labienus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市场份额及铺货率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销售额份额  </a:t>
            </a:r>
            <a:r>
              <a:t>	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加权铺货率</a:t>
            </a:r>
          </a:p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              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去年</a:t>
            </a:r>
            <a:r>
              <a:t>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今年</a:t>
            </a:r>
            <a:r>
              <a:t> </a:t>
            </a:r>
            <a:r>
              <a:rPr sz="2200"/>
              <a:t>	                 </a:t>
            </a:r>
            <a:r>
              <a:rPr b="0" sz="2200">
                <a:latin typeface="宋体"/>
                <a:ea typeface="宋体"/>
                <a:cs typeface="宋体"/>
                <a:sym typeface="宋体"/>
              </a:rPr>
              <a:t>去年</a:t>
            </a:r>
            <a:r>
              <a:t>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今年</a:t>
            </a:r>
            <a:r>
              <a:t> </a:t>
            </a:r>
            <a:endParaRPr sz="2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总体市场</a:t>
            </a:r>
            <a:r>
              <a:t>	         0       0 	 	        7        </a:t>
            </a:r>
            <a:r>
              <a:rPr sz="600"/>
              <a:t>    </a:t>
            </a:r>
            <a:r>
              <a:t>13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级城市</a:t>
            </a:r>
            <a:r>
              <a:t>	         0       1		       14        23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北京</a:t>
            </a:r>
            <a:r>
              <a:t>	         	         1       1	 	       27        28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上海 	</a:t>
            </a:r>
            <a:r>
              <a:t>	         1       2 	 	       22        46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广州	</a:t>
            </a:r>
            <a:r>
              <a:t>	         2       1	 	       33        53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成都	</a:t>
            </a:r>
            <a:r>
              <a:t>	         0	      0 	 	       17        25</a:t>
            </a:r>
          </a:p>
        </p:txBody>
      </p:sp>
      <p:sp>
        <p:nvSpPr>
          <p:cNvPr id="579" name="矩形"/>
          <p:cNvSpPr/>
          <p:nvPr/>
        </p:nvSpPr>
        <p:spPr>
          <a:xfrm>
            <a:off x="3011487" y="3138487"/>
            <a:ext cx="1865313" cy="25669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80" name="矩形"/>
          <p:cNvSpPr/>
          <p:nvPr/>
        </p:nvSpPr>
        <p:spPr>
          <a:xfrm>
            <a:off x="5759450" y="3146425"/>
            <a:ext cx="1865313" cy="2566988"/>
          </a:xfrm>
          <a:prstGeom prst="rect">
            <a:avLst/>
          </a:prstGeom>
          <a:ln w="12700">
            <a:solidFill>
              <a:srgbClr val="FFFFFF"/>
            </a:solidFill>
            <a:prstDash val="sysDot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83" name="小结 产品系列合理化"/>
          <p:cNvSpPr txBox="1"/>
          <p:nvPr>
            <p:ph type="title"/>
          </p:nvPr>
        </p:nvSpPr>
        <p:spPr>
          <a:xfrm>
            <a:off x="239712" y="252412"/>
            <a:ext cx="8588376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小结</a:t>
            </a:r>
            <a:br/>
            <a:r>
              <a:rPr sz="1548"/>
              <a:t>产品系列合理化</a:t>
            </a:r>
          </a:p>
        </p:txBody>
      </p:sp>
      <p:sp>
        <p:nvSpPr>
          <p:cNvPr id="584" name="Sifone与Feather在KAO花王品牌的销售中占主导地位，同时也是在市场上铺货最为广泛的品牌，Labienus在上市之后未显示增长潜力…"/>
          <p:cNvSpPr txBox="1"/>
          <p:nvPr>
            <p:ph type="body" idx="1"/>
          </p:nvPr>
        </p:nvSpPr>
        <p:spPr>
          <a:xfrm>
            <a:off x="92075" y="1717675"/>
            <a:ext cx="8696325" cy="4373563"/>
          </a:xfrm>
          <a:prstGeom prst="rect">
            <a:avLst/>
          </a:prstGeom>
        </p:spPr>
        <p:txBody>
          <a:bodyPr/>
          <a:lstStyle/>
          <a:p>
            <a:pPr algn="ctr">
              <a:buSzTx/>
              <a:buFont typeface="Monotype Sorts"/>
              <a:buNone/>
            </a:pPr>
            <a:r>
              <a:t>	Sifone与Feather在KAO花王品牌的销售中占主导地位，同时也是在市场上铺货最为广泛的品牌，Labienus在上市之后未显示增长潜力</a:t>
            </a:r>
          </a:p>
          <a:p>
            <a:pPr algn="ctr">
              <a:spcBef>
                <a:spcPts val="500"/>
              </a:spcBef>
              <a:buSzTx/>
              <a:buFont typeface="Monotype Sorts"/>
              <a:buNone/>
            </a:pPr>
          </a:p>
          <a:p>
            <a:pPr algn="ctr">
              <a:spcBef>
                <a:spcPts val="500"/>
              </a:spcBef>
              <a:buSzTx/>
              <a:buFont typeface="Monotype Sorts"/>
              <a:buNone/>
            </a:pPr>
          </a:p>
          <a:p>
            <a:pPr algn="ctr">
              <a:buSzTx/>
              <a:buFont typeface="Monotype Sorts"/>
              <a:buNone/>
            </a:pPr>
            <a:r>
              <a:t>	在有限资源的前提下，更多的关注Sifone与Feather</a:t>
            </a:r>
          </a:p>
        </p:txBody>
      </p:sp>
      <p:sp>
        <p:nvSpPr>
          <p:cNvPr id="585" name="形状"/>
          <p:cNvSpPr/>
          <p:nvPr/>
        </p:nvSpPr>
        <p:spPr>
          <a:xfrm>
            <a:off x="4459287" y="2571750"/>
            <a:ext cx="139701" cy="4746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88" name="品牌价格策略 总体市场价格状况：Feather定价具差异性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品牌价格策略</a:t>
            </a:r>
            <a:br/>
            <a:r>
              <a:rPr sz="1548"/>
              <a:t>总体市场价格状况：Feather定价具差异性</a:t>
            </a:r>
            <a:r>
              <a:rPr sz="1720"/>
              <a:t>   </a:t>
            </a:r>
          </a:p>
        </p:txBody>
      </p:sp>
      <p:sp>
        <p:nvSpPr>
          <p:cNvPr id="589" name="总体市场份额与平均零售价"/>
          <p:cNvSpPr txBox="1"/>
          <p:nvPr/>
        </p:nvSpPr>
        <p:spPr>
          <a:xfrm>
            <a:off x="3608387" y="1519237"/>
            <a:ext cx="336550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总体市场份额与平均零售价</a:t>
            </a:r>
          </a:p>
        </p:txBody>
      </p:sp>
      <p:sp>
        <p:nvSpPr>
          <p:cNvPr id="590" name="线条"/>
          <p:cNvSpPr/>
          <p:nvPr/>
        </p:nvSpPr>
        <p:spPr>
          <a:xfrm>
            <a:off x="2414587" y="4459287"/>
            <a:ext cx="449738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1" name="线条"/>
          <p:cNvSpPr/>
          <p:nvPr/>
        </p:nvSpPr>
        <p:spPr>
          <a:xfrm>
            <a:off x="2414587" y="3659187"/>
            <a:ext cx="449738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2" name="线条"/>
          <p:cNvSpPr/>
          <p:nvPr/>
        </p:nvSpPr>
        <p:spPr>
          <a:xfrm>
            <a:off x="2414587" y="2868612"/>
            <a:ext cx="449738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3" name="线条"/>
          <p:cNvSpPr/>
          <p:nvPr/>
        </p:nvSpPr>
        <p:spPr>
          <a:xfrm>
            <a:off x="2414587" y="2068512"/>
            <a:ext cx="449738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4" name="线条"/>
          <p:cNvSpPr/>
          <p:nvPr/>
        </p:nvSpPr>
        <p:spPr>
          <a:xfrm>
            <a:off x="2414587" y="2068512"/>
            <a:ext cx="1588" cy="3179764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5" name="线条"/>
          <p:cNvSpPr/>
          <p:nvPr/>
        </p:nvSpPr>
        <p:spPr>
          <a:xfrm>
            <a:off x="2414587" y="5248275"/>
            <a:ext cx="55563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6" name="线条"/>
          <p:cNvSpPr/>
          <p:nvPr/>
        </p:nvSpPr>
        <p:spPr>
          <a:xfrm>
            <a:off x="2414587" y="4459287"/>
            <a:ext cx="55563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7" name="线条"/>
          <p:cNvSpPr/>
          <p:nvPr/>
        </p:nvSpPr>
        <p:spPr>
          <a:xfrm>
            <a:off x="2414587" y="3659187"/>
            <a:ext cx="55563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8" name="线条"/>
          <p:cNvSpPr/>
          <p:nvPr/>
        </p:nvSpPr>
        <p:spPr>
          <a:xfrm>
            <a:off x="2414587" y="2868612"/>
            <a:ext cx="55563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9" name="线条"/>
          <p:cNvSpPr/>
          <p:nvPr/>
        </p:nvSpPr>
        <p:spPr>
          <a:xfrm>
            <a:off x="2414587" y="2068512"/>
            <a:ext cx="55563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0" name="线条"/>
          <p:cNvSpPr/>
          <p:nvPr/>
        </p:nvSpPr>
        <p:spPr>
          <a:xfrm>
            <a:off x="2414587" y="5248274"/>
            <a:ext cx="4497389" cy="1589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1" name="线条"/>
          <p:cNvSpPr/>
          <p:nvPr/>
        </p:nvSpPr>
        <p:spPr>
          <a:xfrm flipV="1">
            <a:off x="2414587" y="5195887"/>
            <a:ext cx="1588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2" name="线条"/>
          <p:cNvSpPr/>
          <p:nvPr/>
        </p:nvSpPr>
        <p:spPr>
          <a:xfrm flipV="1">
            <a:off x="3062287" y="5195887"/>
            <a:ext cx="1588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3" name="线条"/>
          <p:cNvSpPr/>
          <p:nvPr/>
        </p:nvSpPr>
        <p:spPr>
          <a:xfrm flipV="1">
            <a:off x="3697287" y="5195887"/>
            <a:ext cx="3176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4" name="线条"/>
          <p:cNvSpPr/>
          <p:nvPr/>
        </p:nvSpPr>
        <p:spPr>
          <a:xfrm flipV="1">
            <a:off x="4346575" y="5195887"/>
            <a:ext cx="0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5" name="线条"/>
          <p:cNvSpPr/>
          <p:nvPr/>
        </p:nvSpPr>
        <p:spPr>
          <a:xfrm flipV="1">
            <a:off x="4983162" y="5195887"/>
            <a:ext cx="1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6" name="线条"/>
          <p:cNvSpPr/>
          <p:nvPr/>
        </p:nvSpPr>
        <p:spPr>
          <a:xfrm flipV="1">
            <a:off x="5629275" y="5195887"/>
            <a:ext cx="3175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7" name="线条"/>
          <p:cNvSpPr/>
          <p:nvPr/>
        </p:nvSpPr>
        <p:spPr>
          <a:xfrm flipV="1">
            <a:off x="6265862" y="5195887"/>
            <a:ext cx="1588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8" name="线条"/>
          <p:cNvSpPr/>
          <p:nvPr/>
        </p:nvSpPr>
        <p:spPr>
          <a:xfrm flipV="1">
            <a:off x="6911975" y="5195887"/>
            <a:ext cx="3175" cy="523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9" name="形状"/>
          <p:cNvSpPr/>
          <p:nvPr/>
        </p:nvSpPr>
        <p:spPr>
          <a:xfrm>
            <a:off x="2549525" y="5207000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0" name="形状"/>
          <p:cNvSpPr/>
          <p:nvPr/>
        </p:nvSpPr>
        <p:spPr>
          <a:xfrm>
            <a:off x="2603500" y="5207000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1" name="形状"/>
          <p:cNvSpPr/>
          <p:nvPr/>
        </p:nvSpPr>
        <p:spPr>
          <a:xfrm>
            <a:off x="2616200" y="5176837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2" name="形状"/>
          <p:cNvSpPr/>
          <p:nvPr/>
        </p:nvSpPr>
        <p:spPr>
          <a:xfrm>
            <a:off x="2693987" y="5156200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3" name="形状"/>
          <p:cNvSpPr/>
          <p:nvPr/>
        </p:nvSpPr>
        <p:spPr>
          <a:xfrm>
            <a:off x="2693987" y="5156200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4" name="形状"/>
          <p:cNvSpPr/>
          <p:nvPr/>
        </p:nvSpPr>
        <p:spPr>
          <a:xfrm>
            <a:off x="2693987" y="5124450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5" name="形状"/>
          <p:cNvSpPr/>
          <p:nvPr/>
        </p:nvSpPr>
        <p:spPr>
          <a:xfrm>
            <a:off x="2714625" y="5124450"/>
            <a:ext cx="68263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6" name="形状"/>
          <p:cNvSpPr/>
          <p:nvPr/>
        </p:nvSpPr>
        <p:spPr>
          <a:xfrm>
            <a:off x="2714625" y="5092700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7" name="形状"/>
          <p:cNvSpPr/>
          <p:nvPr/>
        </p:nvSpPr>
        <p:spPr>
          <a:xfrm>
            <a:off x="2727325" y="5092700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8" name="形状"/>
          <p:cNvSpPr/>
          <p:nvPr/>
        </p:nvSpPr>
        <p:spPr>
          <a:xfrm>
            <a:off x="2749550" y="5092700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19" name="形状"/>
          <p:cNvSpPr/>
          <p:nvPr/>
        </p:nvSpPr>
        <p:spPr>
          <a:xfrm>
            <a:off x="2760662" y="5092700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0" name="形状"/>
          <p:cNvSpPr/>
          <p:nvPr/>
        </p:nvSpPr>
        <p:spPr>
          <a:xfrm>
            <a:off x="2794000" y="5083175"/>
            <a:ext cx="66675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1" name="形状"/>
          <p:cNvSpPr/>
          <p:nvPr/>
        </p:nvSpPr>
        <p:spPr>
          <a:xfrm>
            <a:off x="2816225" y="507206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2" name="形状"/>
          <p:cNvSpPr/>
          <p:nvPr/>
        </p:nvSpPr>
        <p:spPr>
          <a:xfrm>
            <a:off x="2816225" y="507206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3" name="形状"/>
          <p:cNvSpPr/>
          <p:nvPr/>
        </p:nvSpPr>
        <p:spPr>
          <a:xfrm>
            <a:off x="2827337" y="5072062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4" name="形状"/>
          <p:cNvSpPr/>
          <p:nvPr/>
        </p:nvSpPr>
        <p:spPr>
          <a:xfrm>
            <a:off x="2849562" y="5072062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5" name="形状"/>
          <p:cNvSpPr/>
          <p:nvPr/>
        </p:nvSpPr>
        <p:spPr>
          <a:xfrm>
            <a:off x="2849562" y="4937125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6" name="形状"/>
          <p:cNvSpPr/>
          <p:nvPr/>
        </p:nvSpPr>
        <p:spPr>
          <a:xfrm>
            <a:off x="2860675" y="4926012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7" name="形状"/>
          <p:cNvSpPr/>
          <p:nvPr/>
        </p:nvSpPr>
        <p:spPr>
          <a:xfrm>
            <a:off x="2860675" y="4926012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8" name="形状"/>
          <p:cNvSpPr/>
          <p:nvPr/>
        </p:nvSpPr>
        <p:spPr>
          <a:xfrm>
            <a:off x="2882900" y="492601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29" name="形状"/>
          <p:cNvSpPr/>
          <p:nvPr/>
        </p:nvSpPr>
        <p:spPr>
          <a:xfrm>
            <a:off x="2882900" y="492601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0" name="形状"/>
          <p:cNvSpPr/>
          <p:nvPr/>
        </p:nvSpPr>
        <p:spPr>
          <a:xfrm>
            <a:off x="2894012" y="4916487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1" name="形状"/>
          <p:cNvSpPr/>
          <p:nvPr/>
        </p:nvSpPr>
        <p:spPr>
          <a:xfrm>
            <a:off x="2916237" y="4905375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2" name="形状"/>
          <p:cNvSpPr/>
          <p:nvPr/>
        </p:nvSpPr>
        <p:spPr>
          <a:xfrm>
            <a:off x="2928937" y="4873625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3" name="形状"/>
          <p:cNvSpPr/>
          <p:nvPr/>
        </p:nvSpPr>
        <p:spPr>
          <a:xfrm>
            <a:off x="2949575" y="4873625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4" name="形状"/>
          <p:cNvSpPr/>
          <p:nvPr/>
        </p:nvSpPr>
        <p:spPr>
          <a:xfrm>
            <a:off x="2949575" y="4873625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5" name="形状"/>
          <p:cNvSpPr/>
          <p:nvPr/>
        </p:nvSpPr>
        <p:spPr>
          <a:xfrm>
            <a:off x="2949575" y="4864100"/>
            <a:ext cx="68263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6" name="形状"/>
          <p:cNvSpPr/>
          <p:nvPr/>
        </p:nvSpPr>
        <p:spPr>
          <a:xfrm>
            <a:off x="2962275" y="4854575"/>
            <a:ext cx="66675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7" name="形状"/>
          <p:cNvSpPr/>
          <p:nvPr/>
        </p:nvSpPr>
        <p:spPr>
          <a:xfrm>
            <a:off x="2971800" y="4843462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8" name="形状"/>
          <p:cNvSpPr/>
          <p:nvPr/>
        </p:nvSpPr>
        <p:spPr>
          <a:xfrm>
            <a:off x="2984500" y="4802187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39" name="形状"/>
          <p:cNvSpPr/>
          <p:nvPr/>
        </p:nvSpPr>
        <p:spPr>
          <a:xfrm>
            <a:off x="3005137" y="4802187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0" name="形状"/>
          <p:cNvSpPr/>
          <p:nvPr/>
        </p:nvSpPr>
        <p:spPr>
          <a:xfrm>
            <a:off x="3017837" y="4791075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1" name="形状"/>
          <p:cNvSpPr/>
          <p:nvPr/>
        </p:nvSpPr>
        <p:spPr>
          <a:xfrm>
            <a:off x="3028950" y="4791075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2" name="形状"/>
          <p:cNvSpPr/>
          <p:nvPr/>
        </p:nvSpPr>
        <p:spPr>
          <a:xfrm>
            <a:off x="3040062" y="4781550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3" name="形状"/>
          <p:cNvSpPr/>
          <p:nvPr/>
        </p:nvSpPr>
        <p:spPr>
          <a:xfrm>
            <a:off x="3040062" y="4781550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4" name="形状"/>
          <p:cNvSpPr/>
          <p:nvPr/>
        </p:nvSpPr>
        <p:spPr>
          <a:xfrm>
            <a:off x="3073400" y="4749800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5" name="形状"/>
          <p:cNvSpPr/>
          <p:nvPr/>
        </p:nvSpPr>
        <p:spPr>
          <a:xfrm>
            <a:off x="3084512" y="4718050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6" name="形状"/>
          <p:cNvSpPr/>
          <p:nvPr/>
        </p:nvSpPr>
        <p:spPr>
          <a:xfrm>
            <a:off x="3095625" y="4718050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7" name="形状"/>
          <p:cNvSpPr/>
          <p:nvPr/>
        </p:nvSpPr>
        <p:spPr>
          <a:xfrm>
            <a:off x="3095625" y="469741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8" name="形状"/>
          <p:cNvSpPr/>
          <p:nvPr/>
        </p:nvSpPr>
        <p:spPr>
          <a:xfrm>
            <a:off x="3106737" y="4678362"/>
            <a:ext cx="66676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49" name="形状"/>
          <p:cNvSpPr/>
          <p:nvPr/>
        </p:nvSpPr>
        <p:spPr>
          <a:xfrm>
            <a:off x="3117850" y="4678362"/>
            <a:ext cx="66675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0" name="形状"/>
          <p:cNvSpPr/>
          <p:nvPr/>
        </p:nvSpPr>
        <p:spPr>
          <a:xfrm>
            <a:off x="3117850" y="461486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1" name="形状"/>
          <p:cNvSpPr/>
          <p:nvPr/>
        </p:nvSpPr>
        <p:spPr>
          <a:xfrm>
            <a:off x="3128962" y="4614862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2" name="形状"/>
          <p:cNvSpPr/>
          <p:nvPr/>
        </p:nvSpPr>
        <p:spPr>
          <a:xfrm>
            <a:off x="3140075" y="4603750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3" name="形状"/>
          <p:cNvSpPr/>
          <p:nvPr/>
        </p:nvSpPr>
        <p:spPr>
          <a:xfrm>
            <a:off x="3162300" y="4603750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4" name="形状"/>
          <p:cNvSpPr/>
          <p:nvPr/>
        </p:nvSpPr>
        <p:spPr>
          <a:xfrm>
            <a:off x="3195637" y="4594225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5" name="形状"/>
          <p:cNvSpPr/>
          <p:nvPr/>
        </p:nvSpPr>
        <p:spPr>
          <a:xfrm>
            <a:off x="3240087" y="4500562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6" name="形状"/>
          <p:cNvSpPr/>
          <p:nvPr/>
        </p:nvSpPr>
        <p:spPr>
          <a:xfrm>
            <a:off x="3262312" y="4500562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7" name="形状"/>
          <p:cNvSpPr/>
          <p:nvPr/>
        </p:nvSpPr>
        <p:spPr>
          <a:xfrm>
            <a:off x="3330575" y="4500562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8" name="形状"/>
          <p:cNvSpPr/>
          <p:nvPr/>
        </p:nvSpPr>
        <p:spPr>
          <a:xfrm>
            <a:off x="3351212" y="4491037"/>
            <a:ext cx="68263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59" name="形状"/>
          <p:cNvSpPr/>
          <p:nvPr/>
        </p:nvSpPr>
        <p:spPr>
          <a:xfrm>
            <a:off x="3375025" y="3846512"/>
            <a:ext cx="65088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0" name="形状"/>
          <p:cNvSpPr/>
          <p:nvPr/>
        </p:nvSpPr>
        <p:spPr>
          <a:xfrm>
            <a:off x="3397250" y="3846512"/>
            <a:ext cx="66675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1" name="形状"/>
          <p:cNvSpPr/>
          <p:nvPr/>
        </p:nvSpPr>
        <p:spPr>
          <a:xfrm>
            <a:off x="3463925" y="3835400"/>
            <a:ext cx="66675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2" name="形状"/>
          <p:cNvSpPr/>
          <p:nvPr/>
        </p:nvSpPr>
        <p:spPr>
          <a:xfrm>
            <a:off x="3552825" y="3835400"/>
            <a:ext cx="68263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3" name="形状"/>
          <p:cNvSpPr/>
          <p:nvPr/>
        </p:nvSpPr>
        <p:spPr>
          <a:xfrm>
            <a:off x="3810000" y="381476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4" name="形状"/>
          <p:cNvSpPr/>
          <p:nvPr/>
        </p:nvSpPr>
        <p:spPr>
          <a:xfrm>
            <a:off x="3843337" y="3814762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5" name="形状"/>
          <p:cNvSpPr/>
          <p:nvPr/>
        </p:nvSpPr>
        <p:spPr>
          <a:xfrm>
            <a:off x="3898900" y="375126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6" name="形状"/>
          <p:cNvSpPr/>
          <p:nvPr/>
        </p:nvSpPr>
        <p:spPr>
          <a:xfrm>
            <a:off x="3911600" y="3741737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7" name="形状"/>
          <p:cNvSpPr/>
          <p:nvPr/>
        </p:nvSpPr>
        <p:spPr>
          <a:xfrm>
            <a:off x="3911600" y="3741737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8" name="形状"/>
          <p:cNvSpPr/>
          <p:nvPr/>
        </p:nvSpPr>
        <p:spPr>
          <a:xfrm>
            <a:off x="4256087" y="3741737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9" name="形状"/>
          <p:cNvSpPr/>
          <p:nvPr/>
        </p:nvSpPr>
        <p:spPr>
          <a:xfrm>
            <a:off x="4311650" y="3741737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0" name="形状"/>
          <p:cNvSpPr/>
          <p:nvPr/>
        </p:nvSpPr>
        <p:spPr>
          <a:xfrm>
            <a:off x="4389437" y="3741737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1" name="形状"/>
          <p:cNvSpPr/>
          <p:nvPr/>
        </p:nvSpPr>
        <p:spPr>
          <a:xfrm>
            <a:off x="4435475" y="3741737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2" name="形状"/>
          <p:cNvSpPr/>
          <p:nvPr/>
        </p:nvSpPr>
        <p:spPr>
          <a:xfrm>
            <a:off x="4468812" y="3741737"/>
            <a:ext cx="66676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3" name="形状"/>
          <p:cNvSpPr/>
          <p:nvPr/>
        </p:nvSpPr>
        <p:spPr>
          <a:xfrm>
            <a:off x="4479925" y="3741737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4" name="形状"/>
          <p:cNvSpPr/>
          <p:nvPr/>
        </p:nvSpPr>
        <p:spPr>
          <a:xfrm>
            <a:off x="4624387" y="3730625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5" name="形状"/>
          <p:cNvSpPr/>
          <p:nvPr/>
        </p:nvSpPr>
        <p:spPr>
          <a:xfrm>
            <a:off x="4735512" y="3730625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6" name="形状"/>
          <p:cNvSpPr/>
          <p:nvPr/>
        </p:nvSpPr>
        <p:spPr>
          <a:xfrm>
            <a:off x="4814887" y="3730625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7" name="形状"/>
          <p:cNvSpPr/>
          <p:nvPr/>
        </p:nvSpPr>
        <p:spPr>
          <a:xfrm>
            <a:off x="4837112" y="3700462"/>
            <a:ext cx="66676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8" name="形状"/>
          <p:cNvSpPr/>
          <p:nvPr/>
        </p:nvSpPr>
        <p:spPr>
          <a:xfrm>
            <a:off x="4881562" y="3700462"/>
            <a:ext cx="66676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79" name="形状"/>
          <p:cNvSpPr/>
          <p:nvPr/>
        </p:nvSpPr>
        <p:spPr>
          <a:xfrm>
            <a:off x="5092700" y="3700462"/>
            <a:ext cx="68263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0" name="形状"/>
          <p:cNvSpPr/>
          <p:nvPr/>
        </p:nvSpPr>
        <p:spPr>
          <a:xfrm>
            <a:off x="5227637" y="3659187"/>
            <a:ext cx="66676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1" name="形状"/>
          <p:cNvSpPr/>
          <p:nvPr/>
        </p:nvSpPr>
        <p:spPr>
          <a:xfrm>
            <a:off x="5272087" y="3419475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2" name="形状"/>
          <p:cNvSpPr/>
          <p:nvPr/>
        </p:nvSpPr>
        <p:spPr>
          <a:xfrm>
            <a:off x="5272087" y="3419475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3" name="形状"/>
          <p:cNvSpPr/>
          <p:nvPr/>
        </p:nvSpPr>
        <p:spPr>
          <a:xfrm>
            <a:off x="5305425" y="3419475"/>
            <a:ext cx="66675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4" name="形状"/>
          <p:cNvSpPr/>
          <p:nvPr/>
        </p:nvSpPr>
        <p:spPr>
          <a:xfrm>
            <a:off x="5338762" y="3357562"/>
            <a:ext cx="66676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5" name="形状"/>
          <p:cNvSpPr/>
          <p:nvPr/>
        </p:nvSpPr>
        <p:spPr>
          <a:xfrm>
            <a:off x="5383212" y="3346450"/>
            <a:ext cx="68263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6" name="形状"/>
          <p:cNvSpPr/>
          <p:nvPr/>
        </p:nvSpPr>
        <p:spPr>
          <a:xfrm>
            <a:off x="5518150" y="3346450"/>
            <a:ext cx="66675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7" name="形状"/>
          <p:cNvSpPr/>
          <p:nvPr/>
        </p:nvSpPr>
        <p:spPr>
          <a:xfrm>
            <a:off x="5540375" y="3346450"/>
            <a:ext cx="66675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8" name="形状"/>
          <p:cNvSpPr/>
          <p:nvPr/>
        </p:nvSpPr>
        <p:spPr>
          <a:xfrm>
            <a:off x="5551487" y="2919412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89" name="形状"/>
          <p:cNvSpPr/>
          <p:nvPr/>
        </p:nvSpPr>
        <p:spPr>
          <a:xfrm>
            <a:off x="5562600" y="2909887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0" name="形状"/>
          <p:cNvSpPr/>
          <p:nvPr/>
        </p:nvSpPr>
        <p:spPr>
          <a:xfrm>
            <a:off x="5573712" y="2879725"/>
            <a:ext cx="66676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1" name="形状"/>
          <p:cNvSpPr/>
          <p:nvPr/>
        </p:nvSpPr>
        <p:spPr>
          <a:xfrm>
            <a:off x="5584825" y="2640012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2" name="形状"/>
          <p:cNvSpPr/>
          <p:nvPr/>
        </p:nvSpPr>
        <p:spPr>
          <a:xfrm>
            <a:off x="5618162" y="2628900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3" name="形状"/>
          <p:cNvSpPr/>
          <p:nvPr/>
        </p:nvSpPr>
        <p:spPr>
          <a:xfrm>
            <a:off x="5618162" y="2628900"/>
            <a:ext cx="66676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4" name="形状"/>
          <p:cNvSpPr/>
          <p:nvPr/>
        </p:nvSpPr>
        <p:spPr>
          <a:xfrm>
            <a:off x="5695950" y="2381250"/>
            <a:ext cx="68263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5" name="形状"/>
          <p:cNvSpPr/>
          <p:nvPr/>
        </p:nvSpPr>
        <p:spPr>
          <a:xfrm>
            <a:off x="5718175" y="2306637"/>
            <a:ext cx="66675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6" name="形状"/>
          <p:cNvSpPr/>
          <p:nvPr/>
        </p:nvSpPr>
        <p:spPr>
          <a:xfrm>
            <a:off x="5729287" y="2306637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7" name="形状"/>
          <p:cNvSpPr/>
          <p:nvPr/>
        </p:nvSpPr>
        <p:spPr>
          <a:xfrm>
            <a:off x="5775325" y="2265362"/>
            <a:ext cx="65088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8" name="形状"/>
          <p:cNvSpPr/>
          <p:nvPr/>
        </p:nvSpPr>
        <p:spPr>
          <a:xfrm>
            <a:off x="5784850" y="2265362"/>
            <a:ext cx="68263" cy="63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9" name="形状"/>
          <p:cNvSpPr/>
          <p:nvPr/>
        </p:nvSpPr>
        <p:spPr>
          <a:xfrm>
            <a:off x="5808662" y="2162175"/>
            <a:ext cx="65088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00" name="形状"/>
          <p:cNvSpPr/>
          <p:nvPr/>
        </p:nvSpPr>
        <p:spPr>
          <a:xfrm>
            <a:off x="5908675" y="2162175"/>
            <a:ext cx="66675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01" name="形状"/>
          <p:cNvSpPr/>
          <p:nvPr/>
        </p:nvSpPr>
        <p:spPr>
          <a:xfrm>
            <a:off x="5942012" y="2058987"/>
            <a:ext cx="66676" cy="6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02" name="形状"/>
          <p:cNvSpPr/>
          <p:nvPr/>
        </p:nvSpPr>
        <p:spPr>
          <a:xfrm>
            <a:off x="6064250" y="2036762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03" name="形状"/>
          <p:cNvSpPr/>
          <p:nvPr/>
        </p:nvSpPr>
        <p:spPr>
          <a:xfrm>
            <a:off x="6265862" y="2036762"/>
            <a:ext cx="66676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04" name="形状"/>
          <p:cNvSpPr/>
          <p:nvPr/>
        </p:nvSpPr>
        <p:spPr>
          <a:xfrm>
            <a:off x="6410325" y="2036762"/>
            <a:ext cx="66675" cy="6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05" name="0"/>
          <p:cNvSpPr txBox="1"/>
          <p:nvPr/>
        </p:nvSpPr>
        <p:spPr>
          <a:xfrm>
            <a:off x="2038350" y="5086350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706" name="25"/>
          <p:cNvSpPr txBox="1"/>
          <p:nvPr/>
        </p:nvSpPr>
        <p:spPr>
          <a:xfrm>
            <a:off x="1897062" y="438785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25</a:t>
            </a:r>
          </a:p>
        </p:txBody>
      </p:sp>
      <p:sp>
        <p:nvSpPr>
          <p:cNvPr id="707" name="50"/>
          <p:cNvSpPr txBox="1"/>
          <p:nvPr/>
        </p:nvSpPr>
        <p:spPr>
          <a:xfrm>
            <a:off x="1897062" y="3586162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708" name="75"/>
          <p:cNvSpPr txBox="1"/>
          <p:nvPr/>
        </p:nvSpPr>
        <p:spPr>
          <a:xfrm>
            <a:off x="1897062" y="27955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75</a:t>
            </a:r>
          </a:p>
        </p:txBody>
      </p:sp>
      <p:sp>
        <p:nvSpPr>
          <p:cNvPr id="709" name="100"/>
          <p:cNvSpPr txBox="1"/>
          <p:nvPr/>
        </p:nvSpPr>
        <p:spPr>
          <a:xfrm>
            <a:off x="1809750" y="1995487"/>
            <a:ext cx="478867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710" name="0"/>
          <p:cNvSpPr txBox="1"/>
          <p:nvPr/>
        </p:nvSpPr>
        <p:spPr>
          <a:xfrm>
            <a:off x="2368550" y="539908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711" name="20"/>
          <p:cNvSpPr txBox="1"/>
          <p:nvPr/>
        </p:nvSpPr>
        <p:spPr>
          <a:xfrm>
            <a:off x="2973387" y="53990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20</a:t>
            </a:r>
          </a:p>
        </p:txBody>
      </p:sp>
      <p:sp>
        <p:nvSpPr>
          <p:cNvPr id="712" name="40"/>
          <p:cNvSpPr txBox="1"/>
          <p:nvPr/>
        </p:nvSpPr>
        <p:spPr>
          <a:xfrm>
            <a:off x="3608387" y="53990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40</a:t>
            </a:r>
          </a:p>
        </p:txBody>
      </p:sp>
      <p:sp>
        <p:nvSpPr>
          <p:cNvPr id="713" name="60"/>
          <p:cNvSpPr txBox="1"/>
          <p:nvPr/>
        </p:nvSpPr>
        <p:spPr>
          <a:xfrm>
            <a:off x="4256087" y="53990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60</a:t>
            </a:r>
          </a:p>
        </p:txBody>
      </p:sp>
      <p:sp>
        <p:nvSpPr>
          <p:cNvPr id="714" name="80"/>
          <p:cNvSpPr txBox="1"/>
          <p:nvPr/>
        </p:nvSpPr>
        <p:spPr>
          <a:xfrm>
            <a:off x="4892675" y="53990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80</a:t>
            </a:r>
          </a:p>
        </p:txBody>
      </p:sp>
      <p:sp>
        <p:nvSpPr>
          <p:cNvPr id="715" name="100"/>
          <p:cNvSpPr txBox="1"/>
          <p:nvPr/>
        </p:nvSpPr>
        <p:spPr>
          <a:xfrm>
            <a:off x="5494337" y="5403850"/>
            <a:ext cx="47886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716" name="120"/>
          <p:cNvSpPr txBox="1"/>
          <p:nvPr/>
        </p:nvSpPr>
        <p:spPr>
          <a:xfrm>
            <a:off x="6130925" y="5394325"/>
            <a:ext cx="478867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120</a:t>
            </a:r>
          </a:p>
        </p:txBody>
      </p:sp>
      <p:sp>
        <p:nvSpPr>
          <p:cNvPr id="717" name="140"/>
          <p:cNvSpPr txBox="1"/>
          <p:nvPr/>
        </p:nvSpPr>
        <p:spPr>
          <a:xfrm>
            <a:off x="6780212" y="5394325"/>
            <a:ext cx="47886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140</a:t>
            </a:r>
          </a:p>
        </p:txBody>
      </p:sp>
      <p:sp>
        <p:nvSpPr>
          <p:cNvPr id="718" name="Feather"/>
          <p:cNvSpPr txBox="1"/>
          <p:nvPr/>
        </p:nvSpPr>
        <p:spPr>
          <a:xfrm>
            <a:off x="4192269" y="3883025"/>
            <a:ext cx="92991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00AE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Feather</a:t>
            </a:r>
          </a:p>
        </p:txBody>
      </p:sp>
      <p:sp>
        <p:nvSpPr>
          <p:cNvPr id="719" name="Sifone"/>
          <p:cNvSpPr txBox="1"/>
          <p:nvPr/>
        </p:nvSpPr>
        <p:spPr>
          <a:xfrm>
            <a:off x="5887719" y="3165475"/>
            <a:ext cx="80266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00AE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Sifone</a:t>
            </a:r>
          </a:p>
        </p:txBody>
      </p:sp>
      <p:sp>
        <p:nvSpPr>
          <p:cNvPr id="720" name="Hazeline"/>
          <p:cNvSpPr txBox="1"/>
          <p:nvPr/>
        </p:nvSpPr>
        <p:spPr>
          <a:xfrm>
            <a:off x="5871844" y="3433762"/>
            <a:ext cx="103160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Hazeline</a:t>
            </a:r>
          </a:p>
        </p:txBody>
      </p:sp>
      <p:sp>
        <p:nvSpPr>
          <p:cNvPr id="721" name="Rejoice"/>
          <p:cNvSpPr txBox="1"/>
          <p:nvPr/>
        </p:nvSpPr>
        <p:spPr>
          <a:xfrm>
            <a:off x="6081394" y="2894012"/>
            <a:ext cx="91730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Rejoice</a:t>
            </a:r>
          </a:p>
        </p:txBody>
      </p:sp>
      <p:sp>
        <p:nvSpPr>
          <p:cNvPr id="722" name="Head &amp; Shoulders"/>
          <p:cNvSpPr txBox="1"/>
          <p:nvPr/>
        </p:nvSpPr>
        <p:spPr>
          <a:xfrm>
            <a:off x="6135369" y="2640012"/>
            <a:ext cx="207302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Head &amp; Shoulders</a:t>
            </a:r>
          </a:p>
        </p:txBody>
      </p:sp>
      <p:sp>
        <p:nvSpPr>
          <p:cNvPr id="723" name="Pantene"/>
          <p:cNvSpPr txBox="1"/>
          <p:nvPr/>
        </p:nvSpPr>
        <p:spPr>
          <a:xfrm>
            <a:off x="6290944" y="2390775"/>
            <a:ext cx="99342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Pantene</a:t>
            </a:r>
          </a:p>
        </p:txBody>
      </p:sp>
      <p:sp>
        <p:nvSpPr>
          <p:cNvPr id="724" name="线条"/>
          <p:cNvSpPr/>
          <p:nvPr/>
        </p:nvSpPr>
        <p:spPr>
          <a:xfrm flipH="1" flipV="1">
            <a:off x="5495925" y="3376612"/>
            <a:ext cx="379413" cy="1588"/>
          </a:xfrm>
          <a:prstGeom prst="line">
            <a:avLst/>
          </a:prstGeom>
          <a:ln w="12700">
            <a:solidFill>
              <a:srgbClr val="00AE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5" name="线条"/>
          <p:cNvSpPr/>
          <p:nvPr/>
        </p:nvSpPr>
        <p:spPr>
          <a:xfrm flipH="1" flipV="1">
            <a:off x="5424487" y="3489324"/>
            <a:ext cx="379413" cy="117476"/>
          </a:xfrm>
          <a:prstGeom prst="line">
            <a:avLst/>
          </a:prstGeom>
          <a:ln w="12700">
            <a:solidFill>
              <a:srgbClr val="FFFF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6" name="线条"/>
          <p:cNvSpPr/>
          <p:nvPr/>
        </p:nvSpPr>
        <p:spPr>
          <a:xfrm flipH="1" flipV="1">
            <a:off x="5688012" y="3003550"/>
            <a:ext cx="314326" cy="65088"/>
          </a:xfrm>
          <a:prstGeom prst="line">
            <a:avLst/>
          </a:prstGeom>
          <a:ln w="12700">
            <a:solidFill>
              <a:srgbClr val="FFFF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7" name="线条"/>
          <p:cNvSpPr/>
          <p:nvPr/>
        </p:nvSpPr>
        <p:spPr>
          <a:xfrm flipH="1" flipV="1">
            <a:off x="5738812" y="2678112"/>
            <a:ext cx="314326" cy="65088"/>
          </a:xfrm>
          <a:prstGeom prst="line">
            <a:avLst/>
          </a:prstGeom>
          <a:ln w="12700">
            <a:solidFill>
              <a:srgbClr val="FFFF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8" name="线条"/>
          <p:cNvSpPr/>
          <p:nvPr/>
        </p:nvSpPr>
        <p:spPr>
          <a:xfrm flipH="1" flipV="1">
            <a:off x="5845175" y="2443162"/>
            <a:ext cx="314325" cy="65088"/>
          </a:xfrm>
          <a:prstGeom prst="line">
            <a:avLst/>
          </a:prstGeom>
          <a:ln w="12700">
            <a:solidFill>
              <a:srgbClr val="FFFF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9" name="线条"/>
          <p:cNvSpPr/>
          <p:nvPr/>
        </p:nvSpPr>
        <p:spPr>
          <a:xfrm flipH="1" flipV="1">
            <a:off x="3976687" y="3879850"/>
            <a:ext cx="169863" cy="130175"/>
          </a:xfrm>
          <a:prstGeom prst="line">
            <a:avLst/>
          </a:prstGeom>
          <a:ln w="12700">
            <a:solidFill>
              <a:srgbClr val="00AE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0" name="品牌平均零售价 (RMB/Kg)"/>
          <p:cNvSpPr txBox="1"/>
          <p:nvPr/>
        </p:nvSpPr>
        <p:spPr>
          <a:xfrm>
            <a:off x="2967037" y="5808662"/>
            <a:ext cx="271750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品牌平均零售价</a:t>
            </a:r>
            <a:r>
              <a:t> (RMB/Kg)</a:t>
            </a:r>
          </a:p>
        </p:txBody>
      </p:sp>
      <p:sp>
        <p:nvSpPr>
          <p:cNvPr id="731" name="品牌累计市场份额"/>
          <p:cNvSpPr txBox="1"/>
          <p:nvPr/>
        </p:nvSpPr>
        <p:spPr>
          <a:xfrm rot="16200000">
            <a:off x="603250" y="3505200"/>
            <a:ext cx="1841500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品牌累计市场份额</a:t>
            </a:r>
          </a:p>
        </p:txBody>
      </p:sp>
      <p:sp>
        <p:nvSpPr>
          <p:cNvPr id="732" name="Optima"/>
          <p:cNvSpPr txBox="1"/>
          <p:nvPr/>
        </p:nvSpPr>
        <p:spPr>
          <a:xfrm>
            <a:off x="5694044" y="3702050"/>
            <a:ext cx="89162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Optima</a:t>
            </a:r>
          </a:p>
        </p:txBody>
      </p:sp>
      <p:sp>
        <p:nvSpPr>
          <p:cNvPr id="733" name="Halsa"/>
          <p:cNvSpPr txBox="1"/>
          <p:nvPr/>
        </p:nvSpPr>
        <p:spPr>
          <a:xfrm>
            <a:off x="5382895" y="3924300"/>
            <a:ext cx="71415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FF0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Halsa</a:t>
            </a:r>
          </a:p>
        </p:txBody>
      </p:sp>
      <p:sp>
        <p:nvSpPr>
          <p:cNvPr id="734" name="线条"/>
          <p:cNvSpPr/>
          <p:nvPr/>
        </p:nvSpPr>
        <p:spPr>
          <a:xfrm flipH="1" flipV="1">
            <a:off x="5407024" y="3706812"/>
            <a:ext cx="276226" cy="92076"/>
          </a:xfrm>
          <a:prstGeom prst="line">
            <a:avLst/>
          </a:prstGeom>
          <a:ln w="12700">
            <a:solidFill>
              <a:srgbClr val="FFFF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5" name="线条"/>
          <p:cNvSpPr/>
          <p:nvPr/>
        </p:nvSpPr>
        <p:spPr>
          <a:xfrm flipH="1" flipV="1">
            <a:off x="5243512" y="3833812"/>
            <a:ext cx="131763" cy="130176"/>
          </a:xfrm>
          <a:prstGeom prst="line">
            <a:avLst/>
          </a:prstGeom>
          <a:ln w="12700">
            <a:solidFill>
              <a:srgbClr val="FFFF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38" name="品牌价格策略 非去屑品牌价格：Sifone没有价格及产品差异性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品牌价格策略</a:t>
            </a:r>
            <a:br/>
            <a:r>
              <a:rPr sz="1548"/>
              <a:t>非去屑品牌价格：Sifone没有价格及产品差异性</a:t>
            </a:r>
            <a:r>
              <a:rPr sz="1720"/>
              <a:t>   </a:t>
            </a:r>
          </a:p>
        </p:txBody>
      </p:sp>
      <p:sp>
        <p:nvSpPr>
          <p:cNvPr id="739" name="总体市场超市百货平均零售价 (RMB/支)…"/>
          <p:cNvSpPr txBox="1"/>
          <p:nvPr/>
        </p:nvSpPr>
        <p:spPr>
          <a:xfrm>
            <a:off x="933450" y="1595437"/>
            <a:ext cx="7469188" cy="4403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                     总体市场超市百货平均零售价</a:t>
            </a:r>
            <a:r>
              <a:t> (RMB/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支</a:t>
            </a:r>
            <a:r>
              <a:t>)</a:t>
            </a:r>
            <a:endParaRPr sz="1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	</a:t>
            </a:r>
            <a:r>
              <a:rPr u="sng"/>
              <a:t>5ML</a:t>
            </a:r>
            <a:r>
              <a:t>		</a:t>
            </a:r>
            <a:r>
              <a:rPr u="sng"/>
              <a:t>200ML</a:t>
            </a:r>
            <a:r>
              <a:t>		</a:t>
            </a:r>
            <a:r>
              <a:rPr u="sng"/>
              <a:t>400ML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Rejoice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非去屑	</a:t>
            </a:r>
            <a:r>
              <a:t>	 0.6 		  20.1		  36.5</a:t>
            </a:r>
          </a:p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(Hot Oil)</a:t>
            </a:r>
            <a:endParaRPr sz="2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Sifone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非去屑</a:t>
            </a:r>
            <a:r>
              <a:t>		  		  19.7		  33.9 </a:t>
            </a:r>
          </a:p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(Regular)</a:t>
            </a:r>
            <a:r>
              <a:rPr sz="2200"/>
              <a:t> </a:t>
            </a:r>
            <a:endParaRPr sz="2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Hazeline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非去屑</a:t>
            </a:r>
            <a:r>
              <a:t>	 0.6  		  17.5		  32.9</a:t>
            </a:r>
          </a:p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(Olive/Sesame/Walnut)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42" name="品牌价格策略 去屑品牌价格：Sifone同样没有价格差异性"/>
          <p:cNvSpPr txBox="1"/>
          <p:nvPr>
            <p:ph type="title"/>
          </p:nvPr>
        </p:nvSpPr>
        <p:spPr>
          <a:xfrm>
            <a:off x="-1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品牌价格策略</a:t>
            </a:r>
            <a:br/>
            <a:r>
              <a:rPr sz="1548"/>
              <a:t>去屑品牌价格：Sifone同样没有价格差异性</a:t>
            </a:r>
          </a:p>
        </p:txBody>
      </p:sp>
      <p:sp>
        <p:nvSpPr>
          <p:cNvPr id="743" name="总体市场超市百货平均零售价 (RMB/支)…"/>
          <p:cNvSpPr txBox="1"/>
          <p:nvPr/>
        </p:nvSpPr>
        <p:spPr>
          <a:xfrm>
            <a:off x="920750" y="1595437"/>
            <a:ext cx="7878763" cy="2697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                              总体市场超市百货平均零售价</a:t>
            </a:r>
            <a:r>
              <a:t> (RMB/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支</a:t>
            </a:r>
            <a:r>
              <a:t>)</a:t>
            </a:r>
            <a:endParaRPr sz="1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	</a:t>
            </a:r>
            <a:r>
              <a:rPr u="sng"/>
              <a:t>5ML</a:t>
            </a:r>
            <a:r>
              <a:t>		</a:t>
            </a:r>
            <a:r>
              <a:rPr u="sng"/>
              <a:t>200ML</a:t>
            </a:r>
            <a:r>
              <a:t>		</a:t>
            </a:r>
            <a:r>
              <a:rPr u="sng"/>
              <a:t>400ML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Sifone			 0.6		  21.3		  37.4 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Rejoice		 0.6 		  20.1		  36.5</a:t>
            </a:r>
          </a:p>
        </p:txBody>
      </p:sp>
      <p:sp>
        <p:nvSpPr>
          <p:cNvPr id="744" name="Sifone的去屑产品价格略高于非去屑产品价格，而Rejoice的去屑与非去屑产品价格基本持平，从而使Rejoice的去屑产品更具竞争力。"/>
          <p:cNvSpPr txBox="1"/>
          <p:nvPr/>
        </p:nvSpPr>
        <p:spPr>
          <a:xfrm>
            <a:off x="804544" y="4425950"/>
            <a:ext cx="7801612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800">
                <a:solidFill>
                  <a:srgbClr val="FFFFFF"/>
                </a:solidFill>
              </a:defRPr>
            </a:pPr>
            <a:r>
              <a:t>Sifone</a:t>
            </a:r>
            <a:r>
              <a:t>的去屑产品价格略高于非去屑产品价格，而</a:t>
            </a:r>
            <a:r>
              <a:t>Rejoice</a:t>
            </a:r>
            <a:r>
              <a:t>的去屑与非去屑产品价格基本持平，从而使</a:t>
            </a:r>
            <a:r>
              <a:t>Rejoice</a:t>
            </a:r>
            <a:r>
              <a:t>的去屑产品更具竞争力。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47" name="小结 产品价格策略"/>
          <p:cNvSpPr txBox="1"/>
          <p:nvPr>
            <p:ph type="title"/>
          </p:nvPr>
        </p:nvSpPr>
        <p:spPr>
          <a:xfrm>
            <a:off x="239712" y="252412"/>
            <a:ext cx="8588376" cy="696913"/>
          </a:xfrm>
          <a:prstGeom prst="rect">
            <a:avLst/>
          </a:prstGeom>
        </p:spPr>
        <p:txBody>
          <a:bodyPr/>
          <a:lstStyle/>
          <a:p>
            <a:pPr defTabSz="1090930">
              <a:defRPr sz="1920">
                <a:effectLst>
                  <a:outerShdw sx="100000" sy="100000" kx="0" ky="0" algn="b" rotWithShape="0" blurRad="10160" dist="20320" dir="2700000">
                    <a:srgbClr val="000000"/>
                  </a:outerShdw>
                </a:effectLst>
              </a:defRPr>
            </a:pPr>
            <a:r>
              <a:t>小结</a:t>
            </a:r>
            <a:br/>
            <a:r>
              <a:rPr sz="1440"/>
              <a:t>产品价格策略</a:t>
            </a:r>
            <a:r>
              <a:t> </a:t>
            </a:r>
          </a:p>
        </p:txBody>
      </p:sp>
      <p:sp>
        <p:nvSpPr>
          <p:cNvPr id="748" name="Feather的价格定位与竞争品牌有差异…"/>
          <p:cNvSpPr txBox="1"/>
          <p:nvPr>
            <p:ph type="body" sz="half" idx="1"/>
          </p:nvPr>
        </p:nvSpPr>
        <p:spPr>
          <a:xfrm>
            <a:off x="104775" y="1514475"/>
            <a:ext cx="8696325" cy="1803400"/>
          </a:xfrm>
          <a:prstGeom prst="rect">
            <a:avLst/>
          </a:prstGeom>
        </p:spPr>
        <p:txBody>
          <a:bodyPr/>
          <a:lstStyle/>
          <a:p>
            <a:pPr marL="201866" indent="-201866" algn="ctr" defTabSz="621791">
              <a:spcBef>
                <a:spcPts val="400"/>
              </a:spcBef>
              <a:buSzTx/>
              <a:buFont typeface="Monotype Sorts"/>
              <a:buNone/>
              <a:defRPr sz="1360">
                <a:effectLst>
                  <a:outerShdw sx="100000" sy="100000" kx="0" ky="0" algn="b" rotWithShape="0" blurRad="8636" dist="17272" dir="2700000">
                    <a:srgbClr val="000000"/>
                  </a:outerShdw>
                </a:effectLst>
              </a:defRPr>
            </a:pPr>
            <a:r>
              <a:t>	Feather的价格定位与竞争品牌有差异</a:t>
            </a:r>
          </a:p>
          <a:p>
            <a:pPr marL="201866" indent="-201866" algn="ctr" defTabSz="621791">
              <a:spcBef>
                <a:spcPts val="400"/>
              </a:spcBef>
              <a:buSzTx/>
              <a:buFont typeface="Monotype Sorts"/>
              <a:buNone/>
              <a:defRPr sz="1360">
                <a:effectLst>
                  <a:outerShdw sx="100000" sy="100000" kx="0" ky="0" algn="b" rotWithShape="0" blurRad="8636" dist="17272" dir="2700000">
                    <a:srgbClr val="000000"/>
                  </a:outerShdw>
                </a:effectLst>
              </a:defRPr>
            </a:pPr>
            <a:r>
              <a:t>Sifone</a:t>
            </a:r>
            <a:r>
              <a:t>的非去屑尚未建立清晰的产品或价格差异性，而去屑系列则不具备价格竞争力</a:t>
            </a:r>
          </a:p>
          <a:p>
            <a:pPr marL="201866" indent="-201866" algn="ctr" defTabSz="621791">
              <a:spcBef>
                <a:spcPts val="300"/>
              </a:spcBef>
              <a:buSzTx/>
              <a:buFont typeface="Monotype Sorts"/>
              <a:buNone/>
              <a:defRPr sz="1768">
                <a:effectLst>
                  <a:outerShdw sx="100000" sy="100000" kx="0" ky="0" algn="b" rotWithShape="0" blurRad="8636" dist="17272" dir="2700000">
                    <a:srgbClr val="000000"/>
                  </a:outerShdw>
                </a:effectLst>
              </a:defRPr>
            </a:pPr>
          </a:p>
          <a:p>
            <a:pPr marL="201866" indent="-201866" algn="ctr" defTabSz="621791">
              <a:spcBef>
                <a:spcPts val="400"/>
              </a:spcBef>
              <a:buSzTx/>
              <a:buFont typeface="Monotype Sorts"/>
              <a:buNone/>
              <a:defRPr sz="1360">
                <a:effectLst>
                  <a:outerShdw sx="100000" sy="100000" kx="0" ky="0" algn="b" rotWithShape="0" blurRad="8636" dist="17272" dir="2700000">
                    <a:srgbClr val="000000"/>
                  </a:outerShdw>
                </a:effectLst>
              </a:defRPr>
            </a:pPr>
            <a:r>
              <a:t>	</a:t>
            </a:r>
          </a:p>
          <a:p>
            <a:pPr marL="201866" indent="-201866" algn="ctr" defTabSz="621791">
              <a:spcBef>
                <a:spcPts val="400"/>
              </a:spcBef>
              <a:buSzTx/>
              <a:buFont typeface="Monotype Sorts"/>
              <a:buNone/>
              <a:defRPr sz="1360">
                <a:effectLst>
                  <a:outerShdw sx="100000" sy="100000" kx="0" ky="0" algn="b" rotWithShape="0" blurRad="8636" dist="17272" dir="2700000">
                    <a:srgbClr val="000000"/>
                  </a:outerShdw>
                </a:effectLst>
              </a:defRPr>
            </a:pPr>
            <a:r>
              <a:t>维持Feather的现有价格体系</a:t>
            </a:r>
          </a:p>
          <a:p>
            <a:pPr marL="201866" indent="-201866" algn="ctr" defTabSz="621791">
              <a:spcBef>
                <a:spcPts val="400"/>
              </a:spcBef>
              <a:buSzTx/>
              <a:buFont typeface="Monotype Sorts"/>
              <a:buNone/>
              <a:defRPr sz="1360">
                <a:effectLst>
                  <a:outerShdw sx="100000" sy="100000" kx="0" ky="0" algn="b" rotWithShape="0" blurRad="8636" dist="17272" dir="2700000">
                    <a:srgbClr val="000000"/>
                  </a:outerShdw>
                </a:effectLst>
              </a:defRPr>
            </a:pPr>
            <a:r>
              <a:t>	维持Sifone的非去屑产品对Rejoice的价格优势，将去屑产品的价格调整到与非去屑产品同等的价格水平上</a:t>
            </a:r>
          </a:p>
        </p:txBody>
      </p:sp>
      <p:sp>
        <p:nvSpPr>
          <p:cNvPr id="749" name="形状"/>
          <p:cNvSpPr/>
          <p:nvPr/>
        </p:nvSpPr>
        <p:spPr>
          <a:xfrm>
            <a:off x="4459287" y="2843212"/>
            <a:ext cx="139701" cy="474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0" name="企业经营数据类型及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企业经营数据类型及含义</a:t>
            </a:r>
          </a:p>
        </p:txBody>
      </p:sp>
      <p:sp>
        <p:nvSpPr>
          <p:cNvPr id="91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0144" indent="-270144" defTabSz="832104">
              <a:spcBef>
                <a:spcPts val="500"/>
              </a:spcBef>
              <a:buChar char=""/>
              <a:defRPr sz="1820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数据类型与含义</a:t>
            </a:r>
          </a:p>
          <a:p>
            <a:pPr lvl="1" marL="569182" indent="-195024" defTabSz="832104">
              <a:spcBef>
                <a:spcPts val="0"/>
              </a:spcBef>
              <a:buClr>
                <a:srgbClr val="009900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进货量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代理商进货量：代理商累计一段时间内的总体进货数量、金额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经销商进货量：经销商累计一段时间内的总体进货数量、金额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零售商进货量：零售商累计一段时间内的总体进货数量、金额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进货量的变动趋势</a:t>
            </a:r>
          </a:p>
          <a:p>
            <a:pPr lvl="3" marL="1193260" indent="-202247" defTabSz="832104">
              <a:spcBef>
                <a:spcPts val="0"/>
              </a:spcBef>
              <a:buClr>
                <a:srgbClr val="9900FF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连续增长率</a:t>
            </a:r>
          </a:p>
          <a:p>
            <a:pPr lvl="3" marL="1193260" indent="-202247" defTabSz="832104">
              <a:spcBef>
                <a:spcPts val="0"/>
              </a:spcBef>
              <a:buClr>
                <a:srgbClr val="9900FF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累计增长率</a:t>
            </a:r>
          </a:p>
          <a:p>
            <a:pPr lvl="3" marL="1193260" indent="-202247" defTabSz="832104">
              <a:spcBef>
                <a:spcPts val="0"/>
              </a:spcBef>
              <a:buClr>
                <a:srgbClr val="9900FF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同比增长率</a:t>
            </a:r>
          </a:p>
          <a:p>
            <a:pPr lvl="1" marL="569182" indent="-195024" defTabSz="832104">
              <a:spcBef>
                <a:spcPts val="0"/>
              </a:spcBef>
              <a:buClr>
                <a:srgbClr val="009900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价格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出厂价：厂家的销售价格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代理价：代理商的销售价格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经销价：经销商的销售价格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零售价：零售商的销售价格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利润空间与价格变动</a:t>
            </a:r>
          </a:p>
          <a:p>
            <a:pPr lvl="3" marL="1193260" indent="-202247" defTabSz="832104">
              <a:spcBef>
                <a:spcPts val="0"/>
              </a:spcBef>
              <a:buClr>
                <a:srgbClr val="9900FF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利润率：加成率与毛利率</a:t>
            </a:r>
          </a:p>
          <a:p>
            <a:pPr lvl="3" marL="1193260" indent="-202247" defTabSz="832104">
              <a:spcBef>
                <a:spcPts val="0"/>
              </a:spcBef>
              <a:buClr>
                <a:srgbClr val="9900FF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价格变动趋势与利润损失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52" name="铺货率与市场份额目标的设定 Sifone/Feather的市场份额与铺货率的关系：极强的相关性"/>
          <p:cNvSpPr txBox="1"/>
          <p:nvPr>
            <p:ph type="title"/>
          </p:nvPr>
        </p:nvSpPr>
        <p:spPr>
          <a:xfrm>
            <a:off x="12699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铺货率与市场份额目标的设定</a:t>
            </a:r>
            <a:br/>
            <a:r>
              <a:rPr sz="1548"/>
              <a:t>Sifone/Feather的市场份额与铺货率的关系：极强的相关性</a:t>
            </a:r>
          </a:p>
        </p:txBody>
      </p:sp>
      <p:sp>
        <p:nvSpPr>
          <p:cNvPr id="753" name="Sifone与Feather的地区市场份额与铺货率的关系"/>
          <p:cNvSpPr txBox="1"/>
          <p:nvPr/>
        </p:nvSpPr>
        <p:spPr>
          <a:xfrm>
            <a:off x="1485900" y="1519237"/>
            <a:ext cx="606673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Sifone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与</a:t>
            </a:r>
            <a:r>
              <a:t>Feather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的地区市场份额与铺货率的关系</a:t>
            </a:r>
          </a:p>
        </p:txBody>
      </p:sp>
      <p:sp>
        <p:nvSpPr>
          <p:cNvPr id="754" name="数值铺货率           数值铺货率"/>
          <p:cNvSpPr txBox="1"/>
          <p:nvPr/>
        </p:nvSpPr>
        <p:spPr>
          <a:xfrm>
            <a:off x="1454150" y="5465762"/>
            <a:ext cx="6797675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     数值铺货率</a:t>
            </a:r>
            <a:r>
              <a:t>		       		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数值铺货率</a:t>
            </a:r>
          </a:p>
        </p:txBody>
      </p:sp>
      <p:sp>
        <p:nvSpPr>
          <p:cNvPr id="755" name="销售量份额"/>
          <p:cNvSpPr txBox="1"/>
          <p:nvPr/>
        </p:nvSpPr>
        <p:spPr>
          <a:xfrm rot="16200000">
            <a:off x="-9525" y="4173537"/>
            <a:ext cx="1155700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销售量份额</a:t>
            </a:r>
          </a:p>
        </p:txBody>
      </p:sp>
      <p:sp>
        <p:nvSpPr>
          <p:cNvPr id="756" name="线条"/>
          <p:cNvSpPr/>
          <p:nvPr/>
        </p:nvSpPr>
        <p:spPr>
          <a:xfrm>
            <a:off x="1182687" y="3057525"/>
            <a:ext cx="1588" cy="192246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7" name="线条"/>
          <p:cNvSpPr/>
          <p:nvPr/>
        </p:nvSpPr>
        <p:spPr>
          <a:xfrm>
            <a:off x="1182687" y="4979987"/>
            <a:ext cx="33339" cy="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8" name="线条"/>
          <p:cNvSpPr/>
          <p:nvPr/>
        </p:nvSpPr>
        <p:spPr>
          <a:xfrm>
            <a:off x="1182687" y="4660900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9" name="线条"/>
          <p:cNvSpPr/>
          <p:nvPr/>
        </p:nvSpPr>
        <p:spPr>
          <a:xfrm>
            <a:off x="1182687" y="4337050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0" name="线条"/>
          <p:cNvSpPr/>
          <p:nvPr/>
        </p:nvSpPr>
        <p:spPr>
          <a:xfrm>
            <a:off x="1182687" y="4019550"/>
            <a:ext cx="33339" cy="0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1" name="线条"/>
          <p:cNvSpPr/>
          <p:nvPr/>
        </p:nvSpPr>
        <p:spPr>
          <a:xfrm>
            <a:off x="1182687" y="3700462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2" name="线条"/>
          <p:cNvSpPr/>
          <p:nvPr/>
        </p:nvSpPr>
        <p:spPr>
          <a:xfrm>
            <a:off x="1182687" y="3376612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3" name="线条"/>
          <p:cNvSpPr/>
          <p:nvPr/>
        </p:nvSpPr>
        <p:spPr>
          <a:xfrm>
            <a:off x="1182687" y="3057525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4" name="线条"/>
          <p:cNvSpPr/>
          <p:nvPr/>
        </p:nvSpPr>
        <p:spPr>
          <a:xfrm>
            <a:off x="1182687" y="4979987"/>
            <a:ext cx="2789239" cy="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5" name="线条"/>
          <p:cNvSpPr/>
          <p:nvPr/>
        </p:nvSpPr>
        <p:spPr>
          <a:xfrm flipV="1">
            <a:off x="1182687" y="4948237"/>
            <a:ext cx="1588" cy="317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6" name="线条"/>
          <p:cNvSpPr/>
          <p:nvPr/>
        </p:nvSpPr>
        <p:spPr>
          <a:xfrm flipV="1">
            <a:off x="1743075" y="4948237"/>
            <a:ext cx="1588" cy="317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7" name="线条"/>
          <p:cNvSpPr/>
          <p:nvPr/>
        </p:nvSpPr>
        <p:spPr>
          <a:xfrm flipV="1">
            <a:off x="2297112" y="4948237"/>
            <a:ext cx="1588" cy="317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8" name="线条"/>
          <p:cNvSpPr/>
          <p:nvPr/>
        </p:nvSpPr>
        <p:spPr>
          <a:xfrm flipV="1">
            <a:off x="2857500" y="4948237"/>
            <a:ext cx="1588" cy="317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9" name="线条"/>
          <p:cNvSpPr/>
          <p:nvPr/>
        </p:nvSpPr>
        <p:spPr>
          <a:xfrm flipV="1">
            <a:off x="3411537" y="4948237"/>
            <a:ext cx="1588" cy="317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0" name="线条"/>
          <p:cNvSpPr/>
          <p:nvPr/>
        </p:nvSpPr>
        <p:spPr>
          <a:xfrm flipV="1">
            <a:off x="3971925" y="4948237"/>
            <a:ext cx="1588" cy="317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1" name="形状"/>
          <p:cNvSpPr/>
          <p:nvPr/>
        </p:nvSpPr>
        <p:spPr>
          <a:xfrm>
            <a:off x="2054225" y="4381500"/>
            <a:ext cx="38101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2" name="形状"/>
          <p:cNvSpPr/>
          <p:nvPr/>
        </p:nvSpPr>
        <p:spPr>
          <a:xfrm>
            <a:off x="2165350" y="42037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3" name="形状"/>
          <p:cNvSpPr/>
          <p:nvPr/>
        </p:nvSpPr>
        <p:spPr>
          <a:xfrm>
            <a:off x="2278062" y="39370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4" name="形状"/>
          <p:cNvSpPr/>
          <p:nvPr/>
        </p:nvSpPr>
        <p:spPr>
          <a:xfrm>
            <a:off x="2278062" y="3840162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5" name="形状"/>
          <p:cNvSpPr/>
          <p:nvPr/>
        </p:nvSpPr>
        <p:spPr>
          <a:xfrm>
            <a:off x="2165350" y="398145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6" name="形状"/>
          <p:cNvSpPr/>
          <p:nvPr/>
        </p:nvSpPr>
        <p:spPr>
          <a:xfrm>
            <a:off x="2838450" y="3681412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7" name="形状"/>
          <p:cNvSpPr/>
          <p:nvPr/>
        </p:nvSpPr>
        <p:spPr>
          <a:xfrm>
            <a:off x="1941512" y="41656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8" name="形状"/>
          <p:cNvSpPr/>
          <p:nvPr/>
        </p:nvSpPr>
        <p:spPr>
          <a:xfrm>
            <a:off x="3175000" y="3700462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79" name="形状"/>
          <p:cNvSpPr/>
          <p:nvPr/>
        </p:nvSpPr>
        <p:spPr>
          <a:xfrm>
            <a:off x="3392487" y="3313112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0" name="形状"/>
          <p:cNvSpPr/>
          <p:nvPr/>
        </p:nvSpPr>
        <p:spPr>
          <a:xfrm>
            <a:off x="2949575" y="427355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1" name="形状"/>
          <p:cNvSpPr/>
          <p:nvPr/>
        </p:nvSpPr>
        <p:spPr>
          <a:xfrm>
            <a:off x="2054225" y="4464050"/>
            <a:ext cx="38101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2" name="形状"/>
          <p:cNvSpPr/>
          <p:nvPr/>
        </p:nvSpPr>
        <p:spPr>
          <a:xfrm>
            <a:off x="2165350" y="4738687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3" name="形状"/>
          <p:cNvSpPr/>
          <p:nvPr/>
        </p:nvSpPr>
        <p:spPr>
          <a:xfrm>
            <a:off x="1941512" y="43180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4" name="形状"/>
          <p:cNvSpPr/>
          <p:nvPr/>
        </p:nvSpPr>
        <p:spPr>
          <a:xfrm>
            <a:off x="2389187" y="393065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5" name="形状"/>
          <p:cNvSpPr/>
          <p:nvPr/>
        </p:nvSpPr>
        <p:spPr>
          <a:xfrm>
            <a:off x="2389187" y="42926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6" name="形状"/>
          <p:cNvSpPr/>
          <p:nvPr/>
        </p:nvSpPr>
        <p:spPr>
          <a:xfrm>
            <a:off x="1724025" y="4840287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7" name="形状"/>
          <p:cNvSpPr/>
          <p:nvPr/>
        </p:nvSpPr>
        <p:spPr>
          <a:xfrm>
            <a:off x="2614612" y="44450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8" name="形状"/>
          <p:cNvSpPr/>
          <p:nvPr/>
        </p:nvSpPr>
        <p:spPr>
          <a:xfrm>
            <a:off x="1941512" y="464185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9" name="形状"/>
          <p:cNvSpPr/>
          <p:nvPr/>
        </p:nvSpPr>
        <p:spPr>
          <a:xfrm>
            <a:off x="1941512" y="4692650"/>
            <a:ext cx="39688" cy="39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0" name="形状"/>
          <p:cNvSpPr/>
          <p:nvPr/>
        </p:nvSpPr>
        <p:spPr>
          <a:xfrm>
            <a:off x="1941512" y="462915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1" name="形状"/>
          <p:cNvSpPr/>
          <p:nvPr/>
        </p:nvSpPr>
        <p:spPr>
          <a:xfrm>
            <a:off x="2054225" y="3949700"/>
            <a:ext cx="38101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2" name="形状"/>
          <p:cNvSpPr/>
          <p:nvPr/>
        </p:nvSpPr>
        <p:spPr>
          <a:xfrm>
            <a:off x="1611312" y="4776787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3" name="形状"/>
          <p:cNvSpPr/>
          <p:nvPr/>
        </p:nvSpPr>
        <p:spPr>
          <a:xfrm>
            <a:off x="2054225" y="4711700"/>
            <a:ext cx="38101" cy="39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4" name="形状"/>
          <p:cNvSpPr/>
          <p:nvPr/>
        </p:nvSpPr>
        <p:spPr>
          <a:xfrm>
            <a:off x="2054225" y="4719637"/>
            <a:ext cx="38101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5" name="形状"/>
          <p:cNvSpPr/>
          <p:nvPr/>
        </p:nvSpPr>
        <p:spPr>
          <a:xfrm>
            <a:off x="1941512" y="462915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6" name="形状"/>
          <p:cNvSpPr/>
          <p:nvPr/>
        </p:nvSpPr>
        <p:spPr>
          <a:xfrm>
            <a:off x="1724025" y="4757737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7" name="形状"/>
          <p:cNvSpPr/>
          <p:nvPr/>
        </p:nvSpPr>
        <p:spPr>
          <a:xfrm>
            <a:off x="2278062" y="44704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8" name="形状"/>
          <p:cNvSpPr/>
          <p:nvPr/>
        </p:nvSpPr>
        <p:spPr>
          <a:xfrm>
            <a:off x="2838450" y="42037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9" name="形状"/>
          <p:cNvSpPr/>
          <p:nvPr/>
        </p:nvSpPr>
        <p:spPr>
          <a:xfrm>
            <a:off x="1835150" y="46228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00" name="形状"/>
          <p:cNvSpPr/>
          <p:nvPr/>
        </p:nvSpPr>
        <p:spPr>
          <a:xfrm>
            <a:off x="2054225" y="4699000"/>
            <a:ext cx="38101" cy="39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01" name="形状"/>
          <p:cNvSpPr/>
          <p:nvPr/>
        </p:nvSpPr>
        <p:spPr>
          <a:xfrm>
            <a:off x="2389187" y="4635500"/>
            <a:ext cx="39688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02" name="0"/>
          <p:cNvSpPr txBox="1"/>
          <p:nvPr/>
        </p:nvSpPr>
        <p:spPr>
          <a:xfrm>
            <a:off x="901700" y="484981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803" name="1"/>
          <p:cNvSpPr txBox="1"/>
          <p:nvPr/>
        </p:nvSpPr>
        <p:spPr>
          <a:xfrm>
            <a:off x="901700" y="453231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804" name="2"/>
          <p:cNvSpPr txBox="1"/>
          <p:nvPr/>
        </p:nvSpPr>
        <p:spPr>
          <a:xfrm>
            <a:off x="901700" y="420846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805" name="3"/>
          <p:cNvSpPr txBox="1"/>
          <p:nvPr/>
        </p:nvSpPr>
        <p:spPr>
          <a:xfrm>
            <a:off x="901700" y="3889375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806" name="4"/>
          <p:cNvSpPr txBox="1"/>
          <p:nvPr/>
        </p:nvSpPr>
        <p:spPr>
          <a:xfrm>
            <a:off x="901700" y="3571875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807" name="5"/>
          <p:cNvSpPr txBox="1"/>
          <p:nvPr/>
        </p:nvSpPr>
        <p:spPr>
          <a:xfrm>
            <a:off x="901700" y="324643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808" name="6"/>
          <p:cNvSpPr txBox="1"/>
          <p:nvPr/>
        </p:nvSpPr>
        <p:spPr>
          <a:xfrm>
            <a:off x="901700" y="292893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809" name="0"/>
          <p:cNvSpPr txBox="1"/>
          <p:nvPr/>
        </p:nvSpPr>
        <p:spPr>
          <a:xfrm>
            <a:off x="1157287" y="50688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810" name="5"/>
          <p:cNvSpPr txBox="1"/>
          <p:nvPr/>
        </p:nvSpPr>
        <p:spPr>
          <a:xfrm>
            <a:off x="1717675" y="506888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811" name="10"/>
          <p:cNvSpPr txBox="1"/>
          <p:nvPr/>
        </p:nvSpPr>
        <p:spPr>
          <a:xfrm>
            <a:off x="2244725" y="50688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812" name="15"/>
          <p:cNvSpPr txBox="1"/>
          <p:nvPr/>
        </p:nvSpPr>
        <p:spPr>
          <a:xfrm>
            <a:off x="2805112" y="50688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15</a:t>
            </a:r>
          </a:p>
        </p:txBody>
      </p:sp>
      <p:sp>
        <p:nvSpPr>
          <p:cNvPr id="813" name="20"/>
          <p:cNvSpPr txBox="1"/>
          <p:nvPr/>
        </p:nvSpPr>
        <p:spPr>
          <a:xfrm>
            <a:off x="3359150" y="50688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20</a:t>
            </a:r>
          </a:p>
        </p:txBody>
      </p:sp>
      <p:sp>
        <p:nvSpPr>
          <p:cNvPr id="814" name="25"/>
          <p:cNvSpPr txBox="1"/>
          <p:nvPr/>
        </p:nvSpPr>
        <p:spPr>
          <a:xfrm>
            <a:off x="3919537" y="50688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25</a:t>
            </a:r>
          </a:p>
        </p:txBody>
      </p:sp>
      <p:sp>
        <p:nvSpPr>
          <p:cNvPr id="815" name="线条"/>
          <p:cNvSpPr/>
          <p:nvPr/>
        </p:nvSpPr>
        <p:spPr>
          <a:xfrm>
            <a:off x="5230812" y="3013075"/>
            <a:ext cx="1" cy="194151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16" name="线条"/>
          <p:cNvSpPr/>
          <p:nvPr/>
        </p:nvSpPr>
        <p:spPr>
          <a:xfrm>
            <a:off x="5230812" y="4954587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17" name="线条"/>
          <p:cNvSpPr/>
          <p:nvPr/>
        </p:nvSpPr>
        <p:spPr>
          <a:xfrm>
            <a:off x="5230812" y="4568825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18" name="线条"/>
          <p:cNvSpPr/>
          <p:nvPr/>
        </p:nvSpPr>
        <p:spPr>
          <a:xfrm>
            <a:off x="5230812" y="4176712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19" name="线条"/>
          <p:cNvSpPr/>
          <p:nvPr/>
        </p:nvSpPr>
        <p:spPr>
          <a:xfrm>
            <a:off x="5230812" y="3790950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0" name="线条"/>
          <p:cNvSpPr/>
          <p:nvPr/>
        </p:nvSpPr>
        <p:spPr>
          <a:xfrm>
            <a:off x="5230812" y="3398837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1" name="线条"/>
          <p:cNvSpPr/>
          <p:nvPr/>
        </p:nvSpPr>
        <p:spPr>
          <a:xfrm>
            <a:off x="5230812" y="3013075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2" name="线条"/>
          <p:cNvSpPr/>
          <p:nvPr/>
        </p:nvSpPr>
        <p:spPr>
          <a:xfrm>
            <a:off x="5230812" y="4954587"/>
            <a:ext cx="2760664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3" name="线条"/>
          <p:cNvSpPr/>
          <p:nvPr/>
        </p:nvSpPr>
        <p:spPr>
          <a:xfrm flipV="1">
            <a:off x="5230812" y="4918074"/>
            <a:ext cx="1" cy="36514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4" name="线条"/>
          <p:cNvSpPr/>
          <p:nvPr/>
        </p:nvSpPr>
        <p:spPr>
          <a:xfrm flipV="1">
            <a:off x="5781675" y="4918074"/>
            <a:ext cx="1588" cy="36514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5" name="线条"/>
          <p:cNvSpPr/>
          <p:nvPr/>
        </p:nvSpPr>
        <p:spPr>
          <a:xfrm flipV="1">
            <a:off x="6334125" y="4918074"/>
            <a:ext cx="1588" cy="36514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6" name="线条"/>
          <p:cNvSpPr/>
          <p:nvPr/>
        </p:nvSpPr>
        <p:spPr>
          <a:xfrm flipV="1">
            <a:off x="6886575" y="4918074"/>
            <a:ext cx="1588" cy="36514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7" name="线条"/>
          <p:cNvSpPr/>
          <p:nvPr/>
        </p:nvSpPr>
        <p:spPr>
          <a:xfrm flipV="1">
            <a:off x="7439025" y="4918074"/>
            <a:ext cx="1588" cy="36514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8" name="线条"/>
          <p:cNvSpPr/>
          <p:nvPr/>
        </p:nvSpPr>
        <p:spPr>
          <a:xfrm flipV="1">
            <a:off x="7991475" y="4918074"/>
            <a:ext cx="1588" cy="36514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9" name="形状"/>
          <p:cNvSpPr/>
          <p:nvPr/>
        </p:nvSpPr>
        <p:spPr>
          <a:xfrm>
            <a:off x="5543550" y="4532312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0" name="形状"/>
          <p:cNvSpPr/>
          <p:nvPr/>
        </p:nvSpPr>
        <p:spPr>
          <a:xfrm>
            <a:off x="5649912" y="4264025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1" name="形状"/>
          <p:cNvSpPr/>
          <p:nvPr/>
        </p:nvSpPr>
        <p:spPr>
          <a:xfrm>
            <a:off x="6096000" y="4024312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2" name="形状"/>
          <p:cNvSpPr/>
          <p:nvPr/>
        </p:nvSpPr>
        <p:spPr>
          <a:xfrm>
            <a:off x="6096000" y="4460875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3" name="形状"/>
          <p:cNvSpPr/>
          <p:nvPr/>
        </p:nvSpPr>
        <p:spPr>
          <a:xfrm>
            <a:off x="6096000" y="3805237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4" name="形状"/>
          <p:cNvSpPr/>
          <p:nvPr/>
        </p:nvSpPr>
        <p:spPr>
          <a:xfrm>
            <a:off x="5429250" y="4598987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5" name="形状"/>
          <p:cNvSpPr/>
          <p:nvPr/>
        </p:nvSpPr>
        <p:spPr>
          <a:xfrm>
            <a:off x="5649912" y="4525962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6" name="形状"/>
          <p:cNvSpPr/>
          <p:nvPr/>
        </p:nvSpPr>
        <p:spPr>
          <a:xfrm>
            <a:off x="7086600" y="3333750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7" name="形状"/>
          <p:cNvSpPr/>
          <p:nvPr/>
        </p:nvSpPr>
        <p:spPr>
          <a:xfrm>
            <a:off x="7086600" y="3297237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8" name="形状"/>
          <p:cNvSpPr/>
          <p:nvPr/>
        </p:nvSpPr>
        <p:spPr>
          <a:xfrm>
            <a:off x="7419975" y="3529012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9" name="形状"/>
          <p:cNvSpPr/>
          <p:nvPr/>
        </p:nvSpPr>
        <p:spPr>
          <a:xfrm>
            <a:off x="5322887" y="4664075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0" name="形状"/>
          <p:cNvSpPr/>
          <p:nvPr/>
        </p:nvSpPr>
        <p:spPr>
          <a:xfrm>
            <a:off x="5210175" y="4895850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1" name="形状"/>
          <p:cNvSpPr/>
          <p:nvPr/>
        </p:nvSpPr>
        <p:spPr>
          <a:xfrm>
            <a:off x="5429250" y="4532312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2" name="形状"/>
          <p:cNvSpPr/>
          <p:nvPr/>
        </p:nvSpPr>
        <p:spPr>
          <a:xfrm>
            <a:off x="5543550" y="4394200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3" name="形状"/>
          <p:cNvSpPr/>
          <p:nvPr/>
        </p:nvSpPr>
        <p:spPr>
          <a:xfrm>
            <a:off x="5429250" y="4540250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4" name="形状"/>
          <p:cNvSpPr/>
          <p:nvPr/>
        </p:nvSpPr>
        <p:spPr>
          <a:xfrm>
            <a:off x="5322887" y="4895850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5" name="形状"/>
          <p:cNvSpPr/>
          <p:nvPr/>
        </p:nvSpPr>
        <p:spPr>
          <a:xfrm>
            <a:off x="5543550" y="4518025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6" name="形状"/>
          <p:cNvSpPr/>
          <p:nvPr/>
        </p:nvSpPr>
        <p:spPr>
          <a:xfrm>
            <a:off x="5322887" y="4838700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7" name="形状"/>
          <p:cNvSpPr/>
          <p:nvPr/>
        </p:nvSpPr>
        <p:spPr>
          <a:xfrm>
            <a:off x="5322887" y="4918075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8" name="形状"/>
          <p:cNvSpPr/>
          <p:nvPr/>
        </p:nvSpPr>
        <p:spPr>
          <a:xfrm>
            <a:off x="5322887" y="4816475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9" name="形状"/>
          <p:cNvSpPr/>
          <p:nvPr/>
        </p:nvSpPr>
        <p:spPr>
          <a:xfrm>
            <a:off x="5210175" y="4706937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0" name="形状"/>
          <p:cNvSpPr/>
          <p:nvPr/>
        </p:nvSpPr>
        <p:spPr>
          <a:xfrm>
            <a:off x="5210175" y="4779962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1" name="形状"/>
          <p:cNvSpPr/>
          <p:nvPr/>
        </p:nvSpPr>
        <p:spPr>
          <a:xfrm>
            <a:off x="5322887" y="4881562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2" name="形状"/>
          <p:cNvSpPr/>
          <p:nvPr/>
        </p:nvSpPr>
        <p:spPr>
          <a:xfrm>
            <a:off x="5322887" y="4816475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3" name="形状"/>
          <p:cNvSpPr/>
          <p:nvPr/>
        </p:nvSpPr>
        <p:spPr>
          <a:xfrm>
            <a:off x="5429250" y="4757737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4" name="形状"/>
          <p:cNvSpPr/>
          <p:nvPr/>
        </p:nvSpPr>
        <p:spPr>
          <a:xfrm>
            <a:off x="5322887" y="4889500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5" name="形状"/>
          <p:cNvSpPr/>
          <p:nvPr/>
        </p:nvSpPr>
        <p:spPr>
          <a:xfrm>
            <a:off x="5762625" y="4591050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6" name="形状"/>
          <p:cNvSpPr/>
          <p:nvPr/>
        </p:nvSpPr>
        <p:spPr>
          <a:xfrm>
            <a:off x="5649912" y="4554537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7" name="形状"/>
          <p:cNvSpPr/>
          <p:nvPr/>
        </p:nvSpPr>
        <p:spPr>
          <a:xfrm>
            <a:off x="5429250" y="4816475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8" name="形状"/>
          <p:cNvSpPr/>
          <p:nvPr/>
        </p:nvSpPr>
        <p:spPr>
          <a:xfrm>
            <a:off x="5649912" y="4686300"/>
            <a:ext cx="396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9" name="形状"/>
          <p:cNvSpPr/>
          <p:nvPr/>
        </p:nvSpPr>
        <p:spPr>
          <a:xfrm>
            <a:off x="5649912" y="4591050"/>
            <a:ext cx="3968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60" name="0"/>
          <p:cNvSpPr txBox="1"/>
          <p:nvPr/>
        </p:nvSpPr>
        <p:spPr>
          <a:xfrm>
            <a:off x="4929187" y="49037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861" name="2"/>
          <p:cNvSpPr txBox="1"/>
          <p:nvPr/>
        </p:nvSpPr>
        <p:spPr>
          <a:xfrm>
            <a:off x="4929187" y="4518025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862" name="4"/>
          <p:cNvSpPr txBox="1"/>
          <p:nvPr/>
        </p:nvSpPr>
        <p:spPr>
          <a:xfrm>
            <a:off x="4929187" y="4124325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863" name="6"/>
          <p:cNvSpPr txBox="1"/>
          <p:nvPr/>
        </p:nvSpPr>
        <p:spPr>
          <a:xfrm>
            <a:off x="4929187" y="3738562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864" name="8"/>
          <p:cNvSpPr txBox="1"/>
          <p:nvPr/>
        </p:nvSpPr>
        <p:spPr>
          <a:xfrm>
            <a:off x="4929187" y="3346450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8</a:t>
            </a:r>
          </a:p>
        </p:txBody>
      </p:sp>
      <p:sp>
        <p:nvSpPr>
          <p:cNvPr id="865" name="10"/>
          <p:cNvSpPr txBox="1"/>
          <p:nvPr/>
        </p:nvSpPr>
        <p:spPr>
          <a:xfrm>
            <a:off x="4786312" y="2962275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866" name="0"/>
          <p:cNvSpPr txBox="1"/>
          <p:nvPr/>
        </p:nvSpPr>
        <p:spPr>
          <a:xfrm>
            <a:off x="5202237" y="50561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867" name="5"/>
          <p:cNvSpPr txBox="1"/>
          <p:nvPr/>
        </p:nvSpPr>
        <p:spPr>
          <a:xfrm>
            <a:off x="5756275" y="505618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868" name="10"/>
          <p:cNvSpPr txBox="1"/>
          <p:nvPr/>
        </p:nvSpPr>
        <p:spPr>
          <a:xfrm>
            <a:off x="6280150" y="50561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869" name="15"/>
          <p:cNvSpPr txBox="1"/>
          <p:nvPr/>
        </p:nvSpPr>
        <p:spPr>
          <a:xfrm>
            <a:off x="6834187" y="50561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15</a:t>
            </a:r>
          </a:p>
        </p:txBody>
      </p:sp>
      <p:sp>
        <p:nvSpPr>
          <p:cNvPr id="870" name="20"/>
          <p:cNvSpPr txBox="1"/>
          <p:nvPr/>
        </p:nvSpPr>
        <p:spPr>
          <a:xfrm>
            <a:off x="7386637" y="50561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20</a:t>
            </a:r>
          </a:p>
        </p:txBody>
      </p:sp>
      <p:sp>
        <p:nvSpPr>
          <p:cNvPr id="871" name="25"/>
          <p:cNvSpPr txBox="1"/>
          <p:nvPr/>
        </p:nvSpPr>
        <p:spPr>
          <a:xfrm>
            <a:off x="7939087" y="506095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25</a:t>
            </a:r>
          </a:p>
        </p:txBody>
      </p:sp>
      <p:sp>
        <p:nvSpPr>
          <p:cNvPr id="872" name="Sifone             Feather"/>
          <p:cNvSpPr txBox="1"/>
          <p:nvPr/>
        </p:nvSpPr>
        <p:spPr>
          <a:xfrm>
            <a:off x="1639887" y="2189162"/>
            <a:ext cx="6030913" cy="656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</a:t>
            </a:r>
            <a:r>
              <a:rPr u="sng"/>
              <a:t>Sifone			</a:t>
            </a:r>
            <a:r>
              <a:t>          </a:t>
            </a:r>
            <a:r>
              <a:rPr u="sng"/>
              <a:t>Feather</a:t>
            </a:r>
            <a:endParaRPr sz="1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</p:txBody>
      </p:sp>
      <p:sp>
        <p:nvSpPr>
          <p:cNvPr id="873" name="销售量份额"/>
          <p:cNvSpPr txBox="1"/>
          <p:nvPr/>
        </p:nvSpPr>
        <p:spPr>
          <a:xfrm rot="16200000">
            <a:off x="3976687" y="4156075"/>
            <a:ext cx="1155701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销售量份额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76" name="铺货率与市场份额目标的设定 Sifone/Feather的市场份额预估：铺货率的提升带来市场份额的增长"/>
          <p:cNvSpPr txBox="1"/>
          <p:nvPr>
            <p:ph type="title"/>
          </p:nvPr>
        </p:nvSpPr>
        <p:spPr>
          <a:xfrm>
            <a:off x="12699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铺货率与市场份额目标的设定</a:t>
            </a:r>
            <a:br/>
            <a:r>
              <a:rPr sz="1548"/>
              <a:t>Sifone/Feather的市场份额预估：铺货率的提升带来市场份额的增长</a:t>
            </a:r>
          </a:p>
        </p:txBody>
      </p:sp>
      <p:sp>
        <p:nvSpPr>
          <p:cNvPr id="877" name="销售量份额的预估"/>
          <p:cNvSpPr txBox="1"/>
          <p:nvPr/>
        </p:nvSpPr>
        <p:spPr>
          <a:xfrm>
            <a:off x="3621087" y="1519237"/>
            <a:ext cx="275590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销售量份额的预估</a:t>
            </a:r>
            <a:r>
              <a:t>	</a:t>
            </a:r>
          </a:p>
        </p:txBody>
      </p:sp>
      <p:sp>
        <p:nvSpPr>
          <p:cNvPr id="878" name="Sifone             Feather"/>
          <p:cNvSpPr txBox="1"/>
          <p:nvPr/>
        </p:nvSpPr>
        <p:spPr>
          <a:xfrm>
            <a:off x="1639887" y="1985962"/>
            <a:ext cx="6030913" cy="656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</a:t>
            </a:r>
            <a:r>
              <a:rPr u="sng"/>
              <a:t>Sifone			</a:t>
            </a:r>
            <a:r>
              <a:t>          </a:t>
            </a:r>
            <a:r>
              <a:rPr u="sng"/>
              <a:t>Feather</a:t>
            </a:r>
            <a:endParaRPr sz="1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</p:txBody>
      </p:sp>
      <p:sp>
        <p:nvSpPr>
          <p:cNvPr id="879" name="线条"/>
          <p:cNvSpPr/>
          <p:nvPr/>
        </p:nvSpPr>
        <p:spPr>
          <a:xfrm>
            <a:off x="1204912" y="2593975"/>
            <a:ext cx="1588" cy="19446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0" name="线条"/>
          <p:cNvSpPr/>
          <p:nvPr/>
        </p:nvSpPr>
        <p:spPr>
          <a:xfrm>
            <a:off x="1204912" y="4538662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1" name="线条"/>
          <p:cNvSpPr/>
          <p:nvPr/>
        </p:nvSpPr>
        <p:spPr>
          <a:xfrm>
            <a:off x="1204912" y="4152900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2" name="线条"/>
          <p:cNvSpPr/>
          <p:nvPr/>
        </p:nvSpPr>
        <p:spPr>
          <a:xfrm>
            <a:off x="1204912" y="3759200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3" name="线条"/>
          <p:cNvSpPr/>
          <p:nvPr/>
        </p:nvSpPr>
        <p:spPr>
          <a:xfrm>
            <a:off x="1204912" y="3373437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4" name="线条"/>
          <p:cNvSpPr/>
          <p:nvPr/>
        </p:nvSpPr>
        <p:spPr>
          <a:xfrm>
            <a:off x="1204912" y="2979737"/>
            <a:ext cx="33339" cy="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5" name="线条"/>
          <p:cNvSpPr/>
          <p:nvPr/>
        </p:nvSpPr>
        <p:spPr>
          <a:xfrm>
            <a:off x="1204912" y="2593975"/>
            <a:ext cx="33339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6" name="线条"/>
          <p:cNvSpPr/>
          <p:nvPr/>
        </p:nvSpPr>
        <p:spPr>
          <a:xfrm>
            <a:off x="1204912" y="4538662"/>
            <a:ext cx="2774951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7" name="线条"/>
          <p:cNvSpPr/>
          <p:nvPr/>
        </p:nvSpPr>
        <p:spPr>
          <a:xfrm flipV="1">
            <a:off x="1204912" y="4494212"/>
            <a:ext cx="1588" cy="444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8" name="线条"/>
          <p:cNvSpPr/>
          <p:nvPr/>
        </p:nvSpPr>
        <p:spPr>
          <a:xfrm flipV="1">
            <a:off x="1762125" y="4494212"/>
            <a:ext cx="1588" cy="444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9" name="线条"/>
          <p:cNvSpPr/>
          <p:nvPr/>
        </p:nvSpPr>
        <p:spPr>
          <a:xfrm flipV="1">
            <a:off x="2314575" y="4494212"/>
            <a:ext cx="0" cy="444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0" name="线条"/>
          <p:cNvSpPr/>
          <p:nvPr/>
        </p:nvSpPr>
        <p:spPr>
          <a:xfrm flipV="1">
            <a:off x="2871787" y="4494212"/>
            <a:ext cx="1588" cy="444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1" name="线条"/>
          <p:cNvSpPr/>
          <p:nvPr/>
        </p:nvSpPr>
        <p:spPr>
          <a:xfrm flipV="1">
            <a:off x="3422650" y="4494212"/>
            <a:ext cx="1588" cy="444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2" name="线条"/>
          <p:cNvSpPr/>
          <p:nvPr/>
        </p:nvSpPr>
        <p:spPr>
          <a:xfrm flipV="1">
            <a:off x="3979862" y="4494212"/>
            <a:ext cx="1588" cy="4445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3" name="形状"/>
          <p:cNvSpPr/>
          <p:nvPr/>
        </p:nvSpPr>
        <p:spPr>
          <a:xfrm>
            <a:off x="1185862" y="451326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94" name="形状"/>
          <p:cNvSpPr/>
          <p:nvPr/>
        </p:nvSpPr>
        <p:spPr>
          <a:xfrm>
            <a:off x="1296987" y="442436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95" name="形状"/>
          <p:cNvSpPr/>
          <p:nvPr/>
        </p:nvSpPr>
        <p:spPr>
          <a:xfrm>
            <a:off x="1408112" y="4337050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96" name="形状"/>
          <p:cNvSpPr/>
          <p:nvPr/>
        </p:nvSpPr>
        <p:spPr>
          <a:xfrm>
            <a:off x="1520825" y="4249737"/>
            <a:ext cx="38101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97" name="形状"/>
          <p:cNvSpPr/>
          <p:nvPr/>
        </p:nvSpPr>
        <p:spPr>
          <a:xfrm>
            <a:off x="1631950" y="4162425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98" name="形状"/>
          <p:cNvSpPr/>
          <p:nvPr/>
        </p:nvSpPr>
        <p:spPr>
          <a:xfrm>
            <a:off x="1743075" y="4083050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99" name="形状"/>
          <p:cNvSpPr/>
          <p:nvPr/>
        </p:nvSpPr>
        <p:spPr>
          <a:xfrm>
            <a:off x="1854200" y="4003675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0" name="形状"/>
          <p:cNvSpPr/>
          <p:nvPr/>
        </p:nvSpPr>
        <p:spPr>
          <a:xfrm>
            <a:off x="1958975" y="392588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1" name="形状"/>
          <p:cNvSpPr/>
          <p:nvPr/>
        </p:nvSpPr>
        <p:spPr>
          <a:xfrm>
            <a:off x="2071687" y="384651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2" name="形状"/>
          <p:cNvSpPr/>
          <p:nvPr/>
        </p:nvSpPr>
        <p:spPr>
          <a:xfrm>
            <a:off x="2182812" y="376713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3" name="形状"/>
          <p:cNvSpPr/>
          <p:nvPr/>
        </p:nvSpPr>
        <p:spPr>
          <a:xfrm>
            <a:off x="2293937" y="369728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4" name="形状"/>
          <p:cNvSpPr/>
          <p:nvPr/>
        </p:nvSpPr>
        <p:spPr>
          <a:xfrm>
            <a:off x="2405062" y="3619500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5" name="形状"/>
          <p:cNvSpPr/>
          <p:nvPr/>
        </p:nvSpPr>
        <p:spPr>
          <a:xfrm>
            <a:off x="2517775" y="3548062"/>
            <a:ext cx="38101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6" name="形状"/>
          <p:cNvSpPr/>
          <p:nvPr/>
        </p:nvSpPr>
        <p:spPr>
          <a:xfrm>
            <a:off x="2628900" y="347821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7" name="形状"/>
          <p:cNvSpPr/>
          <p:nvPr/>
        </p:nvSpPr>
        <p:spPr>
          <a:xfrm>
            <a:off x="2740025" y="340836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8" name="形状"/>
          <p:cNvSpPr/>
          <p:nvPr/>
        </p:nvSpPr>
        <p:spPr>
          <a:xfrm>
            <a:off x="2851150" y="3346450"/>
            <a:ext cx="39688" cy="53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09" name="形状"/>
          <p:cNvSpPr/>
          <p:nvPr/>
        </p:nvSpPr>
        <p:spPr>
          <a:xfrm>
            <a:off x="2963862" y="3276600"/>
            <a:ext cx="38101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0" name="形状"/>
          <p:cNvSpPr/>
          <p:nvPr/>
        </p:nvSpPr>
        <p:spPr>
          <a:xfrm>
            <a:off x="3074987" y="3216275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1" name="形状"/>
          <p:cNvSpPr/>
          <p:nvPr/>
        </p:nvSpPr>
        <p:spPr>
          <a:xfrm>
            <a:off x="3186112" y="315436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2" name="形状"/>
          <p:cNvSpPr/>
          <p:nvPr/>
        </p:nvSpPr>
        <p:spPr>
          <a:xfrm>
            <a:off x="3290887" y="3092450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3" name="形状"/>
          <p:cNvSpPr/>
          <p:nvPr/>
        </p:nvSpPr>
        <p:spPr>
          <a:xfrm>
            <a:off x="3403600" y="3032125"/>
            <a:ext cx="38101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4" name="形状"/>
          <p:cNvSpPr/>
          <p:nvPr/>
        </p:nvSpPr>
        <p:spPr>
          <a:xfrm>
            <a:off x="3514725" y="297021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5" name="形状"/>
          <p:cNvSpPr/>
          <p:nvPr/>
        </p:nvSpPr>
        <p:spPr>
          <a:xfrm>
            <a:off x="3625850" y="2917825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6" name="形状"/>
          <p:cNvSpPr/>
          <p:nvPr/>
        </p:nvSpPr>
        <p:spPr>
          <a:xfrm>
            <a:off x="3736975" y="285591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7" name="形状"/>
          <p:cNvSpPr/>
          <p:nvPr/>
        </p:nvSpPr>
        <p:spPr>
          <a:xfrm>
            <a:off x="3849687" y="2803525"/>
            <a:ext cx="38101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8" name="形状"/>
          <p:cNvSpPr/>
          <p:nvPr/>
        </p:nvSpPr>
        <p:spPr>
          <a:xfrm>
            <a:off x="3960812" y="275113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19" name="线条"/>
          <p:cNvSpPr/>
          <p:nvPr/>
        </p:nvSpPr>
        <p:spPr>
          <a:xfrm>
            <a:off x="5219700" y="2609850"/>
            <a:ext cx="1588" cy="191293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0" name="线条"/>
          <p:cNvSpPr/>
          <p:nvPr/>
        </p:nvSpPr>
        <p:spPr>
          <a:xfrm>
            <a:off x="5219700" y="4522787"/>
            <a:ext cx="33338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1" name="线条"/>
          <p:cNvSpPr/>
          <p:nvPr/>
        </p:nvSpPr>
        <p:spPr>
          <a:xfrm>
            <a:off x="5219700" y="4143375"/>
            <a:ext cx="33338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2" name="线条"/>
          <p:cNvSpPr/>
          <p:nvPr/>
        </p:nvSpPr>
        <p:spPr>
          <a:xfrm>
            <a:off x="5219700" y="3756025"/>
            <a:ext cx="33338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3" name="线条"/>
          <p:cNvSpPr/>
          <p:nvPr/>
        </p:nvSpPr>
        <p:spPr>
          <a:xfrm>
            <a:off x="5219700" y="3376612"/>
            <a:ext cx="33338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4" name="线条"/>
          <p:cNvSpPr/>
          <p:nvPr/>
        </p:nvSpPr>
        <p:spPr>
          <a:xfrm>
            <a:off x="5219700" y="2989262"/>
            <a:ext cx="33338" cy="1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5" name="线条"/>
          <p:cNvSpPr/>
          <p:nvPr/>
        </p:nvSpPr>
        <p:spPr>
          <a:xfrm>
            <a:off x="5219700" y="2609850"/>
            <a:ext cx="33338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6" name="线条"/>
          <p:cNvSpPr/>
          <p:nvPr/>
        </p:nvSpPr>
        <p:spPr>
          <a:xfrm>
            <a:off x="5219700" y="4522787"/>
            <a:ext cx="2809875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7" name="线条"/>
          <p:cNvSpPr/>
          <p:nvPr/>
        </p:nvSpPr>
        <p:spPr>
          <a:xfrm flipV="1">
            <a:off x="5219700" y="4479925"/>
            <a:ext cx="1588" cy="4286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8" name="线条"/>
          <p:cNvSpPr/>
          <p:nvPr/>
        </p:nvSpPr>
        <p:spPr>
          <a:xfrm flipV="1">
            <a:off x="5781675" y="4479925"/>
            <a:ext cx="1588" cy="4286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9" name="线条"/>
          <p:cNvSpPr/>
          <p:nvPr/>
        </p:nvSpPr>
        <p:spPr>
          <a:xfrm flipV="1">
            <a:off x="6343650" y="4479925"/>
            <a:ext cx="1588" cy="4286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0" name="线条"/>
          <p:cNvSpPr/>
          <p:nvPr/>
        </p:nvSpPr>
        <p:spPr>
          <a:xfrm flipV="1">
            <a:off x="6905625" y="4479925"/>
            <a:ext cx="1588" cy="4286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1" name="线条"/>
          <p:cNvSpPr/>
          <p:nvPr/>
        </p:nvSpPr>
        <p:spPr>
          <a:xfrm flipV="1">
            <a:off x="7467600" y="4479925"/>
            <a:ext cx="1588" cy="4286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2" name="线条"/>
          <p:cNvSpPr/>
          <p:nvPr/>
        </p:nvSpPr>
        <p:spPr>
          <a:xfrm flipV="1">
            <a:off x="8029575" y="4479925"/>
            <a:ext cx="1588" cy="42863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3" name="形状"/>
          <p:cNvSpPr/>
          <p:nvPr/>
        </p:nvSpPr>
        <p:spPr>
          <a:xfrm>
            <a:off x="5199062" y="4497387"/>
            <a:ext cx="41276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4" name="形状"/>
          <p:cNvSpPr/>
          <p:nvPr/>
        </p:nvSpPr>
        <p:spPr>
          <a:xfrm>
            <a:off x="5314950" y="4419600"/>
            <a:ext cx="39688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5" name="形状"/>
          <p:cNvSpPr/>
          <p:nvPr/>
        </p:nvSpPr>
        <p:spPr>
          <a:xfrm>
            <a:off x="5422900" y="4341812"/>
            <a:ext cx="41275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6" name="形状"/>
          <p:cNvSpPr/>
          <p:nvPr/>
        </p:nvSpPr>
        <p:spPr>
          <a:xfrm>
            <a:off x="5537200" y="4264025"/>
            <a:ext cx="41275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7" name="形状"/>
          <p:cNvSpPr/>
          <p:nvPr/>
        </p:nvSpPr>
        <p:spPr>
          <a:xfrm>
            <a:off x="5646737" y="418623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8" name="形状"/>
          <p:cNvSpPr/>
          <p:nvPr/>
        </p:nvSpPr>
        <p:spPr>
          <a:xfrm>
            <a:off x="5761037" y="4117975"/>
            <a:ext cx="41276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9" name="形状"/>
          <p:cNvSpPr/>
          <p:nvPr/>
        </p:nvSpPr>
        <p:spPr>
          <a:xfrm>
            <a:off x="5876925" y="404018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0" name="形状"/>
          <p:cNvSpPr/>
          <p:nvPr/>
        </p:nvSpPr>
        <p:spPr>
          <a:xfrm>
            <a:off x="5984875" y="3971925"/>
            <a:ext cx="41275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1" name="形状"/>
          <p:cNvSpPr/>
          <p:nvPr/>
        </p:nvSpPr>
        <p:spPr>
          <a:xfrm>
            <a:off x="6099175" y="3902075"/>
            <a:ext cx="41275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2" name="形状"/>
          <p:cNvSpPr/>
          <p:nvPr/>
        </p:nvSpPr>
        <p:spPr>
          <a:xfrm>
            <a:off x="6208712" y="3833812"/>
            <a:ext cx="39688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3" name="形状"/>
          <p:cNvSpPr/>
          <p:nvPr/>
        </p:nvSpPr>
        <p:spPr>
          <a:xfrm>
            <a:off x="6323012" y="3763962"/>
            <a:ext cx="41276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4" name="形状"/>
          <p:cNvSpPr/>
          <p:nvPr/>
        </p:nvSpPr>
        <p:spPr>
          <a:xfrm>
            <a:off x="6438900" y="370363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5" name="形状"/>
          <p:cNvSpPr/>
          <p:nvPr/>
        </p:nvSpPr>
        <p:spPr>
          <a:xfrm>
            <a:off x="6546850" y="3635375"/>
            <a:ext cx="39688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6" name="形状"/>
          <p:cNvSpPr/>
          <p:nvPr/>
        </p:nvSpPr>
        <p:spPr>
          <a:xfrm>
            <a:off x="6661150" y="3575050"/>
            <a:ext cx="41275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7" name="形状"/>
          <p:cNvSpPr/>
          <p:nvPr/>
        </p:nvSpPr>
        <p:spPr>
          <a:xfrm>
            <a:off x="6770687" y="3514725"/>
            <a:ext cx="39688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8" name="形状"/>
          <p:cNvSpPr/>
          <p:nvPr/>
        </p:nvSpPr>
        <p:spPr>
          <a:xfrm>
            <a:off x="6884987" y="3454400"/>
            <a:ext cx="41276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9" name="形状"/>
          <p:cNvSpPr/>
          <p:nvPr/>
        </p:nvSpPr>
        <p:spPr>
          <a:xfrm>
            <a:off x="7000875" y="3402012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0" name="形状"/>
          <p:cNvSpPr/>
          <p:nvPr/>
        </p:nvSpPr>
        <p:spPr>
          <a:xfrm>
            <a:off x="7108825" y="334168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1" name="形状"/>
          <p:cNvSpPr/>
          <p:nvPr/>
        </p:nvSpPr>
        <p:spPr>
          <a:xfrm>
            <a:off x="7223125" y="3281362"/>
            <a:ext cx="41275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2" name="形状"/>
          <p:cNvSpPr/>
          <p:nvPr/>
        </p:nvSpPr>
        <p:spPr>
          <a:xfrm>
            <a:off x="7332662" y="3230562"/>
            <a:ext cx="39688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3" name="形状"/>
          <p:cNvSpPr/>
          <p:nvPr/>
        </p:nvSpPr>
        <p:spPr>
          <a:xfrm>
            <a:off x="7446962" y="3178175"/>
            <a:ext cx="41276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4" name="形状"/>
          <p:cNvSpPr/>
          <p:nvPr/>
        </p:nvSpPr>
        <p:spPr>
          <a:xfrm>
            <a:off x="7562850" y="312578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5" name="形状"/>
          <p:cNvSpPr/>
          <p:nvPr/>
        </p:nvSpPr>
        <p:spPr>
          <a:xfrm>
            <a:off x="7670800" y="3074987"/>
            <a:ext cx="39688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6" name="形状"/>
          <p:cNvSpPr/>
          <p:nvPr/>
        </p:nvSpPr>
        <p:spPr>
          <a:xfrm>
            <a:off x="7785100" y="3022600"/>
            <a:ext cx="41275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7" name="形状"/>
          <p:cNvSpPr/>
          <p:nvPr/>
        </p:nvSpPr>
        <p:spPr>
          <a:xfrm>
            <a:off x="7894637" y="2979737"/>
            <a:ext cx="39688" cy="52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8" name="形状"/>
          <p:cNvSpPr/>
          <p:nvPr/>
        </p:nvSpPr>
        <p:spPr>
          <a:xfrm>
            <a:off x="8008937" y="2928937"/>
            <a:ext cx="41276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000080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9" name="0"/>
          <p:cNvSpPr txBox="1"/>
          <p:nvPr/>
        </p:nvSpPr>
        <p:spPr>
          <a:xfrm>
            <a:off x="1157287" y="46243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960" name="5"/>
          <p:cNvSpPr txBox="1"/>
          <p:nvPr/>
        </p:nvSpPr>
        <p:spPr>
          <a:xfrm>
            <a:off x="1717675" y="462438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961" name="10"/>
          <p:cNvSpPr txBox="1"/>
          <p:nvPr/>
        </p:nvSpPr>
        <p:spPr>
          <a:xfrm>
            <a:off x="2244725" y="46243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962" name="15"/>
          <p:cNvSpPr txBox="1"/>
          <p:nvPr/>
        </p:nvSpPr>
        <p:spPr>
          <a:xfrm>
            <a:off x="2805112" y="46243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15</a:t>
            </a:r>
          </a:p>
        </p:txBody>
      </p:sp>
      <p:sp>
        <p:nvSpPr>
          <p:cNvPr id="963" name="20"/>
          <p:cNvSpPr txBox="1"/>
          <p:nvPr/>
        </p:nvSpPr>
        <p:spPr>
          <a:xfrm>
            <a:off x="3359150" y="46243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20</a:t>
            </a:r>
          </a:p>
        </p:txBody>
      </p:sp>
      <p:sp>
        <p:nvSpPr>
          <p:cNvPr id="964" name="25"/>
          <p:cNvSpPr txBox="1"/>
          <p:nvPr/>
        </p:nvSpPr>
        <p:spPr>
          <a:xfrm>
            <a:off x="3919537" y="46243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25</a:t>
            </a:r>
          </a:p>
        </p:txBody>
      </p:sp>
      <p:sp>
        <p:nvSpPr>
          <p:cNvPr id="965" name="0"/>
          <p:cNvSpPr txBox="1"/>
          <p:nvPr/>
        </p:nvSpPr>
        <p:spPr>
          <a:xfrm>
            <a:off x="5202237" y="46116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966" name="5"/>
          <p:cNvSpPr txBox="1"/>
          <p:nvPr/>
        </p:nvSpPr>
        <p:spPr>
          <a:xfrm>
            <a:off x="5756275" y="461168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967" name="10"/>
          <p:cNvSpPr txBox="1"/>
          <p:nvPr/>
        </p:nvSpPr>
        <p:spPr>
          <a:xfrm>
            <a:off x="6280150" y="4611687"/>
            <a:ext cx="323478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968" name="15"/>
          <p:cNvSpPr txBox="1"/>
          <p:nvPr/>
        </p:nvSpPr>
        <p:spPr>
          <a:xfrm>
            <a:off x="6834187" y="46116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15</a:t>
            </a:r>
          </a:p>
        </p:txBody>
      </p:sp>
      <p:sp>
        <p:nvSpPr>
          <p:cNvPr id="969" name="20"/>
          <p:cNvSpPr txBox="1"/>
          <p:nvPr/>
        </p:nvSpPr>
        <p:spPr>
          <a:xfrm>
            <a:off x="7386637" y="4611687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20</a:t>
            </a:r>
          </a:p>
        </p:txBody>
      </p:sp>
      <p:sp>
        <p:nvSpPr>
          <p:cNvPr id="970" name="25"/>
          <p:cNvSpPr txBox="1"/>
          <p:nvPr/>
        </p:nvSpPr>
        <p:spPr>
          <a:xfrm>
            <a:off x="7939087" y="4616450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25</a:t>
            </a:r>
          </a:p>
        </p:txBody>
      </p:sp>
      <p:sp>
        <p:nvSpPr>
          <p:cNvPr id="971" name="0"/>
          <p:cNvSpPr txBox="1"/>
          <p:nvPr/>
        </p:nvSpPr>
        <p:spPr>
          <a:xfrm>
            <a:off x="4929187" y="4459287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972" name="2"/>
          <p:cNvSpPr txBox="1"/>
          <p:nvPr/>
        </p:nvSpPr>
        <p:spPr>
          <a:xfrm>
            <a:off x="4929187" y="4073525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973" name="4"/>
          <p:cNvSpPr txBox="1"/>
          <p:nvPr/>
        </p:nvSpPr>
        <p:spPr>
          <a:xfrm>
            <a:off x="4929187" y="3679825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974" name="6"/>
          <p:cNvSpPr txBox="1"/>
          <p:nvPr/>
        </p:nvSpPr>
        <p:spPr>
          <a:xfrm>
            <a:off x="4929187" y="3294062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975" name="8"/>
          <p:cNvSpPr txBox="1"/>
          <p:nvPr/>
        </p:nvSpPr>
        <p:spPr>
          <a:xfrm>
            <a:off x="4929187" y="2901950"/>
            <a:ext cx="168090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8</a:t>
            </a:r>
          </a:p>
        </p:txBody>
      </p:sp>
      <p:sp>
        <p:nvSpPr>
          <p:cNvPr id="976" name="10"/>
          <p:cNvSpPr txBox="1"/>
          <p:nvPr/>
        </p:nvSpPr>
        <p:spPr>
          <a:xfrm>
            <a:off x="4786312" y="2517775"/>
            <a:ext cx="32347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10</a:t>
            </a:r>
          </a:p>
        </p:txBody>
      </p:sp>
      <p:sp>
        <p:nvSpPr>
          <p:cNvPr id="977" name="0"/>
          <p:cNvSpPr txBox="1"/>
          <p:nvPr/>
        </p:nvSpPr>
        <p:spPr>
          <a:xfrm>
            <a:off x="901700" y="440531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978" name="1"/>
          <p:cNvSpPr txBox="1"/>
          <p:nvPr/>
        </p:nvSpPr>
        <p:spPr>
          <a:xfrm>
            <a:off x="901700" y="408781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979" name="2"/>
          <p:cNvSpPr txBox="1"/>
          <p:nvPr/>
        </p:nvSpPr>
        <p:spPr>
          <a:xfrm>
            <a:off x="901700" y="376396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980" name="3"/>
          <p:cNvSpPr txBox="1"/>
          <p:nvPr/>
        </p:nvSpPr>
        <p:spPr>
          <a:xfrm>
            <a:off x="901700" y="3444875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981" name="4"/>
          <p:cNvSpPr txBox="1"/>
          <p:nvPr/>
        </p:nvSpPr>
        <p:spPr>
          <a:xfrm>
            <a:off x="901700" y="3127375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982" name="5"/>
          <p:cNvSpPr txBox="1"/>
          <p:nvPr/>
        </p:nvSpPr>
        <p:spPr>
          <a:xfrm>
            <a:off x="901700" y="280193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983" name="6"/>
          <p:cNvSpPr txBox="1"/>
          <p:nvPr/>
        </p:nvSpPr>
        <p:spPr>
          <a:xfrm>
            <a:off x="901700" y="2484437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984" name="数值铺货率           数值铺货率"/>
          <p:cNvSpPr txBox="1"/>
          <p:nvPr/>
        </p:nvSpPr>
        <p:spPr>
          <a:xfrm>
            <a:off x="1309687" y="5010150"/>
            <a:ext cx="6797676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     数值铺货率</a:t>
            </a:r>
            <a:r>
              <a:t>		       		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数值铺货率</a:t>
            </a:r>
          </a:p>
        </p:txBody>
      </p:sp>
      <p:sp>
        <p:nvSpPr>
          <p:cNvPr id="985" name="销售量份额"/>
          <p:cNvSpPr txBox="1"/>
          <p:nvPr/>
        </p:nvSpPr>
        <p:spPr>
          <a:xfrm rot="16200000">
            <a:off x="-7938" y="3392487"/>
            <a:ext cx="1155701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销售量份额</a:t>
            </a:r>
          </a:p>
        </p:txBody>
      </p:sp>
      <p:sp>
        <p:nvSpPr>
          <p:cNvPr id="986" name="销售量份额"/>
          <p:cNvSpPr txBox="1"/>
          <p:nvPr/>
        </p:nvSpPr>
        <p:spPr>
          <a:xfrm rot="16200000">
            <a:off x="4067175" y="3389312"/>
            <a:ext cx="1155700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销售量份额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89" name="铺货率与市场份额目标的设定 Sifone/Feather的铺货率目标：以Rejoice的市场表现作为参考"/>
          <p:cNvSpPr txBox="1"/>
          <p:nvPr>
            <p:ph type="title"/>
          </p:nvPr>
        </p:nvSpPr>
        <p:spPr>
          <a:xfrm>
            <a:off x="12699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铺货率与市场份额目标的设定</a:t>
            </a:r>
            <a:br/>
            <a:r>
              <a:rPr sz="1548"/>
              <a:t>Sifone/Feather的铺货率目标：以Rejoice的市场表现作为参考</a:t>
            </a:r>
          </a:p>
        </p:txBody>
      </p:sp>
      <p:sp>
        <p:nvSpPr>
          <p:cNvPr id="990" name="总体市场品牌数值铺货率…"/>
          <p:cNvSpPr txBox="1"/>
          <p:nvPr/>
        </p:nvSpPr>
        <p:spPr>
          <a:xfrm>
            <a:off x="400050" y="1519237"/>
            <a:ext cx="8437563" cy="3638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                                总体市场品牌数值铺货率</a:t>
            </a:r>
            <a:endParaRPr sz="1200"/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     Rejoice	 Rejoice        Sifone	    Feather</a:t>
            </a:r>
          </a:p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               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瓶装</a:t>
            </a:r>
            <a:r>
              <a:t> +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袋装</a:t>
            </a:r>
            <a:r>
              <a:t>) 	  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瓶装</a:t>
            </a:r>
            <a:r>
              <a:t>)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总体市场	</a:t>
            </a:r>
            <a:r>
              <a:t>        60        	     19        	  8                 3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超市百货	</a:t>
            </a:r>
            <a:r>
              <a:t>         86                78               51               39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杂货店</a:t>
            </a:r>
            <a:r>
              <a:t>  	         72                16                6                 2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其他</a:t>
            </a:r>
            <a:r>
              <a:t>        	         38                21                9                 4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93" name="铺货率与市场份额目标的设定 Sifone的市场份额预估：目标铺货率的达成将带来4%的市场份额"/>
          <p:cNvSpPr txBox="1"/>
          <p:nvPr>
            <p:ph type="title"/>
          </p:nvPr>
        </p:nvSpPr>
        <p:spPr>
          <a:xfrm>
            <a:off x="12699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铺货率与市场份额目标的设定</a:t>
            </a:r>
            <a:br/>
            <a:r>
              <a:rPr sz="1548"/>
              <a:t>Sifone的市场份额预估：目标铺货率的达成将带来4%的市场份额</a:t>
            </a:r>
            <a:r>
              <a:rPr sz="1720"/>
              <a:t> </a:t>
            </a:r>
          </a:p>
        </p:txBody>
      </p:sp>
      <p:sp>
        <p:nvSpPr>
          <p:cNvPr id="994" name="总体市场铺货率及市场份额目标:第一至第三年…"/>
          <p:cNvSpPr txBox="1"/>
          <p:nvPr/>
        </p:nvSpPr>
        <p:spPr>
          <a:xfrm>
            <a:off x="400050" y="1771650"/>
            <a:ext cx="8437563" cy="40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       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总体市场铺货率及市场份额目标</a:t>
            </a:r>
            <a:r>
              <a:t>: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第一至第三年</a:t>
            </a:r>
            <a:endParaRPr sz="1200"/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   	    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目前	</a:t>
            </a:r>
            <a:r>
              <a:t>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</a:t>
            </a:r>
            <a:r>
              <a:t>	     2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		</a:t>
            </a:r>
            <a:r>
              <a:t>3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</a:t>
            </a:r>
            <a:r>
              <a:t>	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数值铺货率	</a:t>
            </a:r>
            <a:r>
              <a:t>	</a:t>
            </a:r>
            <a:r>
              <a:rPr sz="400"/>
              <a:t>  </a:t>
            </a:r>
            <a:r>
              <a:t>       8		12	       16	             20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销量份额</a:t>
            </a:r>
            <a:r>
              <a:t>	       </a:t>
            </a:r>
            <a:r>
              <a:rPr sz="400"/>
              <a:t>  	                                        </a:t>
            </a:r>
            <a:r>
              <a:t>2		 2	        3	              4	</a:t>
            </a:r>
          </a:p>
          <a:p>
            <a:pPr>
              <a:defRPr b="1" sz="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			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销量</a:t>
            </a:r>
            <a:r>
              <a:t> 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吨</a:t>
            </a:r>
            <a:r>
              <a:t>)	         	1,986         </a:t>
            </a:r>
            <a:r>
              <a:rPr sz="600"/>
              <a:t>  </a:t>
            </a:r>
            <a:r>
              <a:t>2,220 	   2,843         3,414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销额</a:t>
            </a:r>
            <a:r>
              <a:t> (RMB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</a:t>
            </a:r>
            <a:r>
              <a:t>)	    191            194 	      248            298 	</a:t>
            </a:r>
          </a:p>
          <a:p>
            <a:pPr>
              <a:defRPr b="1" sz="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广告支出</a:t>
            </a:r>
            <a:r>
              <a:t> (RMB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</a:t>
            </a:r>
            <a:r>
              <a:t>)         -	             45	        57	   70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其他支持</a:t>
            </a:r>
            <a:r>
              <a:t> (RMB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</a:t>
            </a:r>
            <a:r>
              <a:t>)	        -	             20              </a:t>
            </a:r>
            <a:r>
              <a:rPr sz="600"/>
              <a:t> </a:t>
            </a:r>
            <a:r>
              <a:t>20               20 					</a:t>
            </a:r>
          </a:p>
        </p:txBody>
      </p:sp>
      <p:sp>
        <p:nvSpPr>
          <p:cNvPr id="995" name="线条"/>
          <p:cNvSpPr/>
          <p:nvPr/>
        </p:nvSpPr>
        <p:spPr>
          <a:xfrm>
            <a:off x="3041650" y="2690812"/>
            <a:ext cx="5557838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98" name="铺货率与市场份额目标的设定 Feather的市场份额预估：目标铺货率的达成将带来7%的市场份额"/>
          <p:cNvSpPr txBox="1"/>
          <p:nvPr>
            <p:ph type="title"/>
          </p:nvPr>
        </p:nvSpPr>
        <p:spPr>
          <a:xfrm>
            <a:off x="12699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铺货率与市场份额目标的设定</a:t>
            </a:r>
            <a:br/>
            <a:r>
              <a:rPr sz="1548"/>
              <a:t>Feather的市场份额预估：目标铺货率的达成将带来7%的市场份额</a:t>
            </a:r>
            <a:r>
              <a:rPr sz="1720"/>
              <a:t> </a:t>
            </a:r>
          </a:p>
        </p:txBody>
      </p:sp>
      <p:sp>
        <p:nvSpPr>
          <p:cNvPr id="999" name="总体市场铺货率及市场份额目标:第一至第三年…"/>
          <p:cNvSpPr txBox="1"/>
          <p:nvPr/>
        </p:nvSpPr>
        <p:spPr>
          <a:xfrm>
            <a:off x="400050" y="1443037"/>
            <a:ext cx="8437563" cy="3873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                                总体市场铺货率及市场份额目标</a:t>
            </a:r>
            <a:r>
              <a:t>: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第一至第三年</a:t>
            </a:r>
            <a:endParaRPr sz="1200"/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	   	                   目前	</a:t>
            </a:r>
            <a:r>
              <a:t>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</a:t>
            </a:r>
            <a:r>
              <a:t>	     2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		</a:t>
            </a:r>
            <a:r>
              <a:t>3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</a:t>
            </a:r>
            <a:r>
              <a:t>	</a:t>
            </a: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1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数值铺货率</a:t>
            </a:r>
            <a:r>
              <a:t>		       </a:t>
            </a:r>
            <a:r>
              <a:rPr sz="600"/>
              <a:t>  </a:t>
            </a:r>
            <a:r>
              <a:t>3		 8	       14	             20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销量份额</a:t>
            </a:r>
            <a:r>
              <a:t>		       </a:t>
            </a:r>
            <a:r>
              <a:rPr sz="400"/>
              <a:t>  </a:t>
            </a:r>
            <a:r>
              <a:t>2		 3	        5	              7	</a:t>
            </a:r>
          </a:p>
          <a:p>
            <a:pPr>
              <a:defRPr b="1" sz="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销量</a:t>
            </a:r>
            <a:r>
              <a:t> (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吨</a:t>
            </a:r>
            <a:r>
              <a:t>)	 	   2,021         2,791 	   4,598         5,934 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销额</a:t>
            </a:r>
            <a:r>
              <a:t> (RMB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</a:t>
            </a:r>
            <a:r>
              <a:t>) 	      98 	            132 	      217            280 	</a:t>
            </a:r>
          </a:p>
          <a:p>
            <a:pPr>
              <a:defRPr b="1" sz="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	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广告支出</a:t>
            </a:r>
            <a:r>
              <a:t> (RMB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</a:t>
            </a:r>
            <a:r>
              <a:t>)         -	            20	  </a:t>
            </a:r>
            <a:r>
              <a:rPr sz="600"/>
              <a:t>              </a:t>
            </a:r>
            <a:r>
              <a:t>33	         </a:t>
            </a:r>
            <a:r>
              <a:rPr sz="600"/>
              <a:t>           </a:t>
            </a:r>
            <a:r>
              <a:t>42</a:t>
            </a:r>
          </a:p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其他支持</a:t>
            </a:r>
            <a:r>
              <a:t> (RMB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</a:t>
            </a:r>
            <a:r>
              <a:t>)	        -	            20            </a:t>
            </a:r>
            <a:r>
              <a:rPr sz="600"/>
              <a:t>     </a:t>
            </a:r>
            <a:r>
              <a:t>20              20</a:t>
            </a:r>
          </a:p>
        </p:txBody>
      </p:sp>
      <p:sp>
        <p:nvSpPr>
          <p:cNvPr id="1000" name="线条"/>
          <p:cNvSpPr/>
          <p:nvPr/>
        </p:nvSpPr>
        <p:spPr>
          <a:xfrm>
            <a:off x="3041650" y="2362200"/>
            <a:ext cx="5557838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03" name="铺货率与市场份额目标的设定 KAO花王品牌销售预估：目标铺货率的达成将使总体销售额增加100％"/>
          <p:cNvSpPr txBox="1"/>
          <p:nvPr>
            <p:ph type="title"/>
          </p:nvPr>
        </p:nvSpPr>
        <p:spPr>
          <a:xfrm>
            <a:off x="12699" y="258762"/>
            <a:ext cx="9144002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铺货率与市场份额目标的设定</a:t>
            </a:r>
            <a:br/>
            <a:r>
              <a:rPr sz="1548"/>
              <a:t>KAO花王品牌销售预估：目标铺货率的达成将使总体销售额增加100％</a:t>
            </a:r>
          </a:p>
        </p:txBody>
      </p:sp>
      <p:sp>
        <p:nvSpPr>
          <p:cNvPr id="1004" name="总体市场销售预估"/>
          <p:cNvSpPr txBox="1"/>
          <p:nvPr/>
        </p:nvSpPr>
        <p:spPr>
          <a:xfrm>
            <a:off x="234950" y="1570037"/>
            <a:ext cx="843756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                                             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总体市场销售预估</a:t>
            </a:r>
          </a:p>
        </p:txBody>
      </p:sp>
      <p:sp>
        <p:nvSpPr>
          <p:cNvPr id="1005" name="销售额预估…"/>
          <p:cNvSpPr txBox="1"/>
          <p:nvPr/>
        </p:nvSpPr>
        <p:spPr>
          <a:xfrm rot="16200000">
            <a:off x="1446212" y="3371056"/>
            <a:ext cx="1155701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销售额预估</a:t>
            </a:r>
          </a:p>
          <a:p>
            <a:pPr algn="ctr"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(RMB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百万</a:t>
            </a:r>
            <a:r>
              <a:t>)</a:t>
            </a:r>
          </a:p>
        </p:txBody>
      </p:sp>
      <p:sp>
        <p:nvSpPr>
          <p:cNvPr id="1006" name="线条"/>
          <p:cNvSpPr/>
          <p:nvPr/>
        </p:nvSpPr>
        <p:spPr>
          <a:xfrm>
            <a:off x="3197225" y="4151312"/>
            <a:ext cx="3000375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07" name="线条"/>
          <p:cNvSpPr/>
          <p:nvPr/>
        </p:nvSpPr>
        <p:spPr>
          <a:xfrm>
            <a:off x="3197225" y="3262312"/>
            <a:ext cx="3000375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08" name="线条"/>
          <p:cNvSpPr/>
          <p:nvPr/>
        </p:nvSpPr>
        <p:spPr>
          <a:xfrm>
            <a:off x="3197225" y="2371724"/>
            <a:ext cx="3000375" cy="1589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09" name="线条"/>
          <p:cNvSpPr/>
          <p:nvPr/>
        </p:nvSpPr>
        <p:spPr>
          <a:xfrm>
            <a:off x="3197225" y="2371725"/>
            <a:ext cx="1588" cy="2670175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0" name="线条"/>
          <p:cNvSpPr/>
          <p:nvPr/>
        </p:nvSpPr>
        <p:spPr>
          <a:xfrm>
            <a:off x="3197225" y="5041900"/>
            <a:ext cx="47626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1" name="线条"/>
          <p:cNvSpPr/>
          <p:nvPr/>
        </p:nvSpPr>
        <p:spPr>
          <a:xfrm>
            <a:off x="3197225" y="4151312"/>
            <a:ext cx="47626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2" name="线条"/>
          <p:cNvSpPr/>
          <p:nvPr/>
        </p:nvSpPr>
        <p:spPr>
          <a:xfrm>
            <a:off x="3197225" y="3262312"/>
            <a:ext cx="47626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3" name="线条"/>
          <p:cNvSpPr/>
          <p:nvPr/>
        </p:nvSpPr>
        <p:spPr>
          <a:xfrm>
            <a:off x="3197225" y="2371725"/>
            <a:ext cx="47626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4" name="线条"/>
          <p:cNvSpPr/>
          <p:nvPr/>
        </p:nvSpPr>
        <p:spPr>
          <a:xfrm>
            <a:off x="3197225" y="5041900"/>
            <a:ext cx="3000375" cy="1588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5" name="线条"/>
          <p:cNvSpPr/>
          <p:nvPr/>
        </p:nvSpPr>
        <p:spPr>
          <a:xfrm flipV="1">
            <a:off x="3197225" y="4981574"/>
            <a:ext cx="1588" cy="60326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6" name="线条"/>
          <p:cNvSpPr/>
          <p:nvPr/>
        </p:nvSpPr>
        <p:spPr>
          <a:xfrm flipV="1">
            <a:off x="3949700" y="4981574"/>
            <a:ext cx="1588" cy="60326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7" name="线条"/>
          <p:cNvSpPr/>
          <p:nvPr/>
        </p:nvSpPr>
        <p:spPr>
          <a:xfrm flipV="1">
            <a:off x="4702175" y="4981574"/>
            <a:ext cx="1588" cy="60326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8" name="线条"/>
          <p:cNvSpPr/>
          <p:nvPr/>
        </p:nvSpPr>
        <p:spPr>
          <a:xfrm flipV="1">
            <a:off x="5445125" y="4981574"/>
            <a:ext cx="1588" cy="60326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19" name="线条"/>
          <p:cNvSpPr/>
          <p:nvPr/>
        </p:nvSpPr>
        <p:spPr>
          <a:xfrm flipV="1">
            <a:off x="6197600" y="4981574"/>
            <a:ext cx="1588" cy="60326"/>
          </a:xfrm>
          <a:prstGeom prst="line">
            <a:avLst/>
          </a:prstGeom>
          <a:ln w="3175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0" name="线条"/>
          <p:cNvSpPr/>
          <p:nvPr/>
        </p:nvSpPr>
        <p:spPr>
          <a:xfrm flipV="1">
            <a:off x="3568700" y="4175125"/>
            <a:ext cx="752476" cy="12700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1" name="线条"/>
          <p:cNvSpPr/>
          <p:nvPr/>
        </p:nvSpPr>
        <p:spPr>
          <a:xfrm flipV="1">
            <a:off x="4321175" y="3935412"/>
            <a:ext cx="752476" cy="239713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2" name="线条"/>
          <p:cNvSpPr/>
          <p:nvPr/>
        </p:nvSpPr>
        <p:spPr>
          <a:xfrm flipV="1">
            <a:off x="5073650" y="3717924"/>
            <a:ext cx="752476" cy="217489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3" name="线条"/>
          <p:cNvSpPr/>
          <p:nvPr/>
        </p:nvSpPr>
        <p:spPr>
          <a:xfrm flipV="1">
            <a:off x="3568700" y="4452937"/>
            <a:ext cx="752476" cy="155576"/>
          </a:xfrm>
          <a:prstGeom prst="line">
            <a:avLst/>
          </a:prstGeom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4" name="线条"/>
          <p:cNvSpPr/>
          <p:nvPr/>
        </p:nvSpPr>
        <p:spPr>
          <a:xfrm flipV="1">
            <a:off x="4321175" y="4079875"/>
            <a:ext cx="752476" cy="373063"/>
          </a:xfrm>
          <a:prstGeom prst="line">
            <a:avLst/>
          </a:prstGeom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5" name="线条"/>
          <p:cNvSpPr/>
          <p:nvPr/>
        </p:nvSpPr>
        <p:spPr>
          <a:xfrm flipV="1">
            <a:off x="5073650" y="3790950"/>
            <a:ext cx="752476" cy="288925"/>
          </a:xfrm>
          <a:prstGeom prst="line">
            <a:avLst/>
          </a:prstGeom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6" name="线条"/>
          <p:cNvSpPr/>
          <p:nvPr/>
        </p:nvSpPr>
        <p:spPr>
          <a:xfrm flipV="1">
            <a:off x="3568700" y="3598862"/>
            <a:ext cx="752476" cy="155576"/>
          </a:xfrm>
          <a:prstGeom prst="line">
            <a:avLst/>
          </a:prstGeom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7" name="线条"/>
          <p:cNvSpPr/>
          <p:nvPr/>
        </p:nvSpPr>
        <p:spPr>
          <a:xfrm flipV="1">
            <a:off x="4321175" y="2973387"/>
            <a:ext cx="752476" cy="625476"/>
          </a:xfrm>
          <a:prstGeom prst="line">
            <a:avLst/>
          </a:prstGeom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8" name="线条"/>
          <p:cNvSpPr/>
          <p:nvPr/>
        </p:nvSpPr>
        <p:spPr>
          <a:xfrm flipV="1">
            <a:off x="5073650" y="2468562"/>
            <a:ext cx="752476" cy="504826"/>
          </a:xfrm>
          <a:prstGeom prst="line">
            <a:avLst/>
          </a:prstGeom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9" name="形状"/>
          <p:cNvSpPr/>
          <p:nvPr/>
        </p:nvSpPr>
        <p:spPr>
          <a:xfrm>
            <a:off x="3540125" y="4151312"/>
            <a:ext cx="57150" cy="73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0" name="形状"/>
          <p:cNvSpPr/>
          <p:nvPr/>
        </p:nvSpPr>
        <p:spPr>
          <a:xfrm>
            <a:off x="4292600" y="4140200"/>
            <a:ext cx="57150" cy="7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560"/>
                </a:lnTo>
                <a:lnTo>
                  <a:pt x="10800" y="21600"/>
                </a:lnTo>
                <a:lnTo>
                  <a:pt x="0" y="10560"/>
                </a:lnTo>
                <a:lnTo>
                  <a:pt x="1080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1" name="形状"/>
          <p:cNvSpPr/>
          <p:nvPr/>
        </p:nvSpPr>
        <p:spPr>
          <a:xfrm>
            <a:off x="5045075" y="3898900"/>
            <a:ext cx="57150" cy="73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2" name="形状"/>
          <p:cNvSpPr/>
          <p:nvPr/>
        </p:nvSpPr>
        <p:spPr>
          <a:xfrm>
            <a:off x="5797550" y="3683000"/>
            <a:ext cx="57150" cy="7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560"/>
                </a:lnTo>
                <a:lnTo>
                  <a:pt x="10800" y="21600"/>
                </a:lnTo>
                <a:lnTo>
                  <a:pt x="0" y="10560"/>
                </a:lnTo>
                <a:lnTo>
                  <a:pt x="1080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3" name="矩形"/>
          <p:cNvSpPr/>
          <p:nvPr/>
        </p:nvSpPr>
        <p:spPr>
          <a:xfrm>
            <a:off x="3540125" y="4571999"/>
            <a:ext cx="57150" cy="73027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4" name="矩形"/>
          <p:cNvSpPr/>
          <p:nvPr/>
        </p:nvSpPr>
        <p:spPr>
          <a:xfrm>
            <a:off x="4292600" y="4416424"/>
            <a:ext cx="57150" cy="71439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5" name="矩形"/>
          <p:cNvSpPr/>
          <p:nvPr/>
        </p:nvSpPr>
        <p:spPr>
          <a:xfrm>
            <a:off x="5045075" y="4043362"/>
            <a:ext cx="57150" cy="71439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6" name="矩形"/>
          <p:cNvSpPr/>
          <p:nvPr/>
        </p:nvSpPr>
        <p:spPr>
          <a:xfrm>
            <a:off x="5797550" y="3754437"/>
            <a:ext cx="57150" cy="73026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7" name="三角形"/>
          <p:cNvSpPr/>
          <p:nvPr/>
        </p:nvSpPr>
        <p:spPr>
          <a:xfrm>
            <a:off x="3540125" y="3717925"/>
            <a:ext cx="57150" cy="73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8" name="三角形"/>
          <p:cNvSpPr/>
          <p:nvPr/>
        </p:nvSpPr>
        <p:spPr>
          <a:xfrm>
            <a:off x="4292600" y="3562350"/>
            <a:ext cx="57150" cy="7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39" name="三角形"/>
          <p:cNvSpPr/>
          <p:nvPr/>
        </p:nvSpPr>
        <p:spPr>
          <a:xfrm>
            <a:off x="5045075" y="2936875"/>
            <a:ext cx="57150" cy="7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40" name="三角形"/>
          <p:cNvSpPr/>
          <p:nvPr/>
        </p:nvSpPr>
        <p:spPr>
          <a:xfrm>
            <a:off x="5797550" y="2432050"/>
            <a:ext cx="57150" cy="7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41" name="0"/>
          <p:cNvSpPr txBox="1"/>
          <p:nvPr/>
        </p:nvSpPr>
        <p:spPr>
          <a:xfrm>
            <a:off x="2892425" y="4957762"/>
            <a:ext cx="168089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1042" name="200"/>
          <p:cNvSpPr txBox="1"/>
          <p:nvPr/>
        </p:nvSpPr>
        <p:spPr>
          <a:xfrm>
            <a:off x="2524125" y="4067175"/>
            <a:ext cx="478867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1043" name="400"/>
          <p:cNvSpPr txBox="1"/>
          <p:nvPr/>
        </p:nvSpPr>
        <p:spPr>
          <a:xfrm>
            <a:off x="2524125" y="3178175"/>
            <a:ext cx="478867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400</a:t>
            </a:r>
          </a:p>
        </p:txBody>
      </p:sp>
      <p:sp>
        <p:nvSpPr>
          <p:cNvPr id="1044" name="600"/>
          <p:cNvSpPr txBox="1"/>
          <p:nvPr/>
        </p:nvSpPr>
        <p:spPr>
          <a:xfrm>
            <a:off x="2524125" y="2287587"/>
            <a:ext cx="478867" cy="32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22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600</a:t>
            </a:r>
          </a:p>
        </p:txBody>
      </p:sp>
      <p:sp>
        <p:nvSpPr>
          <p:cNvPr id="1045" name="目前"/>
          <p:cNvSpPr txBox="1"/>
          <p:nvPr/>
        </p:nvSpPr>
        <p:spPr>
          <a:xfrm>
            <a:off x="3454400" y="5210175"/>
            <a:ext cx="469900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  <a:latin typeface="宋体"/>
                <a:ea typeface="宋体"/>
                <a:cs typeface="宋体"/>
                <a:sym typeface="宋体"/>
              </a:defRPr>
            </a:lvl1pPr>
          </a:lstStyle>
          <a:p>
            <a:pPr>
              <a:defRPr b="1">
                <a:latin typeface="+mj-lt"/>
                <a:ea typeface="+mj-ea"/>
                <a:cs typeface="+mj-cs"/>
                <a:sym typeface="Arial"/>
              </a:defRPr>
            </a:pPr>
            <a:r>
              <a:rPr b="0">
                <a:latin typeface="宋体"/>
                <a:ea typeface="宋体"/>
                <a:cs typeface="宋体"/>
                <a:sym typeface="宋体"/>
              </a:rPr>
              <a:t>目前</a:t>
            </a:r>
          </a:p>
        </p:txBody>
      </p:sp>
      <p:sp>
        <p:nvSpPr>
          <p:cNvPr id="1046" name="1年"/>
          <p:cNvSpPr txBox="1"/>
          <p:nvPr/>
        </p:nvSpPr>
        <p:spPr>
          <a:xfrm>
            <a:off x="4206875" y="5210175"/>
            <a:ext cx="368437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1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</a:t>
            </a:r>
          </a:p>
        </p:txBody>
      </p:sp>
      <p:sp>
        <p:nvSpPr>
          <p:cNvPr id="1047" name="2年"/>
          <p:cNvSpPr txBox="1"/>
          <p:nvPr/>
        </p:nvSpPr>
        <p:spPr>
          <a:xfrm>
            <a:off x="4959350" y="5210175"/>
            <a:ext cx="368437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2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</a:t>
            </a:r>
          </a:p>
        </p:txBody>
      </p:sp>
      <p:sp>
        <p:nvSpPr>
          <p:cNvPr id="1048" name="3年"/>
          <p:cNvSpPr txBox="1"/>
          <p:nvPr/>
        </p:nvSpPr>
        <p:spPr>
          <a:xfrm>
            <a:off x="5711825" y="5210175"/>
            <a:ext cx="368437" cy="31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3</a:t>
            </a:r>
            <a:r>
              <a:rPr b="0">
                <a:latin typeface="宋体"/>
                <a:ea typeface="宋体"/>
                <a:cs typeface="宋体"/>
                <a:sym typeface="宋体"/>
              </a:rPr>
              <a:t>年</a:t>
            </a:r>
          </a:p>
        </p:txBody>
      </p:sp>
      <p:sp>
        <p:nvSpPr>
          <p:cNvPr id="1049" name="线条"/>
          <p:cNvSpPr/>
          <p:nvPr/>
        </p:nvSpPr>
        <p:spPr>
          <a:xfrm>
            <a:off x="6356350" y="3384550"/>
            <a:ext cx="257175" cy="1588"/>
          </a:xfrm>
          <a:prstGeom prst="line">
            <a:avLst/>
          </a:prstGeom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50" name="形状"/>
          <p:cNvSpPr/>
          <p:nvPr/>
        </p:nvSpPr>
        <p:spPr>
          <a:xfrm>
            <a:off x="6451600" y="3348037"/>
            <a:ext cx="57150" cy="73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51" name="Sifone"/>
          <p:cNvSpPr txBox="1"/>
          <p:nvPr/>
        </p:nvSpPr>
        <p:spPr>
          <a:xfrm>
            <a:off x="6651625" y="3276600"/>
            <a:ext cx="711225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Sifone</a:t>
            </a:r>
          </a:p>
        </p:txBody>
      </p:sp>
      <p:sp>
        <p:nvSpPr>
          <p:cNvPr id="1052" name="线条"/>
          <p:cNvSpPr/>
          <p:nvPr/>
        </p:nvSpPr>
        <p:spPr>
          <a:xfrm>
            <a:off x="6356350" y="3998912"/>
            <a:ext cx="257175" cy="1588"/>
          </a:xfrm>
          <a:prstGeom prst="line">
            <a:avLst/>
          </a:prstGeom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53" name="矩形"/>
          <p:cNvSpPr/>
          <p:nvPr/>
        </p:nvSpPr>
        <p:spPr>
          <a:xfrm>
            <a:off x="6451600" y="3962399"/>
            <a:ext cx="57150" cy="71439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54" name="Feather"/>
          <p:cNvSpPr txBox="1"/>
          <p:nvPr/>
        </p:nvSpPr>
        <p:spPr>
          <a:xfrm>
            <a:off x="6651625" y="3889375"/>
            <a:ext cx="83847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Feather</a:t>
            </a:r>
          </a:p>
        </p:txBody>
      </p:sp>
      <p:sp>
        <p:nvSpPr>
          <p:cNvPr id="1055" name="线条"/>
          <p:cNvSpPr/>
          <p:nvPr/>
        </p:nvSpPr>
        <p:spPr>
          <a:xfrm>
            <a:off x="6369050" y="2597150"/>
            <a:ext cx="257175" cy="1588"/>
          </a:xfrm>
          <a:prstGeom prst="line">
            <a:avLst/>
          </a:prstGeom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56" name="三角形"/>
          <p:cNvSpPr/>
          <p:nvPr/>
        </p:nvSpPr>
        <p:spPr>
          <a:xfrm>
            <a:off x="6464300" y="2562225"/>
            <a:ext cx="57150" cy="71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57" name="Kao"/>
          <p:cNvSpPr txBox="1"/>
          <p:nvPr/>
        </p:nvSpPr>
        <p:spPr>
          <a:xfrm>
            <a:off x="6664325" y="2489200"/>
            <a:ext cx="44456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Kao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60" name="小结 铺货率与市场份额目标的设定"/>
          <p:cNvSpPr txBox="1"/>
          <p:nvPr>
            <p:ph type="title"/>
          </p:nvPr>
        </p:nvSpPr>
        <p:spPr>
          <a:xfrm>
            <a:off x="239712" y="252412"/>
            <a:ext cx="8588376" cy="696913"/>
          </a:xfrm>
          <a:prstGeom prst="rect">
            <a:avLst/>
          </a:prstGeom>
        </p:spPr>
        <p:txBody>
          <a:bodyPr/>
          <a:lstStyle/>
          <a:p>
            <a:pPr defTabSz="1172749">
              <a:defRPr sz="2064">
                <a:effectLst>
                  <a:outerShdw sx="100000" sy="100000" kx="0" ky="0" algn="b" rotWithShape="0" blurRad="10922" dist="21844" dir="2700000">
                    <a:srgbClr val="000000"/>
                  </a:outerShdw>
                </a:effectLst>
              </a:defRPr>
            </a:pPr>
            <a:r>
              <a:t>小结</a:t>
            </a:r>
            <a:br/>
            <a:r>
              <a:rPr sz="1548"/>
              <a:t>铺货率与市场份额目标的设定</a:t>
            </a:r>
          </a:p>
        </p:txBody>
      </p:sp>
      <p:sp>
        <p:nvSpPr>
          <p:cNvPr id="1061" name="铺货率与市场份额具有高度相关性…"/>
          <p:cNvSpPr txBox="1"/>
          <p:nvPr>
            <p:ph type="body" sz="half" idx="1"/>
          </p:nvPr>
        </p:nvSpPr>
        <p:spPr>
          <a:xfrm>
            <a:off x="79375" y="1908175"/>
            <a:ext cx="8696325" cy="1803400"/>
          </a:xfrm>
          <a:prstGeom prst="rect">
            <a:avLst/>
          </a:prstGeom>
        </p:spPr>
        <p:txBody>
          <a:bodyPr/>
          <a:lstStyle/>
          <a:p>
            <a:pPr marL="187023" indent="-187023" algn="ctr" defTabSz="576072">
              <a:spcBef>
                <a:spcPts val="300"/>
              </a:spcBef>
              <a:buSzTx/>
              <a:buFont typeface="Monotype Sorts"/>
              <a:buNone/>
              <a:defRPr sz="1260">
                <a:effectLst>
                  <a:outerShdw sx="100000" sy="100000" kx="0" ky="0" algn="b" rotWithShape="0" blurRad="8001" dist="16002" dir="2700000">
                    <a:srgbClr val="000000"/>
                  </a:outerShdw>
                </a:effectLst>
              </a:defRPr>
            </a:pPr>
            <a:r>
              <a:t>	铺货率与市场份额具有高度相关性 </a:t>
            </a:r>
          </a:p>
          <a:p>
            <a:pPr marL="187023" indent="-187023" algn="ctr" defTabSz="576072">
              <a:spcBef>
                <a:spcPts val="300"/>
              </a:spcBef>
              <a:buSzTx/>
              <a:buFont typeface="Monotype Sorts"/>
              <a:buNone/>
              <a:defRPr sz="1260">
                <a:effectLst>
                  <a:outerShdw sx="100000" sy="100000" kx="0" ky="0" algn="b" rotWithShape="0" blurRad="8001" dist="16002" dir="2700000">
                    <a:srgbClr val="000000"/>
                  </a:outerShdw>
                </a:effectLst>
              </a:defRPr>
            </a:pPr>
            <a:r>
              <a:t>以瓶装Rejoice为参考的铺货率目标可以使目前KAO花王的销售增加一倍</a:t>
            </a:r>
          </a:p>
          <a:p>
            <a:pPr marL="187023" indent="-187023" algn="ctr" defTabSz="576072">
              <a:spcBef>
                <a:spcPts val="300"/>
              </a:spcBef>
              <a:buSzTx/>
              <a:buFont typeface="Monotype Sorts"/>
              <a:buNone/>
              <a:defRPr sz="1134">
                <a:effectLst>
                  <a:outerShdw sx="100000" sy="100000" kx="0" ky="0" algn="b" rotWithShape="0" blurRad="8001" dist="16002" dir="2700000">
                    <a:srgbClr val="000000"/>
                  </a:outerShdw>
                </a:effectLst>
              </a:defRPr>
            </a:pPr>
          </a:p>
          <a:p>
            <a:pPr marL="187023" indent="-187023" algn="ctr" defTabSz="576072">
              <a:spcBef>
                <a:spcPts val="300"/>
              </a:spcBef>
              <a:buSzTx/>
              <a:buFont typeface="Monotype Sorts"/>
              <a:buNone/>
              <a:defRPr sz="1134">
                <a:effectLst>
                  <a:outerShdw sx="100000" sy="100000" kx="0" ky="0" algn="b" rotWithShape="0" blurRad="8001" dist="16002" dir="2700000">
                    <a:srgbClr val="000000"/>
                  </a:outerShdw>
                </a:effectLst>
              </a:defRPr>
            </a:pPr>
          </a:p>
          <a:p>
            <a:pPr marL="187023" indent="-187023" algn="ctr" defTabSz="576072">
              <a:spcBef>
                <a:spcPts val="300"/>
              </a:spcBef>
              <a:buSzTx/>
              <a:buFont typeface="Monotype Sorts"/>
              <a:buNone/>
              <a:defRPr sz="1260">
                <a:effectLst>
                  <a:outerShdw sx="100000" sy="100000" kx="0" ky="0" algn="b" rotWithShape="0" blurRad="8001" dist="16002" dir="2700000">
                    <a:srgbClr val="000000"/>
                  </a:outerShdw>
                </a:effectLst>
              </a:defRPr>
            </a:pPr>
            <a:r>
              <a:t>	</a:t>
            </a:r>
          </a:p>
          <a:p>
            <a:pPr marL="187023" indent="-187023" algn="ctr" defTabSz="576072">
              <a:spcBef>
                <a:spcPts val="300"/>
              </a:spcBef>
              <a:buSzTx/>
              <a:buFont typeface="Monotype Sorts"/>
              <a:buNone/>
              <a:defRPr sz="1260">
                <a:effectLst>
                  <a:outerShdw sx="100000" sy="100000" kx="0" ky="0" algn="b" rotWithShape="0" blurRad="8001" dist="16002" dir="2700000">
                    <a:srgbClr val="000000"/>
                  </a:outerShdw>
                </a:effectLst>
              </a:defRPr>
            </a:pPr>
            <a:r>
              <a:t>为Sifone及Feather制订目标为20%的铺货率，而销售量份额的目标</a:t>
            </a:r>
          </a:p>
          <a:p>
            <a:pPr marL="187023" indent="-187023" algn="ctr" defTabSz="576072">
              <a:spcBef>
                <a:spcPts val="300"/>
              </a:spcBef>
              <a:buSzTx/>
              <a:buFont typeface="Monotype Sorts"/>
              <a:buNone/>
              <a:defRPr sz="1260">
                <a:effectLst>
                  <a:outerShdw sx="100000" sy="100000" kx="0" ky="0" algn="b" rotWithShape="0" blurRad="8001" dist="16002" dir="2700000">
                    <a:srgbClr val="000000"/>
                  </a:outerShdw>
                </a:effectLst>
              </a:defRPr>
            </a:pPr>
            <a:r>
              <a:t>分别为 4%和7%</a:t>
            </a:r>
          </a:p>
        </p:txBody>
      </p:sp>
      <p:sp>
        <p:nvSpPr>
          <p:cNvPr id="1062" name="形状"/>
          <p:cNvSpPr/>
          <p:nvPr/>
        </p:nvSpPr>
        <p:spPr>
          <a:xfrm>
            <a:off x="4459287" y="3033712"/>
            <a:ext cx="139701" cy="474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幻灯片编号"/>
          <p:cNvSpPr txBox="1"/>
          <p:nvPr>
            <p:ph type="sldNum" sz="quarter" idx="2"/>
          </p:nvPr>
        </p:nvSpPr>
        <p:spPr>
          <a:xfrm>
            <a:off x="8648563" y="6557962"/>
            <a:ext cx="228737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65" name="分析结果总结"/>
          <p:cNvSpPr txBox="1"/>
          <p:nvPr>
            <p:ph type="title"/>
          </p:nvPr>
        </p:nvSpPr>
        <p:spPr>
          <a:xfrm>
            <a:off x="239712" y="252412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分析结果总结</a:t>
            </a:r>
          </a:p>
        </p:txBody>
      </p:sp>
      <p:sp>
        <p:nvSpPr>
          <p:cNvPr id="1066" name="分析结果总结…"/>
          <p:cNvSpPr txBox="1"/>
          <p:nvPr>
            <p:ph type="body" idx="1"/>
          </p:nvPr>
        </p:nvSpPr>
        <p:spPr>
          <a:xfrm>
            <a:off x="92075" y="1717675"/>
            <a:ext cx="8696325" cy="4373563"/>
          </a:xfrm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分析结果总结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结论与建议的总结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700"/>
            </a:pPr>
            <a:r>
              <a:t>略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下一步的行动计划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700"/>
            </a:pPr>
            <a:r>
              <a:t>评估品牌经营策略，制订相应的调整计划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700"/>
            </a:pPr>
            <a:r>
              <a:t>袋装产品的分析与研究：是否考虑推出袋装产品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700"/>
            </a:pPr>
            <a:r>
              <a:t>深度消费者分析与研究：是否Rejoice与Hazeline在产品特性更吸引消费者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4" name="企业经营数据类型及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企业经营数据类型及含义</a:t>
            </a:r>
          </a:p>
        </p:txBody>
      </p:sp>
      <p:sp>
        <p:nvSpPr>
          <p:cNvPr id="95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数据类型与含义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进货数量的变动</a:t>
            </a:r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>
              <a:buChar char=""/>
            </a:pPr>
            <a:endParaRPr sz="1800"/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零售商进货数量的转移导致销售量的下降</a:t>
            </a:r>
          </a:p>
        </p:txBody>
      </p:sp>
      <p:graphicFrame>
        <p:nvGraphicFramePr>
          <p:cNvPr id="96" name="二维柱形图"/>
          <p:cNvGraphicFramePr/>
          <p:nvPr/>
        </p:nvGraphicFramePr>
        <p:xfrm>
          <a:off x="1177392" y="2072473"/>
          <a:ext cx="6500362" cy="3156797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2" grpId="1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1000"/>
                                        <p:tgtEl>
                                          <p:spTgt spid="96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Subtype="4" presetID="22" grpId="1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6">
                                            <p:graphicEl>
                                              <a:chart bldStep="category" categoryIdx="0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1" dur="1000"/>
                                        <p:tgtEl>
                                          <p:spTgt spid="96">
                                            <p:graphicEl>
                                              <a:chart bldStep="category" categoryIdx="0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Class="entr" nodeType="afterEffect" presetSubtype="4" presetID="22" grpId="1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6">
                                            <p:graphicEl>
                                              <a:chart bldStep="category" categoryIdx="1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5" dur="1000"/>
                                        <p:tgtEl>
                                          <p:spTgt spid="96">
                                            <p:graphicEl>
                                              <a:chart bldStep="category" categoryIdx="1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Class="entr" nodeType="afterEffect" presetSubtype="4" presetID="22" grpId="1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6">
                                            <p:graphicEl>
                                              <a:chart bldStep="category" categoryIdx="2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9" dur="1000"/>
                                        <p:tgtEl>
                                          <p:spTgt spid="96">
                                            <p:graphicEl>
                                              <a:chart bldStep="category" categoryIdx="2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Class="entr" nodeType="afterEffect" presetSubtype="4" presetID="22" grpId="1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6">
                                            <p:graphicEl>
                                              <a:chart bldStep="category" categoryIdx="3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3" dur="1000"/>
                                        <p:tgtEl>
                                          <p:spTgt spid="96">
                                            <p:graphicEl>
                                              <a:chart bldStep="category" categoryIdx="3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Class="entr" nodeType="afterEffect" presetSubtype="4" presetID="22" grpId="1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6">
                                            <p:graphicEl>
                                              <a:chart bldStep="category" categoryIdx="4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7" dur="1000"/>
                                        <p:tgtEl>
                                          <p:spTgt spid="96">
                                            <p:graphicEl>
                                              <a:chart bldStep="category" categoryIdx="4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Class="entr" nodeType="afterEffect" presetSubtype="4" presetID="22" grpId="1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6">
                                            <p:graphicEl>
                                              <a:chart bldStep="category" categoryIdx="5" seriesIdx="-4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31" dur="1000"/>
                                        <p:tgtEl>
                                          <p:spTgt spid="96">
                                            <p:graphicEl>
                                              <a:chart bldStep="category" categoryIdx="5" seriesIdx="-4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6" grpI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9" name="企业经营数据类型及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企业经营数据类型及含义</a:t>
            </a:r>
          </a:p>
        </p:txBody>
      </p:sp>
      <p:sp>
        <p:nvSpPr>
          <p:cNvPr id="100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0144" indent="-270144" defTabSz="832104">
              <a:spcBef>
                <a:spcPts val="500"/>
              </a:spcBef>
              <a:buChar char=""/>
              <a:defRPr sz="1820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数据类型与含义</a:t>
            </a:r>
          </a:p>
          <a:p>
            <a:pPr lvl="1" marL="569182" indent="-195024" defTabSz="832104">
              <a:spcBef>
                <a:spcPts val="0"/>
              </a:spcBef>
              <a:buClr>
                <a:srgbClr val="009900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铺货率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数值铺货率：铺货零售店数的百分比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加权铺货率：铺货零售店的销售额的百分比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铺货率的变动趋势</a:t>
            </a:r>
          </a:p>
          <a:p>
            <a:pPr lvl="1" marL="569182" indent="-195024" defTabSz="832104">
              <a:spcBef>
                <a:spcPts val="0"/>
              </a:spcBef>
              <a:buClr>
                <a:srgbClr val="009900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库存量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库存数量：考核时间的库存数量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库存金额：考核时间的库存金额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库存变动趋势</a:t>
            </a:r>
          </a:p>
          <a:p>
            <a:pPr lvl="1" marL="569182" indent="-195024" defTabSz="832104">
              <a:spcBef>
                <a:spcPts val="0"/>
              </a:spcBef>
              <a:buClr>
                <a:srgbClr val="009900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库存周转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库存天数：现有库存能够满足的销售天数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库存周转率：一年当中的库存周转次数</a:t>
            </a:r>
          </a:p>
          <a:p>
            <a:pPr lvl="1" marL="569182" indent="-195024" defTabSz="832104">
              <a:spcBef>
                <a:spcPts val="0"/>
              </a:spcBef>
              <a:buClr>
                <a:srgbClr val="009900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库存收益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库存收益率：单位库存投入一年所带来的收益</a:t>
            </a:r>
          </a:p>
          <a:p>
            <a:pPr lvl="1" marL="569182" indent="-195024" defTabSz="832104">
              <a:spcBef>
                <a:spcPts val="0"/>
              </a:spcBef>
              <a:buClr>
                <a:srgbClr val="009900"/>
              </a:buClr>
              <a:defRPr sz="1638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缺货率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缺货率：累计一段时间内缺货天数的百分比</a:t>
            </a:r>
          </a:p>
          <a:p>
            <a:pPr lvl="2" marL="886999" indent="-213804" defTabSz="832104">
              <a:spcBef>
                <a:spcPts val="0"/>
              </a:spcBef>
              <a:buClr>
                <a:srgbClr val="FFFF00"/>
              </a:buClr>
              <a:defRPr sz="1456">
                <a:effectLst>
                  <a:outerShdw sx="100000" sy="100000" kx="0" ky="0" algn="b" rotWithShape="0" blurRad="11557" dist="23114" dir="2700000">
                    <a:srgbClr val="000000"/>
                  </a:outerShdw>
                </a:effectLst>
              </a:defRPr>
            </a:pPr>
            <a:r>
              <a:t>缺货损失：缺货造成的直接销售损失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3" name="企业经营数据类型与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企业经营数据类型与含义</a:t>
            </a:r>
          </a:p>
        </p:txBody>
      </p:sp>
      <p:sp>
        <p:nvSpPr>
          <p:cNvPr id="104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har char=""/>
            </a:lvl1pPr>
            <a:lvl2pPr marL="625475" indent="-214312">
              <a:spcBef>
                <a:spcPts val="0"/>
              </a:spcBef>
              <a:buClr>
                <a:srgbClr val="009900"/>
              </a:buClr>
              <a:defRPr sz="1800"/>
            </a:lvl2pPr>
          </a:lstStyle>
          <a:p>
            <a:pPr/>
            <a:r>
              <a:t>数据类型与含义</a:t>
            </a:r>
          </a:p>
          <a:p>
            <a:pPr lvl="1"/>
            <a:r>
              <a:t>库存周转与库存收益</a:t>
            </a:r>
          </a:p>
        </p:txBody>
      </p:sp>
      <p:graphicFrame>
        <p:nvGraphicFramePr>
          <p:cNvPr id="105" name="二维折线图"/>
          <p:cNvGraphicFramePr/>
          <p:nvPr/>
        </p:nvGraphicFramePr>
        <p:xfrm>
          <a:off x="1794011" y="3139462"/>
          <a:ext cx="6327640" cy="84587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06" name="形状"/>
          <p:cNvSpPr/>
          <p:nvPr/>
        </p:nvSpPr>
        <p:spPr>
          <a:xfrm>
            <a:off x="1870075" y="3127375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00AE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7" name="100万销售收入"/>
          <p:cNvSpPr txBox="1"/>
          <p:nvPr/>
        </p:nvSpPr>
        <p:spPr>
          <a:xfrm>
            <a:off x="2709862" y="2668587"/>
            <a:ext cx="1517651" cy="358141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itannic Bold"/>
                <a:ea typeface="Britannic Bold"/>
                <a:cs typeface="Britannic Bold"/>
                <a:sym typeface="Britannic Bold"/>
              </a:defRPr>
            </a:pPr>
            <a:r>
              <a:t>100</a:t>
            </a:r>
            <a:r>
              <a:rPr b="0">
                <a:latin typeface="黑体"/>
                <a:ea typeface="黑体"/>
                <a:cs typeface="黑体"/>
                <a:sym typeface="黑体"/>
              </a:rPr>
              <a:t>万销售收入</a:t>
            </a:r>
          </a:p>
        </p:txBody>
      </p:sp>
      <p:sp>
        <p:nvSpPr>
          <p:cNvPr id="108" name="形状"/>
          <p:cNvSpPr/>
          <p:nvPr/>
        </p:nvSpPr>
        <p:spPr>
          <a:xfrm rot="10800000">
            <a:off x="3392487" y="3127374"/>
            <a:ext cx="144463" cy="57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9" name="形状"/>
          <p:cNvSpPr/>
          <p:nvPr/>
        </p:nvSpPr>
        <p:spPr>
          <a:xfrm rot="10800000">
            <a:off x="4914900" y="3127374"/>
            <a:ext cx="144463" cy="57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0" name="形状"/>
          <p:cNvSpPr/>
          <p:nvPr/>
        </p:nvSpPr>
        <p:spPr>
          <a:xfrm rot="10800000">
            <a:off x="6437312" y="3127374"/>
            <a:ext cx="144463" cy="57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1" name="形状"/>
          <p:cNvSpPr/>
          <p:nvPr/>
        </p:nvSpPr>
        <p:spPr>
          <a:xfrm>
            <a:off x="3400425" y="3930650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2" name="形状"/>
          <p:cNvSpPr/>
          <p:nvPr/>
        </p:nvSpPr>
        <p:spPr>
          <a:xfrm>
            <a:off x="4926012" y="3930650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3" name="形状"/>
          <p:cNvSpPr/>
          <p:nvPr/>
        </p:nvSpPr>
        <p:spPr>
          <a:xfrm>
            <a:off x="6451600" y="3930650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4" name="形状"/>
          <p:cNvSpPr/>
          <p:nvPr/>
        </p:nvSpPr>
        <p:spPr>
          <a:xfrm>
            <a:off x="7977187" y="3930650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5" name="付款90万"/>
          <p:cNvSpPr txBox="1"/>
          <p:nvPr/>
        </p:nvSpPr>
        <p:spPr>
          <a:xfrm>
            <a:off x="1174750" y="4635500"/>
            <a:ext cx="1517650" cy="358140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FF00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itannic Bold"/>
                <a:ea typeface="Britannic Bold"/>
                <a:cs typeface="Britannic Bold"/>
                <a:sym typeface="Britannic Bold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付款</a:t>
            </a:r>
            <a:r>
              <a:t>90</a:t>
            </a:r>
            <a:r>
              <a:rPr b="0">
                <a:latin typeface="黑体"/>
                <a:ea typeface="黑体"/>
                <a:cs typeface="黑体"/>
                <a:sym typeface="黑体"/>
              </a:rPr>
              <a:t>万</a:t>
            </a:r>
          </a:p>
        </p:txBody>
      </p:sp>
      <p:sp>
        <p:nvSpPr>
          <p:cNvPr id="116" name="购入90万商品"/>
          <p:cNvSpPr txBox="1"/>
          <p:nvPr/>
        </p:nvSpPr>
        <p:spPr>
          <a:xfrm>
            <a:off x="1128712" y="2668587"/>
            <a:ext cx="1441451" cy="358141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00AE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itannic Bold"/>
                <a:ea typeface="Britannic Bold"/>
                <a:cs typeface="Britannic Bold"/>
                <a:sym typeface="Britannic Bold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购入</a:t>
            </a:r>
            <a:r>
              <a:t>90</a:t>
            </a:r>
            <a:r>
              <a:rPr b="0">
                <a:latin typeface="黑体"/>
                <a:ea typeface="黑体"/>
                <a:cs typeface="黑体"/>
                <a:sym typeface="黑体"/>
              </a:rPr>
              <a:t>万商品</a:t>
            </a:r>
          </a:p>
        </p:txBody>
      </p:sp>
      <p:sp>
        <p:nvSpPr>
          <p:cNvPr id="117" name="形状"/>
          <p:cNvSpPr/>
          <p:nvPr/>
        </p:nvSpPr>
        <p:spPr>
          <a:xfrm>
            <a:off x="3544887" y="3127375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00AE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8" name="形状"/>
          <p:cNvSpPr/>
          <p:nvPr/>
        </p:nvSpPr>
        <p:spPr>
          <a:xfrm>
            <a:off x="5070475" y="3127375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00AE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9" name="形状"/>
          <p:cNvSpPr/>
          <p:nvPr/>
        </p:nvSpPr>
        <p:spPr>
          <a:xfrm>
            <a:off x="6605587" y="3127375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00AE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20" name="全年流动资金投入90万，周转率12，利润率10%…"/>
          <p:cNvSpPr txBox="1"/>
          <p:nvPr/>
        </p:nvSpPr>
        <p:spPr>
          <a:xfrm>
            <a:off x="1870075" y="5146675"/>
            <a:ext cx="5949950" cy="871297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全年流动资金投入90万，周转率12，利润率10%</a:t>
            </a:r>
          </a:p>
          <a:p>
            <a: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全年总利润12X10万=120万</a:t>
            </a:r>
          </a:p>
          <a:p>
            <a:pPr algn="ctr">
              <a:defRPr sz="1400" u="sng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投资收益率 = 120/90 = 133%</a:t>
            </a:r>
          </a:p>
        </p:txBody>
      </p:sp>
      <p:sp>
        <p:nvSpPr>
          <p:cNvPr id="121" name="形状"/>
          <p:cNvSpPr/>
          <p:nvPr/>
        </p:nvSpPr>
        <p:spPr>
          <a:xfrm>
            <a:off x="1870075" y="3930650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4" name="企业经营数据类型与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企业经营数据类型与含义</a:t>
            </a:r>
          </a:p>
        </p:txBody>
      </p:sp>
      <p:sp>
        <p:nvSpPr>
          <p:cNvPr id="125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har char=""/>
            </a:lvl1pPr>
            <a:lvl2pPr marL="625475" indent="-214312">
              <a:spcBef>
                <a:spcPts val="0"/>
              </a:spcBef>
              <a:buClr>
                <a:srgbClr val="009900"/>
              </a:buClr>
              <a:defRPr sz="1800"/>
            </a:lvl2pPr>
          </a:lstStyle>
          <a:p>
            <a:pPr/>
            <a:r>
              <a:t>数据类型与含义</a:t>
            </a:r>
          </a:p>
          <a:p>
            <a:pPr lvl="1"/>
            <a:r>
              <a:t>库存周转与库存收益</a:t>
            </a:r>
          </a:p>
        </p:txBody>
      </p:sp>
      <p:graphicFrame>
        <p:nvGraphicFramePr>
          <p:cNvPr id="126" name="二维折线图"/>
          <p:cNvGraphicFramePr/>
          <p:nvPr/>
        </p:nvGraphicFramePr>
        <p:xfrm>
          <a:off x="1527311" y="3342662"/>
          <a:ext cx="6327640" cy="84587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27" name="形状"/>
          <p:cNvSpPr/>
          <p:nvPr/>
        </p:nvSpPr>
        <p:spPr>
          <a:xfrm>
            <a:off x="1603375" y="3330575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00AE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28" name="53万销售收入"/>
          <p:cNvSpPr txBox="1"/>
          <p:nvPr/>
        </p:nvSpPr>
        <p:spPr>
          <a:xfrm>
            <a:off x="3998912" y="2871787"/>
            <a:ext cx="1517651" cy="358141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itannic Bold"/>
                <a:ea typeface="Britannic Bold"/>
                <a:cs typeface="Britannic Bold"/>
                <a:sym typeface="Britannic Bold"/>
              </a:defRPr>
            </a:pPr>
            <a:r>
              <a:t>53</a:t>
            </a:r>
            <a:r>
              <a:rPr b="0">
                <a:latin typeface="黑体"/>
                <a:ea typeface="黑体"/>
                <a:cs typeface="黑体"/>
                <a:sym typeface="黑体"/>
              </a:rPr>
              <a:t>万销售收入</a:t>
            </a:r>
          </a:p>
        </p:txBody>
      </p:sp>
      <p:sp>
        <p:nvSpPr>
          <p:cNvPr id="129" name="形状"/>
          <p:cNvSpPr/>
          <p:nvPr/>
        </p:nvSpPr>
        <p:spPr>
          <a:xfrm rot="10800000">
            <a:off x="4648200" y="3330574"/>
            <a:ext cx="144463" cy="57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0" name="形状"/>
          <p:cNvSpPr/>
          <p:nvPr/>
        </p:nvSpPr>
        <p:spPr>
          <a:xfrm rot="10800000">
            <a:off x="6170612" y="3330574"/>
            <a:ext cx="144463" cy="57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1" name="形状"/>
          <p:cNvSpPr/>
          <p:nvPr/>
        </p:nvSpPr>
        <p:spPr>
          <a:xfrm>
            <a:off x="1603375" y="4133850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2" name="形状"/>
          <p:cNvSpPr/>
          <p:nvPr/>
        </p:nvSpPr>
        <p:spPr>
          <a:xfrm>
            <a:off x="4648200" y="4125912"/>
            <a:ext cx="144463" cy="57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3" name="付款90万"/>
          <p:cNvSpPr txBox="1"/>
          <p:nvPr/>
        </p:nvSpPr>
        <p:spPr>
          <a:xfrm>
            <a:off x="747712" y="4826000"/>
            <a:ext cx="1517651" cy="358140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FF00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itannic Bold"/>
                <a:ea typeface="Britannic Bold"/>
                <a:cs typeface="Britannic Bold"/>
                <a:sym typeface="Britannic Bold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付款</a:t>
            </a:r>
            <a:r>
              <a:t>90</a:t>
            </a:r>
            <a:r>
              <a:rPr b="0">
                <a:latin typeface="黑体"/>
                <a:ea typeface="黑体"/>
                <a:cs typeface="黑体"/>
                <a:sym typeface="黑体"/>
              </a:rPr>
              <a:t>万</a:t>
            </a:r>
          </a:p>
        </p:txBody>
      </p:sp>
      <p:sp>
        <p:nvSpPr>
          <p:cNvPr id="134" name="购入90万商品"/>
          <p:cNvSpPr txBox="1"/>
          <p:nvPr/>
        </p:nvSpPr>
        <p:spPr>
          <a:xfrm>
            <a:off x="673100" y="2871787"/>
            <a:ext cx="1630363" cy="358141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00AE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itannic Bold"/>
                <a:ea typeface="Britannic Bold"/>
                <a:cs typeface="Britannic Bold"/>
                <a:sym typeface="Britannic Bold"/>
              </a:defRPr>
            </a:pPr>
            <a:r>
              <a:rPr b="0">
                <a:latin typeface="黑体"/>
                <a:ea typeface="黑体"/>
                <a:cs typeface="黑体"/>
                <a:sym typeface="黑体"/>
              </a:rPr>
              <a:t>购入</a:t>
            </a:r>
            <a:r>
              <a:t>90</a:t>
            </a:r>
            <a:r>
              <a:rPr b="0">
                <a:latin typeface="黑体"/>
                <a:ea typeface="黑体"/>
                <a:cs typeface="黑体"/>
                <a:sym typeface="黑体"/>
              </a:rPr>
              <a:t>万商品</a:t>
            </a:r>
          </a:p>
        </p:txBody>
      </p:sp>
      <p:sp>
        <p:nvSpPr>
          <p:cNvPr id="135" name="形状"/>
          <p:cNvSpPr/>
          <p:nvPr/>
        </p:nvSpPr>
        <p:spPr>
          <a:xfrm>
            <a:off x="4803775" y="3330575"/>
            <a:ext cx="144463" cy="573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00AE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6" name="全年流动资金投入90万，周转率6，利润率15%…"/>
          <p:cNvSpPr txBox="1"/>
          <p:nvPr/>
        </p:nvSpPr>
        <p:spPr>
          <a:xfrm>
            <a:off x="1603375" y="5476875"/>
            <a:ext cx="5949950" cy="871297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全年流动资金投入90万，周转率6，利润率15%</a:t>
            </a:r>
          </a:p>
          <a:p>
            <a: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全年总利润6X16万=96万</a:t>
            </a:r>
          </a:p>
          <a:p>
            <a:pPr algn="ctr">
              <a:defRPr sz="1400" u="sng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宋体"/>
                <a:ea typeface="宋体"/>
                <a:cs typeface="宋体"/>
                <a:sym typeface="宋体"/>
              </a:defRPr>
            </a:pPr>
            <a:r>
              <a:t>投资收益率 = 96/90 = 107%</a:t>
            </a:r>
          </a:p>
        </p:txBody>
      </p:sp>
      <p:sp>
        <p:nvSpPr>
          <p:cNvPr id="137" name="形状"/>
          <p:cNvSpPr/>
          <p:nvPr/>
        </p:nvSpPr>
        <p:spPr>
          <a:xfrm rot="10800000">
            <a:off x="3133725" y="3330574"/>
            <a:ext cx="144463" cy="573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ln w="12700">
            <a:solidFill>
              <a:srgbClr val="FFFF00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8" name="53万销售收入"/>
          <p:cNvSpPr txBox="1"/>
          <p:nvPr/>
        </p:nvSpPr>
        <p:spPr>
          <a:xfrm>
            <a:off x="2405062" y="2871787"/>
            <a:ext cx="1517651" cy="358141"/>
          </a:xfrm>
          <a:prstGeom prst="rect">
            <a:avLst/>
          </a:prstGeom>
          <a:ln w="12700">
            <a:solidFill>
              <a:srgbClr val="FFFFFF"/>
            </a:solidFill>
          </a:ln>
          <a:effectLst>
            <a:outerShdw sx="100000" sy="100000" kx="0" ky="0" algn="b" rotWithShape="0" blurRad="63500" dist="35921" dir="27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FFFF00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Britannic Bold"/>
                <a:ea typeface="Britannic Bold"/>
                <a:cs typeface="Britannic Bold"/>
                <a:sym typeface="Britannic Bold"/>
              </a:defRPr>
            </a:pPr>
            <a:r>
              <a:t>53</a:t>
            </a:r>
            <a:r>
              <a:rPr b="0">
                <a:latin typeface="黑体"/>
                <a:ea typeface="黑体"/>
                <a:cs typeface="黑体"/>
                <a:sym typeface="黑体"/>
              </a:rPr>
              <a:t>万销售收入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幻灯片编号"/>
          <p:cNvSpPr txBox="1"/>
          <p:nvPr>
            <p:ph type="sldNum" sz="quarter" idx="2"/>
          </p:nvPr>
        </p:nvSpPr>
        <p:spPr>
          <a:xfrm>
            <a:off x="8712131" y="6557962"/>
            <a:ext cx="165169" cy="2121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1" name="市场调研数据类型及含义"/>
          <p:cNvSpPr txBox="1"/>
          <p:nvPr>
            <p:ph type="title"/>
          </p:nvPr>
        </p:nvSpPr>
        <p:spPr>
          <a:xfrm>
            <a:off x="239712" y="369887"/>
            <a:ext cx="8588376" cy="422276"/>
          </a:xfrm>
          <a:prstGeom prst="rect">
            <a:avLst/>
          </a:prstGeom>
        </p:spPr>
        <p:txBody>
          <a:bodyPr/>
          <a:lstStyle>
            <a:lvl1pPr defTabSz="1145476">
              <a:defRPr sz="2016">
                <a:effectLst>
                  <a:outerShdw sx="100000" sy="100000" kx="0" ky="0" algn="b" rotWithShape="0" blurRad="10668" dist="21336" dir="2700000">
                    <a:srgbClr val="000000"/>
                  </a:outerShdw>
                </a:effectLst>
              </a:defRPr>
            </a:lvl1pPr>
          </a:lstStyle>
          <a:p>
            <a:pPr/>
            <a:r>
              <a:t>市场调研数据类型及含义</a:t>
            </a:r>
          </a:p>
        </p:txBody>
      </p:sp>
      <p:sp>
        <p:nvSpPr>
          <p:cNvPr id="142" name="数据类型与含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"/>
            </a:pPr>
            <a:r>
              <a:t>数据类型与含义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知名度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品牌知名度：知道某品牌的消费者人数百分比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美誉度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品牌美誉度：对某品牌喜爱程度的量化衡量指标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满意度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品牌满意度：对某品牌满意程度的量化衡量指标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忠诚度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品牌忠诚度：某品牌的消费者当中忠诚消费者的人数百分比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商圈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零售商圈：零售店的地理辐射范围</a:t>
            </a:r>
          </a:p>
          <a:p>
            <a:pPr lvl="1" marL="625475" indent="-214312">
              <a:spcBef>
                <a:spcPts val="0"/>
              </a:spcBef>
              <a:buClr>
                <a:srgbClr val="009900"/>
              </a:buClr>
              <a:defRPr sz="1800"/>
            </a:pPr>
            <a:r>
              <a:t>客户群</a:t>
            </a:r>
          </a:p>
          <a:p>
            <a:pPr lvl="2" marL="974725" indent="-234950">
              <a:spcBef>
                <a:spcPts val="0"/>
              </a:spcBef>
              <a:buClr>
                <a:srgbClr val="FFFF00"/>
              </a:buClr>
              <a:defRPr sz="1600"/>
            </a:pPr>
            <a:r>
              <a:t>品牌客户群：品牌的消费者特性分布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wipe dir="r"/>
      </p:transition>
    </mc:Choice>
    <mc:Fallback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alent Standard Chn">
  <a:themeElements>
    <a:clrScheme name="Talent Standard Chn">
      <a:dk1>
        <a:srgbClr val="373753"/>
      </a:dk1>
      <a:lt1>
        <a:srgbClr val="00009E"/>
      </a:lt1>
      <a:dk2>
        <a:srgbClr val="A7A7A7"/>
      </a:dk2>
      <a:lt2>
        <a:srgbClr val="535353"/>
      </a:lt2>
      <a:accent1>
        <a:srgbClr val="FC0128"/>
      </a:accent1>
      <a:accent2>
        <a:srgbClr val="FD8F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alent Standard Ch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Talent Standard Ch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9E"/>
            </a:solidFill>
            <a:effectLst/>
            <a:uFillTx/>
            <a:latin typeface="黑体"/>
            <a:ea typeface="黑体"/>
            <a:cs typeface="黑体"/>
            <a:sym typeface="黑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9E"/>
            </a:solidFill>
            <a:effectLst/>
            <a:uFillTx/>
            <a:latin typeface="黑体"/>
            <a:ea typeface="黑体"/>
            <a:cs typeface="黑体"/>
            <a:sym typeface="黑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alent Standard Chn">
  <a:themeElements>
    <a:clrScheme name="Talent Standard Ch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C0128"/>
      </a:accent1>
      <a:accent2>
        <a:srgbClr val="FD8F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alent Standard Ch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Talent Standard Ch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9E"/>
            </a:solidFill>
            <a:effectLst/>
            <a:uFillTx/>
            <a:latin typeface="黑体"/>
            <a:ea typeface="黑体"/>
            <a:cs typeface="黑体"/>
            <a:sym typeface="黑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9E"/>
            </a:solidFill>
            <a:effectLst/>
            <a:uFillTx/>
            <a:latin typeface="黑体"/>
            <a:ea typeface="黑体"/>
            <a:cs typeface="黑体"/>
            <a:sym typeface="黑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